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81" r:id="rId6"/>
    <p:sldId id="282" r:id="rId7"/>
    <p:sldId id="277" r:id="rId8"/>
    <p:sldId id="313" r:id="rId9"/>
    <p:sldId id="297" r:id="rId10"/>
    <p:sldId id="298" r:id="rId11"/>
    <p:sldId id="299" r:id="rId12"/>
    <p:sldId id="300" r:id="rId13"/>
    <p:sldId id="301" r:id="rId14"/>
    <p:sldId id="302" r:id="rId15"/>
    <p:sldId id="303" r:id="rId16"/>
    <p:sldId id="304" r:id="rId17"/>
    <p:sldId id="307" r:id="rId18"/>
    <p:sldId id="310" r:id="rId19"/>
    <p:sldId id="308" r:id="rId20"/>
    <p:sldId id="315" r:id="rId21"/>
    <p:sldId id="314" r:id="rId22"/>
    <p:sldId id="316" r:id="rId23"/>
    <p:sldId id="317" r:id="rId24"/>
    <p:sldId id="318" r:id="rId25"/>
    <p:sldId id="320" r:id="rId26"/>
    <p:sldId id="260"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7969F"/>
    <a:srgbClr val="266C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D3A74-D68A-1592-C38F-8F4EF3B09C78}" v="4" dt="2021-11-19T09:47:15.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13" autoAdjust="0"/>
    <p:restoredTop sz="94660"/>
  </p:normalViewPr>
  <p:slideViewPr>
    <p:cSldViewPr snapToGrid="0">
      <p:cViewPr varScale="1">
        <p:scale>
          <a:sx n="49" d="100"/>
          <a:sy n="49" d="100"/>
        </p:scale>
        <p:origin x="-68"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S::arnthrudur@hac.is::84d497f4-3d2f-4dda-95c8-0f78e9fe738c" providerId="AD" clId="Web-{3EDD3A74-D68A-1592-C38F-8F4EF3B09C78}"/>
    <pc:docChg chg="">
      <pc:chgData name="Arnþrúður Dagsdóttir" userId="S::arnthrudur@hac.is::84d497f4-3d2f-4dda-95c8-0f78e9fe738c" providerId="AD" clId="Web-{3EDD3A74-D68A-1592-C38F-8F4EF3B09C78}" dt="2021-11-19T09:47:15.317" v="3"/>
      <pc:docMkLst>
        <pc:docMk/>
      </pc:docMkLst>
      <pc:sldChg chg="delCm">
        <pc:chgData name="Arnþrúður Dagsdóttir" userId="S::arnthrudur@hac.is::84d497f4-3d2f-4dda-95c8-0f78e9fe738c" providerId="AD" clId="Web-{3EDD3A74-D68A-1592-C38F-8F4EF3B09C78}" dt="2021-11-19T09:46:45.315" v="0"/>
        <pc:sldMkLst>
          <pc:docMk/>
          <pc:sldMk cId="1704020195" sldId="297"/>
        </pc:sldMkLst>
      </pc:sldChg>
      <pc:sldChg chg="delCm">
        <pc:chgData name="Arnþrúður Dagsdóttir" userId="S::arnthrudur@hac.is::84d497f4-3d2f-4dda-95c8-0f78e9fe738c" providerId="AD" clId="Web-{3EDD3A74-D68A-1592-C38F-8F4EF3B09C78}" dt="2021-11-19T09:46:56.925" v="1"/>
        <pc:sldMkLst>
          <pc:docMk/>
          <pc:sldMk cId="2312313102" sldId="298"/>
        </pc:sldMkLst>
      </pc:sldChg>
      <pc:sldChg chg="delCm">
        <pc:chgData name="Arnþrúður Dagsdóttir" userId="S::arnthrudur@hac.is::84d497f4-3d2f-4dda-95c8-0f78e9fe738c" providerId="AD" clId="Web-{3EDD3A74-D68A-1592-C38F-8F4EF3B09C78}" dt="2021-11-19T09:47:08.410" v="2"/>
        <pc:sldMkLst>
          <pc:docMk/>
          <pc:sldMk cId="3475313610" sldId="301"/>
        </pc:sldMkLst>
      </pc:sldChg>
      <pc:sldChg chg="delCm">
        <pc:chgData name="Arnþrúður Dagsdóttir" userId="S::arnthrudur@hac.is::84d497f4-3d2f-4dda-95c8-0f78e9fe738c" providerId="AD" clId="Web-{3EDD3A74-D68A-1592-C38F-8F4EF3B09C78}" dt="2021-11-19T09:47:15.317" v="3"/>
        <pc:sldMkLst>
          <pc:docMk/>
          <pc:sldMk cId="3027374753"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16/01/2022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xmlns=""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xmlns=""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xmlns=""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B7B6153-2E12-4E46-A233-19B56C84F596}"/>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3" name="Marcador de pie de página 2">
            <a:extLst>
              <a:ext uri="{FF2B5EF4-FFF2-40B4-BE49-F238E27FC236}">
                <a16:creationId xmlns:a16="http://schemas.microsoft.com/office/drawing/2014/main" xmlns=""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30654FA7-2A6C-4248-8188-C872333D03B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5F86619-9EC4-47B1-BC4C-89F08CAA3B12}"/>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6" name="Marcador de pie de página 5">
            <a:extLst>
              <a:ext uri="{FF2B5EF4-FFF2-40B4-BE49-F238E27FC236}">
                <a16:creationId xmlns:a16="http://schemas.microsoft.com/office/drawing/2014/main" xmlns=""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E5D6827-DE9F-47AF-9111-89316B1B9A95}"/>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3291A5F-80F3-4212-A911-CB1B4A6FB1D8}"/>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6" name="Marcador de pie de página 5">
            <a:extLst>
              <a:ext uri="{FF2B5EF4-FFF2-40B4-BE49-F238E27FC236}">
                <a16:creationId xmlns:a16="http://schemas.microsoft.com/office/drawing/2014/main" xmlns=""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89627EEF-7557-40C0-9970-26C07105C4C3}"/>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08E6651-85A5-4C05-8E2E-B6D39231F6D1}"/>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349CEF6-F419-4080-9CB8-169BFFE7FF95}"/>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30CF139-B6B6-474F-A2D7-F2B339195589}"/>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B8032C8-6EA3-4BFD-9340-043C41457858}"/>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xmlns=""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xmlns=""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xmlns=""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xmlns=""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xmlns=""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xmlns=""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xmlns=""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262BD270-FDD9-4D06-8687-0B34B1097DDE}"/>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1D54542-A5F2-4EB6-8952-AD83870B05F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C11BC7A-6451-44D3-A6D0-8374FADFA4FC}"/>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E855BA8-ABE0-49E0-87D5-DB26C992E8A7}"/>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5482818A-2411-4D1E-A679-3ADBDE6E8438}"/>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E2B84E9-6D59-487D-A869-286F67E832DD}"/>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A6601587-5821-4219-AA0E-D52D390EC66A}"/>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6" name="Marcador de pie de página 5">
            <a:extLst>
              <a:ext uri="{FF2B5EF4-FFF2-40B4-BE49-F238E27FC236}">
                <a16:creationId xmlns:a16="http://schemas.microsoft.com/office/drawing/2014/main" xmlns=""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A6DB43A-725F-460A-BEF2-1F4763E09A24}"/>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EE41645A-B3F9-460D-8B3A-24E50B855BA9}"/>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8" name="Marcador de pie de página 7">
            <a:extLst>
              <a:ext uri="{FF2B5EF4-FFF2-40B4-BE49-F238E27FC236}">
                <a16:creationId xmlns:a16="http://schemas.microsoft.com/office/drawing/2014/main" xmlns=""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A25F9B3F-12A8-46E2-9EAB-95D32871AA0E}"/>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10E88F1-D180-4685-96B8-559A3C854C29}"/>
              </a:ext>
            </a:extLst>
          </p:cNvPr>
          <p:cNvSpPr>
            <a:spLocks noGrp="1"/>
          </p:cNvSpPr>
          <p:nvPr>
            <p:ph type="dt" sz="half" idx="10"/>
          </p:nvPr>
        </p:nvSpPr>
        <p:spPr/>
        <p:txBody>
          <a:bodyPr/>
          <a:lstStyle/>
          <a:p>
            <a:fld id="{C29185FC-92B0-4804-82F4-206CA8FD2E6C}" type="datetimeFigureOut">
              <a:rPr lang="es-ES" smtClean="0"/>
              <a:t>16/01/2022</a:t>
            </a:fld>
            <a:endParaRPr lang="es-ES"/>
          </a:p>
        </p:txBody>
      </p:sp>
      <p:sp>
        <p:nvSpPr>
          <p:cNvPr id="4" name="Marcador de pie de página 3">
            <a:extLst>
              <a:ext uri="{FF2B5EF4-FFF2-40B4-BE49-F238E27FC236}">
                <a16:creationId xmlns:a16="http://schemas.microsoft.com/office/drawing/2014/main" xmlns=""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5AB7626E-1BA4-45C6-B10C-314B1A32A789}"/>
              </a:ext>
            </a:extLst>
          </p:cNvPr>
          <p:cNvSpPr>
            <a:spLocks noGrp="1"/>
          </p:cNvSpPr>
          <p:nvPr>
            <p:ph type="sldNum" sz="quarter" idx="12"/>
          </p:nvPr>
        </p:nvSpPr>
        <p:spPr/>
        <p:txBody>
          <a:bodyPr/>
          <a:lstStyle/>
          <a:p>
            <a:fld id="{F4F9253C-F679-47AB-B6F2-B6013D46898C}" type="slidenum">
              <a:rPr lang="es-ES" smtClean="0"/>
              <a:t>‹#›</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16/01/2022</a:t>
            </a:fld>
            <a:endParaRPr lang="es-ES"/>
          </a:p>
        </p:txBody>
      </p:sp>
      <p:sp>
        <p:nvSpPr>
          <p:cNvPr id="5" name="Marcador de pie de página 4">
            <a:extLst>
              <a:ext uri="{FF2B5EF4-FFF2-40B4-BE49-F238E27FC236}">
                <a16:creationId xmlns:a16="http://schemas.microsoft.com/office/drawing/2014/main" xmlns=""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315200" y="2234915"/>
            <a:ext cx="4610563" cy="3031244"/>
          </a:xfrm>
          <a:prstGeom prst="rect">
            <a:avLst/>
          </a:prstGeom>
        </p:spPr>
        <p:txBody>
          <a:bodyPr spcFirstLastPara="1" vert="horz" wrap="square" lIns="121900" tIns="121900" rIns="121900" bIns="121900" rtlCol="0" anchor="ctr" anchorCtr="0">
            <a:noAutofit/>
          </a:bodyPr>
          <a:lstStyle/>
          <a:p>
            <a:r>
              <a:rPr lang="el-GR" altLang="es-ES" sz="5200" b="1" dirty="0" smtClean="0">
                <a:cs typeface="Arial" pitchFamily="34" charset="0"/>
              </a:rPr>
              <a:t>ΒΑΣΙΚΕΣ ΑΡΧΕΣ ΔΙΑΣΦΑΛΙΣΗΣ ΤΗΣ ΑΠΚ</a:t>
            </a:r>
            <a:r>
              <a:rPr lang="en-US" altLang="es-ES" sz="5400" b="1" dirty="0">
                <a:cs typeface="Arial" pitchFamily="34" charset="0"/>
              </a:rPr>
              <a:t/>
            </a:r>
            <a:br>
              <a:rPr lang="en-US" altLang="es-ES" sz="5400" b="1" dirty="0">
                <a:cs typeface="Arial" pitchFamily="34" charset="0"/>
              </a:rPr>
            </a:br>
            <a:r>
              <a:rPr lang="en-US" altLang="es-ES" sz="5400" b="1" dirty="0">
                <a:cs typeface="Arial" pitchFamily="34" charset="0"/>
              </a:rPr>
              <a:t/>
            </a:r>
            <a:br>
              <a:rPr lang="en-US" altLang="es-ES" sz="5400" b="1" dirty="0">
                <a:cs typeface="Arial" pitchFamily="34" charset="0"/>
              </a:rPr>
            </a:br>
            <a:r>
              <a:rPr lang="el-GR" altLang="es-ES" sz="4800" b="1" dirty="0" smtClean="0">
                <a:cs typeface="Arial" pitchFamily="34" charset="0"/>
              </a:rPr>
              <a:t>ΕΤΑΙΡΟΣ</a:t>
            </a:r>
            <a:r>
              <a:rPr lang="en-US" altLang="es-ES" sz="4800" b="1" dirty="0" smtClean="0">
                <a:cs typeface="Arial" pitchFamily="34" charset="0"/>
              </a:rPr>
              <a:t>: </a:t>
            </a:r>
            <a:r>
              <a:rPr lang="en-US" altLang="es-ES" sz="4800" b="1" dirty="0">
                <a:cs typeface="Arial" pitchFamily="34" charset="0"/>
              </a:rPr>
              <a:t>IWS</a:t>
            </a:r>
            <a:endParaRPr sz="5400" b="1" dirty="0">
              <a:solidFill>
                <a:srgbClr val="266C9F"/>
              </a:solidFill>
            </a:endParaRPr>
          </a:p>
        </p:txBody>
      </p:sp>
      <p:pic>
        <p:nvPicPr>
          <p:cNvPr id="5" name="Imagen 4">
            <a:extLst>
              <a:ext uri="{FF2B5EF4-FFF2-40B4-BE49-F238E27FC236}">
                <a16:creationId xmlns:a16="http://schemas.microsoft.com/office/drawing/2014/main" xmlns=""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ΑΠΚ</a:t>
            </a:r>
            <a:endParaRPr lang="es-ES" sz="3600" dirty="0"/>
          </a:p>
          <a:p>
            <a:endParaRPr lang="es-ES" sz="3600" dirty="0">
              <a:latin typeface="+mn-lt"/>
            </a:endParaRPr>
          </a:p>
        </p:txBody>
      </p:sp>
      <p:sp>
        <p:nvSpPr>
          <p:cNvPr id="10" name="CuadroTexto 9">
            <a:extLst>
              <a:ext uri="{FF2B5EF4-FFF2-40B4-BE49-F238E27FC236}">
                <a16:creationId xmlns:a16="http://schemas.microsoft.com/office/drawing/2014/main" xmlns="" id="{EE3402DC-ED4E-432E-A418-B5A768254A81}"/>
              </a:ext>
            </a:extLst>
          </p:cNvPr>
          <p:cNvSpPr txBox="1"/>
          <p:nvPr/>
        </p:nvSpPr>
        <p:spPr>
          <a:xfrm>
            <a:off x="479334" y="1124427"/>
            <a:ext cx="10391865" cy="2056973"/>
          </a:xfrm>
          <a:prstGeom prst="rect">
            <a:avLst/>
          </a:prstGeom>
          <a:noFill/>
        </p:spPr>
        <p:txBody>
          <a:bodyPr wrap="square">
            <a:spAutoFit/>
          </a:bodyPr>
          <a:lstStyle/>
          <a:p>
            <a:pPr fontAlgn="base">
              <a:lnSpc>
                <a:spcPct val="115000"/>
              </a:lnSpc>
              <a:spcAft>
                <a:spcPts val="1000"/>
              </a:spcAft>
            </a:pPr>
            <a:r>
              <a:rPr lang="el-GR" sz="21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Βίντεο</a:t>
            </a:r>
            <a:r>
              <a:rPr lang="it-IT"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βίντεο είναι μια εξαιρετική επιλογή για δυναμική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αλληλεπίδραση</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Επιτρέπουν να μοιράζονται παραδοσιακούς χορούς, τελετές ή ακόμη και μαρτυρίες και συνεντεύξεις, καθιστώντας πιο διασκεδαστικό και γραφικό για τους ανθρώπους να κατανοήσουν και να μάθουν</a:t>
            </a:r>
            <a:r>
              <a:rPr lang="it-IT"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479334" y="2714294"/>
            <a:ext cx="7486105" cy="3915174"/>
          </a:xfrm>
          <a:prstGeom prst="rect">
            <a:avLst/>
          </a:prstGeom>
          <a:noFill/>
        </p:spPr>
        <p:txBody>
          <a:bodyPr wrap="square">
            <a:spAutoFit/>
          </a:bodyPr>
          <a:lstStyle/>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Υπάρχουν πολλές πλατφόρμες για κοινή χρήση βίντεο, αλλά η μία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κατ</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'εξοχήν είναι το </a:t>
            </a:r>
            <a:r>
              <a:rPr lang="el-GR" sz="2100" b="1" dirty="0" err="1"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YouTube</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που χρησιμοποιείται από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εκατομμύρια</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χρήστες σε όλο τον κόσμο, φιλοξενώντας βίντεο για οποιοδήποτε θέμα. Επιπλέον, προσφέρει ένα σύστημα συνδρομής και γνώμης που επιτρέπει στους ενδιαφερόμενους να γνωρίζουν πότε μεταφορτώνεται νέο περιεχόμενο στο κανάλι σας.</a:t>
            </a:r>
          </a:p>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Μια άλλη επιλογή είναι το </a:t>
            </a:r>
            <a:r>
              <a:rPr lang="el-GR" sz="2100" b="1" dirty="0" err="1"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Vimeo</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Αυτή η πλατφόρμα δεν είναι τόσο δημοφιλής όσο το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YouTube</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αλλά προσφέρει εξαιρετική οπτική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ποιότητα</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η οποία είναι πολύ σημαντική για την επικοινωνία ΑΠΚ.</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9095F7DA-0460-4A73-914E-E9201E9695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20" r="20041"/>
          <a:stretch/>
        </p:blipFill>
        <p:spPr>
          <a:xfrm>
            <a:off x="8133284" y="2606944"/>
            <a:ext cx="2451490" cy="3295216"/>
          </a:xfrm>
          <a:prstGeom prst="rect">
            <a:avLst/>
          </a:prstGeom>
        </p:spPr>
      </p:pic>
    </p:spTree>
    <p:extLst>
      <p:ext uri="{BB962C8B-B14F-4D97-AF65-F5344CB8AC3E}">
        <p14:creationId xmlns:p14="http://schemas.microsoft.com/office/powerpoint/2010/main" val="34753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xmlns="" id="{2B3CBD04-51EA-4372-90A6-D75314956955}"/>
              </a:ext>
            </a:extLst>
          </p:cNvPr>
          <p:cNvSpPr/>
          <p:nvPr/>
        </p:nvSpPr>
        <p:spPr>
          <a:xfrm>
            <a:off x="610800" y="4646165"/>
            <a:ext cx="9152937" cy="1322773"/>
          </a:xfrm>
          <a:prstGeom prst="roundRect">
            <a:avLst/>
          </a:prstGeom>
          <a:solidFill>
            <a:srgbClr val="2796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esquinas redondeadas 1">
            <a:extLst>
              <a:ext uri="{FF2B5EF4-FFF2-40B4-BE49-F238E27FC236}">
                <a16:creationId xmlns:a16="http://schemas.microsoft.com/office/drawing/2014/main" xmlns="" id="{349563F9-89ED-48C1-8F2D-A14C578C12D5}"/>
              </a:ext>
            </a:extLst>
          </p:cNvPr>
          <p:cNvSpPr/>
          <p:nvPr/>
        </p:nvSpPr>
        <p:spPr>
          <a:xfrm>
            <a:off x="610799" y="2925439"/>
            <a:ext cx="9152937" cy="1322773"/>
          </a:xfrm>
          <a:prstGeom prst="roundRect">
            <a:avLst/>
          </a:prstGeom>
          <a:solidFill>
            <a:srgbClr val="FFB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370337" y="50516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ΑΠΚ</a:t>
            </a:r>
            <a:endParaRPr lang="es-ES" sz="3600" dirty="0"/>
          </a:p>
          <a:p>
            <a:endParaRPr lang="es-ES" sz="3600" dirty="0">
              <a:latin typeface="+mn-lt"/>
            </a:endParaRPr>
          </a:p>
        </p:txBody>
      </p:sp>
      <p:sp>
        <p:nvSpPr>
          <p:cNvPr id="10" name="CuadroTexto 9">
            <a:extLst>
              <a:ext uri="{FF2B5EF4-FFF2-40B4-BE49-F238E27FC236}">
                <a16:creationId xmlns:a16="http://schemas.microsoft.com/office/drawing/2014/main" xmlns="" id="{EE3402DC-ED4E-432E-A418-B5A768254A81}"/>
              </a:ext>
            </a:extLst>
          </p:cNvPr>
          <p:cNvSpPr txBox="1"/>
          <p:nvPr/>
        </p:nvSpPr>
        <p:spPr>
          <a:xfrm>
            <a:off x="568786" y="959179"/>
            <a:ext cx="10454813" cy="2167260"/>
          </a:xfrm>
          <a:prstGeom prst="rect">
            <a:avLst/>
          </a:prstGeom>
          <a:noFill/>
        </p:spPr>
        <p:txBody>
          <a:bodyPr wrap="square">
            <a:spAutoFit/>
          </a:bodyPr>
          <a:lstStyle/>
          <a:p>
            <a:pPr fontAlgn="base">
              <a:lnSpc>
                <a:spcPct val="115000"/>
              </a:lnSpc>
              <a:spcAft>
                <a:spcPts val="1000"/>
              </a:spcAft>
            </a:pPr>
            <a:r>
              <a:rPr lang="el-GR"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Εικόνες</a:t>
            </a:r>
            <a:r>
              <a:rPr lang="it-IT"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r>
              <a:rPr lang="it-IT"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μια εξαιρετική επιλογή για τη μετάδοση οπτικών εμπειριών από πρώτο χέρι. Με αυτόν τον τρόπο, οι άνθρωποι μπορούν να δουν σημαντικά στοιχεία πολιτιστικής κληρονομιάς που διαφορετικά δεν θα έβλεπαν ποτέ. Με αυτόν τον τρόπο, αυτή η άυλη κληρονομιά μπορεί να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απαθανατιστεί</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να μεταδοθεί για γενιές</a:t>
            </a:r>
            <a:r>
              <a:rPr lang="it-IT"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610799" y="2369808"/>
            <a:ext cx="9152937" cy="4100481"/>
          </a:xfrm>
          <a:prstGeom prst="rect">
            <a:avLst/>
          </a:prstGeom>
          <a:noFill/>
        </p:spPr>
        <p:txBody>
          <a:bodyPr wrap="square">
            <a:spAutoFit/>
          </a:bodyPr>
          <a:lstStyle/>
          <a:p>
            <a:pPr fontAlgn="base">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5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Instagram</a:t>
            </a:r>
            <a:r>
              <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l-GR" sz="2250" dirty="0" smtClean="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είναι μία από τις κύριες πλατφόρμες εικόνας και σύντομων βίντεο. Πολύ δημοφιλές μεταξύ των νέων χρηστών, αυτά τα μέσα κοινωνικής δικτύωσης είναι ιδανικά για εκπαιδευτικούς σκοπούς</a:t>
            </a:r>
            <a:r>
              <a:rPr lang="it-IT" sz="2250" dirty="0" smtClean="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2250"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chemeClr val="bg1">
                  <a:lumMod val="95000"/>
                </a:schemeClr>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50" b="1" dirty="0" smtClean="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Pinterest</a:t>
            </a:r>
            <a:r>
              <a:rPr lang="it-IT" sz="2250" dirty="0" smtClean="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l-GR" sz="2250" dirty="0" smtClean="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επιτρέπει στους χρήστες να "καρφιτσώνουν" τα ενδιαφέροντά τους σε εικονικούς πίνακες. Με αυτόν τον τρόπο άλλοι χρήστες μπορούν να δουν τους πίνακες σας, να πάρουν ιδέες και να βρουν νέο ενδιαφέρον περιεχόμενο</a:t>
            </a:r>
            <a:r>
              <a:rPr lang="it-IT" sz="2250" dirty="0" smtClean="0">
                <a:solidFill>
                  <a:schemeClr val="bg1">
                    <a:lumMod val="9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25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ΑΠΚ</a:t>
            </a:r>
            <a:endParaRPr lang="es-ES" sz="3600" dirty="0"/>
          </a:p>
          <a:p>
            <a:endParaRPr lang="es-ES" sz="3600" dirty="0">
              <a:latin typeface="+mn-lt"/>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3041999" y="3293378"/>
            <a:ext cx="7985366" cy="2746906"/>
          </a:xfrm>
          <a:prstGeom prst="rect">
            <a:avLst/>
          </a:prstGeom>
          <a:noFill/>
        </p:spPr>
        <p:txBody>
          <a:bodyPr wrap="square">
            <a:spAutoFit/>
          </a:bodyPr>
          <a:lstStyle/>
          <a:p>
            <a:pPr fontAlgn="base">
              <a:lnSpc>
                <a:spcPct val="115000"/>
              </a:lnSpc>
              <a:spcAft>
                <a:spcPts val="1000"/>
              </a:spcAft>
            </a:pP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Όπως είδαμε στην προηγούμενη ενότητα, το Διαδίκτυο </a:t>
            </a:r>
            <a:r>
              <a:rPr lang="el-GR" sz="25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ενημερώνεται</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a:t>
            </a:r>
            <a:r>
              <a:rPr lang="el-GR" sz="25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επεκτείνεται</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συνεχώς. </a:t>
            </a:r>
            <a:r>
              <a:rPr lang="el-GR" sz="2500"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Η ΑΠΚ </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είναι πάντα ένα ενδιαφέρον θέμα. οι νέοι χρήστες ανακαλύπτουν διαφορετικούς </a:t>
            </a:r>
            <a:r>
              <a:rPr lang="el-GR" sz="25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ιστότοπους</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πλατφόρμες, πράγμα που σημαίνει ότι οι ειδήσεις, οι φωτογραφίες και οι πληροφορίες προστίθενται σε αυτούς περιοδικά.</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xmlns="" id="{25943D34-4D25-4B10-88F9-3E6FA9125063}"/>
              </a:ext>
            </a:extLst>
          </p:cNvPr>
          <p:cNvPicPr>
            <a:picLocks noChangeAspect="1"/>
          </p:cNvPicPr>
          <p:nvPr/>
        </p:nvPicPr>
        <p:blipFill rotWithShape="1">
          <a:blip r:embed="rId4">
            <a:extLst>
              <a:ext uri="{28A0092B-C50C-407E-A947-70E740481C1C}">
                <a14:useLocalDpi xmlns:a14="http://schemas.microsoft.com/office/drawing/2010/main" val="0"/>
              </a:ext>
            </a:extLst>
          </a:blip>
          <a:srcRect l="14629" t="10000" r="11819" b="11415"/>
          <a:stretch/>
        </p:blipFill>
        <p:spPr>
          <a:xfrm>
            <a:off x="380688" y="3008008"/>
            <a:ext cx="2756516" cy="2945149"/>
          </a:xfrm>
          <a:prstGeom prst="rect">
            <a:avLst/>
          </a:prstGeom>
        </p:spPr>
      </p:pic>
      <p:sp>
        <p:nvSpPr>
          <p:cNvPr id="2" name="CuadroTexto 1">
            <a:extLst>
              <a:ext uri="{FF2B5EF4-FFF2-40B4-BE49-F238E27FC236}">
                <a16:creationId xmlns:a16="http://schemas.microsoft.com/office/drawing/2014/main" xmlns="" id="{5D466BB2-CB46-489A-BBA2-34B7340E8165}"/>
              </a:ext>
            </a:extLst>
          </p:cNvPr>
          <p:cNvSpPr txBox="1"/>
          <p:nvPr/>
        </p:nvSpPr>
        <p:spPr>
          <a:xfrm>
            <a:off x="674702" y="892721"/>
            <a:ext cx="10257457" cy="2400657"/>
          </a:xfrm>
          <a:prstGeom prst="rect">
            <a:avLst/>
          </a:prstGeom>
          <a:noFill/>
        </p:spPr>
        <p:txBody>
          <a:bodyPr wrap="square" rtlCol="0">
            <a:spAutoFit/>
          </a:bodyPr>
          <a:lstStyle/>
          <a:p>
            <a:r>
              <a:rPr lang="el-GR" sz="25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Πληροφορίες, ενημερωτικά δελτία και έγγραφα</a:t>
            </a:r>
            <a:r>
              <a:rPr lang="it-IT"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Οι πληροφορίες είναι ένας βασικός παράγοντας για τη μετάδοση της ΑΠΚ και το Διαδίκτυο επιτρέπει τη διάδοση αυτής της πληροφορίας σε όλο τον κόσμο. Η </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διάδοση της ΑΠΚ </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εγγυάται τη διαφύλαξη και την </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συνέχειά της</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Ως εκ τούτου, ένα καλό σύστημα </a:t>
            </a:r>
            <a:r>
              <a:rPr lang="el-GR" sz="25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οργάνωσης</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a:t>
            </a:r>
            <a:r>
              <a:rPr lang="el-GR" sz="25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διάδοσης</a:t>
            </a:r>
            <a:r>
              <a:rPr lang="el-GR" sz="25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πληροφοριών μπορεί να είναι πολύ χρήσιμο.</a:t>
            </a:r>
            <a:endParaRPr lang="en-GB" sz="2500" dirty="0"/>
          </a:p>
        </p:txBody>
      </p:sp>
    </p:spTree>
    <p:extLst>
      <p:ext uri="{BB962C8B-B14F-4D97-AF65-F5344CB8AC3E}">
        <p14:creationId xmlns:p14="http://schemas.microsoft.com/office/powerpoint/2010/main" val="424186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363110" y="521382"/>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ΑΠΚ</a:t>
            </a:r>
            <a:endParaRPr lang="es-ES" sz="3600" dirty="0"/>
          </a:p>
          <a:p>
            <a:endParaRPr lang="es-ES" sz="3600" dirty="0">
              <a:latin typeface="+mn-lt"/>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594745" y="1155278"/>
            <a:ext cx="10266295" cy="3040512"/>
          </a:xfrm>
          <a:prstGeom prst="rect">
            <a:avLst/>
          </a:prstGeom>
          <a:noFill/>
        </p:spPr>
        <p:txBody>
          <a:bodyPr wrap="square">
            <a:spAutoFit/>
          </a:bodyPr>
          <a:lstStyle/>
          <a:p>
            <a:pPr fontAlgn="base">
              <a:lnSpc>
                <a:spcPct val="115000"/>
              </a:lnSpc>
              <a:spcAft>
                <a:spcPts val="1000"/>
              </a:spcAft>
            </a:pP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Ένα πολύ χρήσιμο εργαλείο για τη διάδοση της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άυλης πολιτιστικής κληρονομιάς </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είναι οι </a:t>
            </a:r>
            <a:r>
              <a:rPr lang="el-GR" sz="24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ιστότοποι</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οι οποίοι προσφέρουν μια κεντρική πλατφόρμα που καθιστά εύκολη και διαθέσιμη την πρόσβαση σε πληροφορίες και μέσα ενημέρωσης με λίγα κλικ.  Είναι σημαντικό να έχουμε έναν </a:t>
            </a:r>
            <a:r>
              <a:rPr lang="el-GR" sz="24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για το έργο μας, εκτός από οποιαδήποτε εξωτερικά μέσα κοινωνικής δικτύωσης ή πλατφόρμα. Αυτό θα προσελκύσει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περισσότερους</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χρήστες και θα ενισχύσει τη στρατηγική και τα στατιστικά μας.</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xmlns="" id="{ED5DF628-F0BE-4B14-8B46-7FFE174D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9837" y="4195789"/>
            <a:ext cx="3846990" cy="1865305"/>
          </a:xfrm>
          <a:prstGeom prst="rect">
            <a:avLst/>
          </a:prstGeom>
        </p:spPr>
      </p:pic>
    </p:spTree>
    <p:extLst>
      <p:ext uri="{BB962C8B-B14F-4D97-AF65-F5344CB8AC3E}">
        <p14:creationId xmlns:p14="http://schemas.microsoft.com/office/powerpoint/2010/main" val="302737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l-GR" sz="3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Συμβουλές για τη διάδοση της ΑΠΚ στο διαδίκτυο</a:t>
            </a:r>
            <a:endParaRPr lang="es-ES"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599619" y="1261822"/>
            <a:ext cx="7261764" cy="5463290"/>
          </a:xfrm>
          <a:prstGeom prst="rect">
            <a:avLst/>
          </a:prstGeom>
          <a:noFill/>
        </p:spPr>
        <p:txBody>
          <a:bodyPr wrap="square">
            <a:spAutoFit/>
          </a:bodyPr>
          <a:lstStyle/>
          <a:p>
            <a:pPr fontAlgn="base">
              <a:lnSpc>
                <a:spcPct val="115000"/>
              </a:lnSpc>
              <a:spcAft>
                <a:spcPts val="1000"/>
              </a:spcAft>
            </a:pP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Όπως είδαμε, τα εργαλεία ΤΠΕ προσφέρουν μια μεγάλη ευκαιρία για τη διάδοση πολιτιστικών πληροφοριών. Ωστόσο, μια καλή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οργάνωση</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στρατηγική είναι απαραίτητες για την επιτυχία του έργου μας. Εδώ παρουσιάζουμε μερικές συμβουλές για μια καλή διάδοση του έργου ΑΠΚ:</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l-GR" sz="22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Οργάνωση ιστοσελίδων</a:t>
            </a:r>
            <a:r>
              <a:rPr lang="it-IT"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200"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Μια καλή οργάνωση του </a:t>
            </a:r>
            <a:r>
              <a:rPr lang="el-GR" sz="22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ιστότοπου</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είναι ένας βασικός παράγοντας στη στρατηγική μας. Βεβαιωθείτε ότι όλα τα περιεχόμενα είναι </a:t>
            </a:r>
            <a:r>
              <a:rPr lang="el-GR" sz="2200" b="1" dirty="0" err="1"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προσβάσιμα</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μερικά κλικ και ότι οι πιο ενδιαφέρουσες σελίδες είναι πιο εύκολο να βρεθούν, καθώς αυτό θα προσελκύσει περισσότερους χρήστες. Τακτοποιήστε το περιεχόμενο με συνέπεια και </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διαίσθηση</a:t>
            </a:r>
            <a:r>
              <a:rPr lang="it-IT"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Google Shape;170;p2">
            <a:extLst>
              <a:ext uri="{FF2B5EF4-FFF2-40B4-BE49-F238E27FC236}">
                <a16:creationId xmlns:a16="http://schemas.microsoft.com/office/drawing/2014/main" xmlns="" id="{4C39A34A-F267-4149-AC34-6A8C972FA546}"/>
              </a:ext>
            </a:extLst>
          </p:cNvPr>
          <p:cNvSpPr/>
          <p:nvPr/>
        </p:nvSpPr>
        <p:spPr>
          <a:xfrm>
            <a:off x="7914624" y="1635315"/>
            <a:ext cx="1226241" cy="126787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sp>
        <p:nvSpPr>
          <p:cNvPr id="16" name="Google Shape;795;p39">
            <a:extLst>
              <a:ext uri="{FF2B5EF4-FFF2-40B4-BE49-F238E27FC236}">
                <a16:creationId xmlns:a16="http://schemas.microsoft.com/office/drawing/2014/main" xmlns="" id="{6EC2EB8C-AFB3-4CB7-BCC2-124A8A8AAF1F}"/>
              </a:ext>
            </a:extLst>
          </p:cNvPr>
          <p:cNvSpPr/>
          <p:nvPr/>
        </p:nvSpPr>
        <p:spPr>
          <a:xfrm rot="20035847">
            <a:off x="8106192" y="3963562"/>
            <a:ext cx="1317803" cy="11769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4EAE3A"/>
          </a:solidFill>
          <a:ln>
            <a:solidFill>
              <a:srgbClr val="4EAE3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419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l-GR"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1.3: Συμβουλές για τη διάδοση της ΑΠΚ στο διαδίκτυο</a:t>
            </a:r>
            <a:endParaRPr lang="es-ES" sz="3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1092217" y="1280974"/>
            <a:ext cx="8824397" cy="3494546"/>
          </a:xfrm>
          <a:prstGeom prst="rect">
            <a:avLst/>
          </a:prstGeom>
          <a:noFill/>
        </p:spPr>
        <p:txBody>
          <a:bodyPr wrap="square">
            <a:spAutoFit/>
          </a:bodyPr>
          <a:lstStyle/>
          <a:p>
            <a:pPr fontAlgn="base">
              <a:lnSpc>
                <a:spcPct val="115000"/>
              </a:lnSpc>
              <a:spcAft>
                <a:spcPts val="1000"/>
              </a:spcAft>
            </a:pPr>
            <a:r>
              <a:rPr lang="el-GR" sz="2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Στρατηγική δικτύωσης</a:t>
            </a:r>
            <a:r>
              <a:rPr lang="it-IT"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Τα μέσα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κοινωνικής δικτύωσης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είναι μια μεγάλη ευκαιρία να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κάνετε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τον εαυτό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σας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γνωστό. Είναι ένας δυναμικός τρόπος για να επικοινωνήσετε με τους ανθρώπους και να </a:t>
            </a:r>
            <a:r>
              <a:rPr lang="el-GR" sz="20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αλληλεπιδράσετε</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μαζί τους, καθώς και να γνωρίζετε πιθανούς συνεργάτες και αναφορές. Κάντε γνωστό το έργο σας και δημιουργήστε μια κοινότητα </a:t>
            </a:r>
            <a:r>
              <a:rPr lang="el-GR" sz="2000"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ακολούθων</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Όπως έχουμε δει σε προηγούμενες ενότητες, υπάρχουν διαφορετικά μέσα κοινωνικής δικτύωσης με διαφορετικούς σκοπούς. Επιλέξτε αυτά που σας ταιριάζουν καλύτερα και σχεδιάστε, προγραμματίστε και δημοσιεύστε περιεχόμενο για την καμπάνια δικτύωσης</a:t>
            </a:r>
            <a:r>
              <a:rPr lang="it-IT"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xmlns="" id="{3D36405C-2A57-4F86-AFB9-ACDBB95102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0588" y="4500835"/>
            <a:ext cx="3167653" cy="1721617"/>
          </a:xfrm>
          <a:prstGeom prst="rect">
            <a:avLst/>
          </a:prstGeom>
        </p:spPr>
      </p:pic>
    </p:spTree>
    <p:extLst>
      <p:ext uri="{BB962C8B-B14F-4D97-AF65-F5344CB8AC3E}">
        <p14:creationId xmlns:p14="http://schemas.microsoft.com/office/powerpoint/2010/main" val="3478059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15000"/>
              </a:lnSpc>
              <a:spcAft>
                <a:spcPts val="1000"/>
              </a:spcAft>
              <a:buSzPts val="1000"/>
              <a:tabLst>
                <a:tab pos="-15240" algn="l"/>
              </a:tabLst>
            </a:pPr>
            <a:r>
              <a:rPr lang="el-GR"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1.3: Συμβουλές για τη διάδοση της ΑΠΚ στο διαδίκτυο</a:t>
            </a:r>
            <a:endParaRPr lang="es-ES" sz="3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816746" y="1161543"/>
            <a:ext cx="9357064" cy="5304016"/>
          </a:xfrm>
          <a:prstGeom prst="rect">
            <a:avLst/>
          </a:prstGeom>
          <a:noFill/>
        </p:spPr>
        <p:txBody>
          <a:bodyPr wrap="square">
            <a:spAutoFit/>
          </a:bodyPr>
          <a:lstStyle/>
          <a:p>
            <a:pPr fontAlgn="base">
              <a:lnSpc>
                <a:spcPct val="115000"/>
              </a:lnSpc>
              <a:spcAft>
                <a:spcPts val="1000"/>
              </a:spcAft>
            </a:pPr>
            <a:r>
              <a:rPr lang="el-GR" sz="2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Περιεχόμενο πολυμέσων</a:t>
            </a:r>
            <a:r>
              <a:rPr lang="it-IT"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Όσον αφορά τη διάδοση του ICH, το οπτικοακουστικό περιεχόμενο είναι απαραίτητο. Λάβετε υπόψη ότι πολλές από αυτές τις πολιτιστικές παραδόσεις ή στοιχεία γίνονται καλύτερα κατανοητές με οπτική υποστήριξη (για παράδειγμα, ισπανικά βίντεο χορού "</a:t>
            </a:r>
            <a:r>
              <a:rPr lang="el-GR" sz="20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Flamenco</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Επομένως, η συμπερίληψη αυτών των στοιχείων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πολυμέσων</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θα προσελκύσει το ενδιαφέρον για το έργο σας. Ωστόσο, πρέπει να διασφαλίσουμε ότι τα βίντεο και οι εικόνες έχουν καλή ποιότητα. Διαφορετικά, η εμπειρία του χρήστη δεν θα είναι ευχάριστη.</a:t>
            </a:r>
          </a:p>
          <a:p>
            <a:pPr fontAlgn="base">
              <a:lnSpc>
                <a:spcPct val="115000"/>
              </a:lnSpc>
              <a:spcAft>
                <a:spcPts val="1000"/>
              </a:spcAft>
            </a:pPr>
            <a:r>
              <a:rPr lang="el-GR" sz="2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Επιλογές γλώσσας</a:t>
            </a:r>
            <a:r>
              <a:rPr lang="it-IT"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Στόχος μας είναι να προσεγγίσουμε όσο το δυνατόν περισσότερους χρήστες. Ένας </a:t>
            </a:r>
            <a:r>
              <a:rPr lang="el-GR" sz="20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ιστότοπος</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πολλές επιλογές γλώσσας μπορεί να φέρει περισσότερα άτομα από διαφορετικές χώρες για να γνωρίζουν το έργο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της ΑΠΚ</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pPr fontAlgn="base">
              <a:lnSpc>
                <a:spcPct val="115000"/>
              </a:lnSpc>
              <a:spcAft>
                <a:spcPts val="1000"/>
              </a:spcAft>
            </a:pPr>
            <a:r>
              <a:rPr lang="el-GR" sz="2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Συνδρομές και Ενημερωτικά Δελτία</a:t>
            </a:r>
            <a:r>
              <a:rPr lang="it-IT"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Οι επιλογές συνδρομής βοηθούν στην ενημέρωση και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πληροφόρηση των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χρηστών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εάν απαιτείται</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Η αποστολή ενημερωτικών δελτίων στους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συνδρομητές</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επιτρέπει τη διατήρηση του </a:t>
            </a:r>
            <a:r>
              <a:rPr lang="el-GR" sz="20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ενδιαφέροντός</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τους και μπορεί να φέρει νέους χρήστες στην ιστοσελίδα μας.</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1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xmlns=""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xmlns=""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xmlns="" id="{CFC0617B-C16D-498A-BB9D-A99CA1FB739E}"/>
              </a:ext>
            </a:extLst>
          </p:cNvPr>
          <p:cNvSpPr txBox="1"/>
          <p:nvPr/>
        </p:nvSpPr>
        <p:spPr>
          <a:xfrm>
            <a:off x="5486471" y="2604532"/>
            <a:ext cx="6094520" cy="2003625"/>
          </a:xfrm>
          <a:prstGeom prst="rect">
            <a:avLst/>
          </a:prstGeom>
          <a:noFill/>
        </p:spPr>
        <p:txBody>
          <a:bodyPr wrap="square">
            <a:spAutoFit/>
          </a:bodyPr>
          <a:lstStyle/>
          <a:p>
            <a:pPr marL="228600" fontAlgn="base">
              <a:lnSpc>
                <a:spcPct val="115000"/>
              </a:lnSpc>
              <a:spcAft>
                <a:spcPts val="1000"/>
              </a:spcAft>
            </a:pPr>
            <a:r>
              <a:rPr lang="el-GR" sz="3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Ενότητα</a:t>
            </a:r>
            <a:r>
              <a:rPr lang="it-IT" sz="3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3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a:t>
            </a:r>
            <a:r>
              <a:rPr lang="el-GR" sz="3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Κοινή χρήση </a:t>
            </a:r>
            <a:r>
              <a:rPr lang="el-GR" sz="3600" b="1"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3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για τη μεταφορά και τη διασφάλιση της ΑΠΚ</a:t>
            </a:r>
            <a:r>
              <a:rPr lang="it-IT" sz="3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EFD18533-5716-423C-9C12-73EA65AA94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669654" cy="6290760"/>
          </a:xfrm>
          <a:prstGeom prst="rect">
            <a:avLst/>
          </a:prstGeom>
        </p:spPr>
      </p:pic>
    </p:spTree>
    <p:extLst>
      <p:ext uri="{BB962C8B-B14F-4D97-AF65-F5344CB8AC3E}">
        <p14:creationId xmlns:p14="http://schemas.microsoft.com/office/powerpoint/2010/main" val="143783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15000"/>
              </a:lnSpc>
              <a:spcAft>
                <a:spcPts val="1000"/>
              </a:spcAft>
              <a:buSzPts val="1000"/>
              <a:tabLst>
                <a:tab pos="-15240" algn="l"/>
              </a:tabLst>
            </a:pP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2.1: </a:t>
            </a:r>
            <a:r>
              <a:rPr lang="el-GR" sz="3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a:t>
            </a:r>
            <a:r>
              <a:rPr lang="it-IT" sz="3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3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it-IT" sz="3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3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και η ΑΠΚ</a:t>
            </a:r>
            <a:endParaRPr lang="en-GB" sz="3000" b="1" dirty="0">
              <a:solidFill>
                <a:srgbClr val="2796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560B6DF2-DBD2-4CD6-B287-F3C804FB0754}"/>
              </a:ext>
            </a:extLst>
          </p:cNvPr>
          <p:cNvSpPr txBox="1"/>
          <p:nvPr/>
        </p:nvSpPr>
        <p:spPr>
          <a:xfrm>
            <a:off x="816746" y="919321"/>
            <a:ext cx="9922374" cy="3485570"/>
          </a:xfrm>
          <a:prstGeom prst="rect">
            <a:avLst/>
          </a:prstGeom>
          <a:noFill/>
        </p:spPr>
        <p:txBody>
          <a:bodyPr wrap="square">
            <a:spAutoFit/>
          </a:bodyPr>
          <a:lstStyle/>
          <a:p>
            <a:pPr marL="228600" fontAlgn="base">
              <a:lnSpc>
                <a:spcPct val="115000"/>
              </a:lnSpc>
              <a:spcAft>
                <a:spcPts val="1000"/>
              </a:spcAft>
            </a:pP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a:t>
            </a:r>
            <a:r>
              <a:rPr lang="el-GR" sz="18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είναι μια διαδικτυακή υπηρεσία </a:t>
            </a:r>
            <a:r>
              <a:rPr lang="el-GR" sz="18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φιλοξενίας</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διακομιστών που επιτρέπει τη </a:t>
            </a:r>
            <a:r>
              <a:rPr lang="el-GR" sz="18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μεταφόρτωση, αποθήκευση, κοινή χρήση ή τροποποίηση αρχείων πολυμέσων</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αυτόν τον τρόπο, δεν είναι απαραίτητο ένας εξωτερικός σκληρός δίσκος για την αποθήκευση των πληροφοριών μας</a:t>
            </a:r>
            <a:r>
              <a:rPr lang="it-IT"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Επιπλέον, αυτά τα δεδομένα είναι </a:t>
            </a:r>
            <a:r>
              <a:rPr lang="el-GR" sz="18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προσβάσιμα</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από </a:t>
            </a:r>
            <a:r>
              <a:rPr lang="el-GR" sz="18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εξουσιοδοτημένους</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χρήστες από οποιαδήποτε συσκευή ή χώρα, επιτρέποντας την πλήρη ευελιξία. Επιπλέον, το </a:t>
            </a:r>
            <a:r>
              <a:rPr lang="el-GR" sz="18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εγγυάται ασφαλή αποθήκευση αρχείων. Ένας σκληρός δίσκος μπορεί να επιδεινωθεί ή να χαθεί και καταλαμβάνει σημαντικό φυσικό χώρο. Το </a:t>
            </a:r>
            <a:r>
              <a:rPr lang="el-GR" sz="18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είναι ένα σύστημα εικονικού διακομιστή που μπορεί να αποθηκεύσει διάφορες ποσότητες στοιχείων πολυμέσων χωρίς να καταλαμβάνει φυσικό χώρο για το χρήστη.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728FBC6C-F73E-46DF-9A0C-E78854760E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 t="11769" r="5787" b="11037"/>
          <a:stretch/>
        </p:blipFill>
        <p:spPr>
          <a:xfrm>
            <a:off x="1016000" y="4331792"/>
            <a:ext cx="3581466" cy="2016960"/>
          </a:xfrm>
          <a:prstGeom prst="rect">
            <a:avLst/>
          </a:prstGeom>
        </p:spPr>
      </p:pic>
      <p:sp>
        <p:nvSpPr>
          <p:cNvPr id="12" name="CuadroTexto 11">
            <a:extLst>
              <a:ext uri="{FF2B5EF4-FFF2-40B4-BE49-F238E27FC236}">
                <a16:creationId xmlns:a16="http://schemas.microsoft.com/office/drawing/2014/main" xmlns="" id="{F31CFFEB-0A29-4F4B-91A1-E99DFA3052C2}"/>
              </a:ext>
            </a:extLst>
          </p:cNvPr>
          <p:cNvSpPr txBox="1"/>
          <p:nvPr/>
        </p:nvSpPr>
        <p:spPr>
          <a:xfrm>
            <a:off x="5485595" y="4607197"/>
            <a:ext cx="4948725" cy="1366528"/>
          </a:xfrm>
          <a:prstGeom prst="rect">
            <a:avLst/>
          </a:prstGeom>
          <a:noFill/>
        </p:spPr>
        <p:txBody>
          <a:bodyPr wrap="square">
            <a:spAutoFit/>
          </a:bodyPr>
          <a:lstStyle/>
          <a:p>
            <a:pPr fontAlgn="base">
              <a:lnSpc>
                <a:spcPct val="115000"/>
              </a:lnSpc>
              <a:spcAft>
                <a:spcPts val="1000"/>
              </a:spcAft>
            </a:pP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Μπορείτε να χρησιμοποιήσετε το </a:t>
            </a:r>
            <a:r>
              <a:rPr lang="el-GR" sz="18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18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για να μοιραστείτε, να μεταφέρετε και να αποθηκεύσετε διαφορετικούς τύπους αρχείων και δεδομένων, όντας βασικό μέρος του έργου ΑΠΚ.</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6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el-GR" sz="30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2.2: Εργαλεία ΤΠΕ για κοινή χρήση στο </a:t>
            </a:r>
            <a:r>
              <a:rPr lang="el-GR" sz="3000" b="1"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95897CA7-201C-4593-AAE4-3F6D76B40D96}"/>
              </a:ext>
            </a:extLst>
          </p:cNvPr>
          <p:cNvSpPr txBox="1"/>
          <p:nvPr/>
        </p:nvSpPr>
        <p:spPr>
          <a:xfrm>
            <a:off x="543309" y="1031451"/>
            <a:ext cx="9554049" cy="5467651"/>
          </a:xfrm>
          <a:prstGeom prst="rect">
            <a:avLst/>
          </a:prstGeom>
          <a:noFill/>
        </p:spPr>
        <p:txBody>
          <a:bodyPr wrap="square">
            <a:spAutoFit/>
          </a:bodyPr>
          <a:lstStyle/>
          <a:p>
            <a:pPr lvl="0" fontAlgn="base">
              <a:lnSpc>
                <a:spcPct val="115000"/>
              </a:lnSpc>
              <a:spcAft>
                <a:spcPts val="1000"/>
              </a:spcAft>
              <a:buSzPts val="1000"/>
              <a:tabLst>
                <a:tab pos="-15240" algn="l"/>
              </a:tabLst>
            </a:pP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Υπάρχουν πολλές εφαρμογές, ιστοσελίδες και πλατφόρμες που προσφέρουν μια υπηρεσία φιλοξενίας αρχείων, με δωρεάν και </a:t>
            </a:r>
            <a:r>
              <a:rPr lang="el-GR" sz="24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premium</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επιλογές. Παρουσιάζουμε μερικά από τα πιο σχετικά εργαλεία για την αποθήκευση στο </a:t>
            </a:r>
            <a:r>
              <a:rPr lang="el-GR" sz="24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τα κύρια χαρακτηριστικά τους, ώστε να μπορείτε να επιλέξετε αυτά που ταιριάζουν καλύτερα στο έργο σας:</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Dropbox</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Αυτό το εργαλείο προσφέρει ηλεκτρονικό συγχρονισμό χάρη σε έναν ηλεκτρονικό διακομιστή. Η δωρεάν επιλογή του προσφέρει χώρο αποθήκευσης αρχείων έως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10 GB</a:t>
            </a:r>
            <a:r>
              <a:rPr lang="it-IT"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it-IT" sz="2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WeTransfer</a:t>
            </a:r>
            <a:r>
              <a:rPr lang="it-IT"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Αυτή η εφαρμογή είναι ειδικά σχεδιασμένη για μεταφορά αρχείων. Είναι εύκολο στη χρήση και αποτελεσματικό και δεν απαιτεί τη δημιουργία λογαριασμού για τη χρήση του. Μπορείτε να ανεβάσετε έως και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2GB</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δωρεάν ή να χρησιμοποιήσετε τις υπηρεσίες πληρωμών τους.</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F091B049-AA75-4860-9CEB-E46ECD6552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0650" y="3298330"/>
            <a:ext cx="899933" cy="836995"/>
          </a:xfrm>
          <a:prstGeom prst="rect">
            <a:avLst/>
          </a:prstGeom>
        </p:spPr>
      </p:pic>
      <p:pic>
        <p:nvPicPr>
          <p:cNvPr id="16" name="Imagen 15">
            <a:extLst>
              <a:ext uri="{FF2B5EF4-FFF2-40B4-BE49-F238E27FC236}">
                <a16:creationId xmlns:a16="http://schemas.microsoft.com/office/drawing/2014/main" xmlns="" id="{0006DE02-CE2F-4FC3-AF54-59CCB7AE5C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98" t="6434" r="56866" b="20172"/>
          <a:stretch/>
        </p:blipFill>
        <p:spPr>
          <a:xfrm>
            <a:off x="9750650" y="4883157"/>
            <a:ext cx="1171900" cy="979309"/>
          </a:xfrm>
          <a:prstGeom prst="rect">
            <a:avLst/>
          </a:prstGeom>
        </p:spPr>
      </p:pic>
    </p:spTree>
    <p:extLst>
      <p:ext uri="{BB962C8B-B14F-4D97-AF65-F5344CB8AC3E}">
        <p14:creationId xmlns:p14="http://schemas.microsoft.com/office/powerpoint/2010/main" val="373007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xmlns=""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xmlns=""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xmlns=""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xmlns="" id="{5A484102-5B5D-4630-92C0-63F22D2C49BA}"/>
              </a:ext>
            </a:extLst>
          </p:cNvPr>
          <p:cNvSpPr txBox="1"/>
          <p:nvPr/>
        </p:nvSpPr>
        <p:spPr>
          <a:xfrm>
            <a:off x="5922072" y="439885"/>
            <a:ext cx="6715760" cy="923330"/>
          </a:xfrm>
          <a:prstGeom prst="rect">
            <a:avLst/>
          </a:prstGeom>
          <a:noFill/>
        </p:spPr>
        <p:txBody>
          <a:bodyPr wrap="square" rtlCol="0">
            <a:spAutoFit/>
          </a:bodyPr>
          <a:lstStyle/>
          <a:p>
            <a:r>
              <a:rPr lang="el-GR" sz="5400" dirty="0" smtClean="0">
                <a:solidFill>
                  <a:srgbClr val="266C9F"/>
                </a:solidFill>
              </a:rPr>
              <a:t>ΣΤΟΧΟΙ</a:t>
            </a:r>
            <a:endParaRPr lang="es-ES" sz="5400" dirty="0">
              <a:solidFill>
                <a:srgbClr val="266C9F"/>
              </a:solidFill>
            </a:endParaRPr>
          </a:p>
        </p:txBody>
      </p:sp>
      <p:grpSp>
        <p:nvGrpSpPr>
          <p:cNvPr id="108" name="Google Shape;385;p36">
            <a:extLst>
              <a:ext uri="{FF2B5EF4-FFF2-40B4-BE49-F238E27FC236}">
                <a16:creationId xmlns:a16="http://schemas.microsoft.com/office/drawing/2014/main" xmlns="" id="{EB21C19B-C8BF-4367-9DB7-21EC347C6BAF}"/>
              </a:ext>
            </a:extLst>
          </p:cNvPr>
          <p:cNvGrpSpPr/>
          <p:nvPr/>
        </p:nvGrpSpPr>
        <p:grpSpPr>
          <a:xfrm>
            <a:off x="8341360" y="477490"/>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xmlns=""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xmlns=""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xmlns=""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xmlns=""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xmlns=""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xmlns=""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xmlns=""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xmlns=""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xmlns=""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xmlns="" id="{D1D4943A-93D9-427F-8BCA-8569077E361B}"/>
              </a:ext>
            </a:extLst>
          </p:cNvPr>
          <p:cNvSpPr txBox="1"/>
          <p:nvPr/>
        </p:nvSpPr>
        <p:spPr>
          <a:xfrm>
            <a:off x="7330022" y="2915675"/>
            <a:ext cx="4328621" cy="1477328"/>
          </a:xfrm>
          <a:prstGeom prst="rect">
            <a:avLst/>
          </a:prstGeom>
          <a:noFill/>
        </p:spPr>
        <p:txBody>
          <a:bodyPr wrap="square">
            <a:spAutoFit/>
          </a:bodyPr>
          <a:lstStyle/>
          <a:p>
            <a:pPr algn="just"/>
            <a:r>
              <a:rPr lang="el-GR" sz="1800" dirty="0" smtClean="0">
                <a:solidFill>
                  <a:srgbClr val="266C9F"/>
                </a:solidFill>
                <a:effectLst/>
                <a:ea typeface="Calibri" panose="020F0502020204030204" pitchFamily="34" charset="0"/>
              </a:rPr>
              <a:t>Χρήση εργαλείων ΤΠΕ για τη </a:t>
            </a:r>
            <a:r>
              <a:rPr lang="el-GR" sz="1800" dirty="0" smtClean="0">
                <a:solidFill>
                  <a:srgbClr val="266C9F"/>
                </a:solidFill>
                <a:effectLst/>
                <a:ea typeface="Calibri" panose="020F0502020204030204" pitchFamily="34" charset="0"/>
              </a:rPr>
              <a:t>διάδοση της </a:t>
            </a:r>
            <a:r>
              <a:rPr lang="el-GR" sz="1800" dirty="0" smtClean="0">
                <a:solidFill>
                  <a:srgbClr val="266C9F"/>
                </a:solidFill>
                <a:effectLst/>
                <a:ea typeface="Calibri" panose="020F0502020204030204" pitchFamily="34" charset="0"/>
              </a:rPr>
              <a:t>ΑΠΚ στο Διαδίκτυο και την ενίσχυση των διαδικτυακών δεξιοτήτων μεταξύ των επιχειρηματιών στον τομέα της άυλης πολιτιστικής κληρονομιάς.</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20916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449088" y="194154"/>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15000"/>
              </a:lnSpc>
              <a:spcAft>
                <a:spcPts val="1000"/>
              </a:spcAft>
              <a:buSzPts val="1000"/>
              <a:tabLst>
                <a:tab pos="-15240" algn="l"/>
              </a:tabLst>
            </a:pPr>
            <a:r>
              <a:rPr lang="el-GR" sz="3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 Εργαλεία ΤΠΕ για κοινή χρήση στο </a:t>
            </a:r>
            <a:r>
              <a:rPr lang="el-GR" sz="30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cloud</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95897CA7-201C-4593-AAE4-3F6D76B40D96}"/>
              </a:ext>
            </a:extLst>
          </p:cNvPr>
          <p:cNvSpPr txBox="1"/>
          <p:nvPr/>
        </p:nvSpPr>
        <p:spPr>
          <a:xfrm>
            <a:off x="494190" y="1184276"/>
            <a:ext cx="8684656" cy="5180136"/>
          </a:xfrm>
          <a:prstGeom prst="rect">
            <a:avLst/>
          </a:prstGeom>
          <a:noFill/>
        </p:spPr>
        <p:txBody>
          <a:bodyPr wrap="square">
            <a:spAutoFit/>
          </a:bodyPr>
          <a:lstStyle/>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Αυτή η υπηρεσία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επιτρέπει την αποστολή διαφορετικών τύπων αρχείων σε έναν εικονικό σκληρό δίσκο, με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πλήρη ενσωμάτωση</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όλες τις υπηρεσίες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Google</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Η δωρεάν επιλογή του επιτρέπει την αποθήκευση έως και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15 GB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και την επεξεργασία τους ή τη λήψη τους στο διαδίκτυο.</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OneDrive</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υπηρεσία της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Micorsoft</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που σας συνδέει με όλα τα αρχεία σας. Επιτρέπει την αποθήκευση, κοινή χρήση, προστασία και πρόσβαση σε αυτά από οποιαδήποτε συσκευή. Οι δωρεάν υπηρεσίες του περιλαμβάνουν έως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5GB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και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πλήρη ενσωμάτωση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με άλλα προϊόντα της Microsoft.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it-IT" sz="21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Mega</a:t>
            </a:r>
            <a:r>
              <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Αυτή η ευέλικτη πλατφόρμα που επιτρέπει την κοινή χρήση ταινιών, βιβλίων, παιχνιδιών, μουσικής, προσωπικών εγγράφων, εικόνων... με ασφαλή τρόπο για τους χρήστες και την πλατφόρμα, με έως και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20 GB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αποθηκευτικού χώρου στη δωρεάν έκδοση</a:t>
            </a:r>
            <a:r>
              <a:rPr lang="it-IT"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xmlns="" id="{879B8C62-8A50-4D65-8B01-5E9605D6CEB5}"/>
              </a:ext>
            </a:extLst>
          </p:cNvPr>
          <p:cNvPicPr>
            <a:picLocks noChangeAspect="1"/>
          </p:cNvPicPr>
          <p:nvPr/>
        </p:nvPicPr>
        <p:blipFill rotWithShape="1">
          <a:blip r:embed="rId4">
            <a:extLst>
              <a:ext uri="{28A0092B-C50C-407E-A947-70E740481C1C}">
                <a14:useLocalDpi xmlns:a14="http://schemas.microsoft.com/office/drawing/2010/main" val="0"/>
              </a:ext>
            </a:extLst>
          </a:blip>
          <a:srcRect l="35521" t="27444" r="35693" b="26634"/>
          <a:stretch/>
        </p:blipFill>
        <p:spPr>
          <a:xfrm>
            <a:off x="9072880" y="2936728"/>
            <a:ext cx="1651246" cy="1481735"/>
          </a:xfrm>
          <a:prstGeom prst="rect">
            <a:avLst/>
          </a:prstGeom>
        </p:spPr>
      </p:pic>
      <p:pic>
        <p:nvPicPr>
          <p:cNvPr id="7" name="Imagen 6">
            <a:extLst>
              <a:ext uri="{FF2B5EF4-FFF2-40B4-BE49-F238E27FC236}">
                <a16:creationId xmlns:a16="http://schemas.microsoft.com/office/drawing/2014/main" xmlns="" id="{3E15A03E-D73C-4B5D-9D39-1560A0CD75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8846" y="1331278"/>
            <a:ext cx="1331650" cy="1193493"/>
          </a:xfrm>
          <a:prstGeom prst="rect">
            <a:avLst/>
          </a:prstGeom>
        </p:spPr>
      </p:pic>
      <p:pic>
        <p:nvPicPr>
          <p:cNvPr id="9" name="Imagen 8">
            <a:extLst>
              <a:ext uri="{FF2B5EF4-FFF2-40B4-BE49-F238E27FC236}">
                <a16:creationId xmlns:a16="http://schemas.microsoft.com/office/drawing/2014/main" xmlns="" id="{D20E4509-A008-44AD-9081-E0E2FB1B1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2614" y="4607197"/>
            <a:ext cx="1654206" cy="1240655"/>
          </a:xfrm>
          <a:prstGeom prst="rect">
            <a:avLst/>
          </a:prstGeom>
        </p:spPr>
      </p:pic>
    </p:spTree>
    <p:extLst>
      <p:ext uri="{BB962C8B-B14F-4D97-AF65-F5344CB8AC3E}">
        <p14:creationId xmlns:p14="http://schemas.microsoft.com/office/powerpoint/2010/main" val="37539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xmlns=""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xmlns="" id="{7344A23B-2389-4CFC-8920-E29843BE20B3}"/>
              </a:ext>
            </a:extLst>
          </p:cNvPr>
          <p:cNvSpPr txBox="1">
            <a:spLocks/>
          </p:cNvSpPr>
          <p:nvPr/>
        </p:nvSpPr>
        <p:spPr>
          <a:xfrm>
            <a:off x="1118846" y="2043186"/>
            <a:ext cx="2863874" cy="27599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1. </a:t>
            </a:r>
            <a:r>
              <a:rPr lang="el-GR" altLang="ko-KR" sz="1600" dirty="0" smtClean="0">
                <a:solidFill>
                  <a:schemeClr val="tx1">
                    <a:lumMod val="65000"/>
                    <a:lumOff val="35000"/>
                  </a:schemeClr>
                </a:solidFill>
                <a:cs typeface="Arial" pitchFamily="34" charset="0"/>
              </a:rPr>
              <a:t>Ποιο είναι ένα μέσο κοινωνικής δικτύωσης με επίκεντρο την εικόνα;</a:t>
            </a:r>
            <a:endParaRPr lang="en-GB" altLang="ko-KR"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137012" y="2794433"/>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Instagram</a:t>
            </a:r>
          </a:p>
          <a:p>
            <a:pPr marL="285750" indent="-285750">
              <a:buFontTx/>
              <a:buChar char="-"/>
            </a:pPr>
            <a:r>
              <a:rPr lang="en-GB" altLang="ko-KR" sz="1600" dirty="0">
                <a:solidFill>
                  <a:schemeClr val="tx1">
                    <a:lumMod val="75000"/>
                    <a:lumOff val="25000"/>
                  </a:schemeClr>
                </a:solidFill>
                <a:cs typeface="Arial" pitchFamily="34" charset="0"/>
              </a:rPr>
              <a:t>Twitter</a:t>
            </a:r>
          </a:p>
          <a:p>
            <a:pPr marL="285750" indent="-285750">
              <a:buFontTx/>
              <a:buChar char="-"/>
            </a:pPr>
            <a:r>
              <a:rPr lang="en-GB" altLang="ko-KR" sz="1600" dirty="0">
                <a:solidFill>
                  <a:schemeClr val="tx1">
                    <a:lumMod val="75000"/>
                    <a:lumOff val="25000"/>
                  </a:schemeClr>
                </a:solidFill>
                <a:cs typeface="Arial" pitchFamily="34" charset="0"/>
              </a:rPr>
              <a:t>YouTube</a:t>
            </a:r>
          </a:p>
        </p:txBody>
      </p:sp>
      <p:sp>
        <p:nvSpPr>
          <p:cNvPr id="12" name="Text Placeholder 6">
            <a:extLst>
              <a:ext uri="{FF2B5EF4-FFF2-40B4-BE49-F238E27FC236}">
                <a16:creationId xmlns:a16="http://schemas.microsoft.com/office/drawing/2014/main" xmlns="" id="{B95429B3-42B3-4768-AA05-C38AFAC473FB}"/>
              </a:ext>
            </a:extLst>
          </p:cNvPr>
          <p:cNvSpPr txBox="1">
            <a:spLocks/>
          </p:cNvSpPr>
          <p:nvPr/>
        </p:nvSpPr>
        <p:spPr>
          <a:xfrm>
            <a:off x="4556494" y="2048784"/>
            <a:ext cx="2982226" cy="27039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solidFill>
                  <a:schemeClr val="tx1">
                    <a:lumMod val="65000"/>
                    <a:lumOff val="35000"/>
                  </a:schemeClr>
                </a:solidFill>
                <a:cs typeface="Arial" pitchFamily="34" charset="0"/>
              </a:rPr>
              <a:t>2. </a:t>
            </a:r>
            <a:r>
              <a:rPr lang="el-GR" altLang="ko-KR" sz="1600" dirty="0" smtClean="0">
                <a:solidFill>
                  <a:schemeClr val="tx1">
                    <a:lumMod val="65000"/>
                    <a:lumOff val="35000"/>
                  </a:schemeClr>
                </a:solidFill>
                <a:cs typeface="Arial" pitchFamily="34" charset="0"/>
              </a:rPr>
              <a:t>Ποια συμβουλή συνιστάται για τη διαδικτυακή διάδοση της ΑΠΚ;</a:t>
            </a:r>
            <a:endParaRPr lang="en-GB" altLang="ko-KR"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xmlns="" id="{1DC63CAC-38F3-4B3B-A725-8121D50B22B1}"/>
              </a:ext>
            </a:extLst>
          </p:cNvPr>
          <p:cNvSpPr txBox="1">
            <a:spLocks/>
          </p:cNvSpPr>
          <p:nvPr/>
        </p:nvSpPr>
        <p:spPr>
          <a:xfrm>
            <a:off x="4556494" y="2703339"/>
            <a:ext cx="435382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600" dirty="0" smtClean="0">
                <a:solidFill>
                  <a:schemeClr val="tx1">
                    <a:lumMod val="75000"/>
                    <a:lumOff val="25000"/>
                  </a:schemeClr>
                </a:solidFill>
                <a:cs typeface="Arial" pitchFamily="34" charset="0"/>
              </a:rPr>
              <a:t>Μια ελκυστική μάρκα</a:t>
            </a:r>
            <a:r>
              <a:rPr lang="en-GB" altLang="ko-KR" sz="1600" dirty="0" smtClean="0">
                <a:solidFill>
                  <a:schemeClr val="tx1">
                    <a:lumMod val="75000"/>
                    <a:lumOff val="25000"/>
                  </a:schemeClr>
                </a:solidFill>
                <a:cs typeface="Arial" pitchFamily="34" charset="0"/>
              </a:rPr>
              <a:t>.</a:t>
            </a:r>
            <a:endParaRPr lang="en-GB" altLang="ko-KR" sz="1600" dirty="0">
              <a:solidFill>
                <a:schemeClr val="tx1">
                  <a:lumMod val="75000"/>
                  <a:lumOff val="25000"/>
                </a:schemeClr>
              </a:solidFill>
              <a:cs typeface="Arial" pitchFamily="34" charset="0"/>
            </a:endParaRPr>
          </a:p>
          <a:p>
            <a:pPr marL="285750" indent="-285750">
              <a:buFontTx/>
              <a:buChar char="-"/>
            </a:pPr>
            <a:r>
              <a:rPr lang="el-GR" altLang="ko-KR" sz="1600" b="1" dirty="0" smtClean="0">
                <a:solidFill>
                  <a:schemeClr val="tx1">
                    <a:lumMod val="75000"/>
                    <a:lumOff val="25000"/>
                  </a:schemeClr>
                </a:solidFill>
                <a:cs typeface="Arial" pitchFamily="34" charset="0"/>
              </a:rPr>
              <a:t>Μια αποτελεσματική στρατηγική δικτύωσης</a:t>
            </a:r>
            <a:r>
              <a:rPr lang="en-GB" altLang="ko-KR" sz="1600" b="1" dirty="0" smtClean="0">
                <a:solidFill>
                  <a:schemeClr val="tx1">
                    <a:lumMod val="75000"/>
                    <a:lumOff val="25000"/>
                  </a:schemeClr>
                </a:solidFill>
                <a:cs typeface="Arial" pitchFamily="34" charset="0"/>
              </a:rPr>
              <a:t>.</a:t>
            </a:r>
            <a:endParaRPr lang="en-GB" altLang="ko-KR" sz="1600" b="1" dirty="0">
              <a:solidFill>
                <a:schemeClr val="tx1">
                  <a:lumMod val="75000"/>
                  <a:lumOff val="25000"/>
                </a:schemeClr>
              </a:solidFill>
              <a:cs typeface="Arial" pitchFamily="34" charset="0"/>
            </a:endParaRPr>
          </a:p>
          <a:p>
            <a:pPr marL="285750" indent="-285750">
              <a:buFontTx/>
              <a:buChar char="-"/>
            </a:pPr>
            <a:r>
              <a:rPr lang="el-GR" altLang="ko-KR" sz="1600" dirty="0" smtClean="0">
                <a:solidFill>
                  <a:schemeClr val="tx1">
                    <a:lumMod val="75000"/>
                    <a:lumOff val="25000"/>
                  </a:schemeClr>
                </a:solidFill>
                <a:cs typeface="Arial" pitchFamily="34" charset="0"/>
              </a:rPr>
              <a:t>Δημιουργία πολλών λογαριασμών σε διαφορετικές πλατφόρμες.</a:t>
            </a:r>
            <a:endParaRPr lang="en-GB" altLang="ko-KR" sz="1600" dirty="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xmlns="" id="{034D3887-F2CC-4ABF-B2CC-4C973D984D86}"/>
              </a:ext>
            </a:extLst>
          </p:cNvPr>
          <p:cNvSpPr/>
          <p:nvPr/>
        </p:nvSpPr>
        <p:spPr>
          <a:xfrm>
            <a:off x="1418044" y="1188794"/>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22" name="Text Placeholder 6">
            <a:extLst>
              <a:ext uri="{FF2B5EF4-FFF2-40B4-BE49-F238E27FC236}">
                <a16:creationId xmlns:a16="http://schemas.microsoft.com/office/drawing/2014/main" xmlns="" id="{FD4DEAD9-FFD6-48C0-B515-3D5EF888DCC5}"/>
              </a:ext>
            </a:extLst>
          </p:cNvPr>
          <p:cNvSpPr txBox="1">
            <a:spLocks/>
          </p:cNvSpPr>
          <p:nvPr/>
        </p:nvSpPr>
        <p:spPr>
          <a:xfrm>
            <a:off x="8727440" y="2109153"/>
            <a:ext cx="3261360" cy="16219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600" dirty="0" smtClean="0">
                <a:solidFill>
                  <a:schemeClr val="tx1">
                    <a:lumMod val="65000"/>
                    <a:lumOff val="35000"/>
                  </a:schemeClr>
                </a:solidFill>
                <a:cs typeface="Arial" pitchFamily="34" charset="0"/>
              </a:rPr>
              <a:t>3. Ποιο από αυτά βοηθά πραγματικά στη διάδοση της ΑΠΚ στο διαδίκτυο;</a:t>
            </a:r>
            <a:endParaRPr lang="en-GB" altLang="ko-KR"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xmlns="" id="{8B829E9F-3F52-42FD-B2C9-14992DCE9C65}"/>
              </a:ext>
            </a:extLst>
          </p:cNvPr>
          <p:cNvSpPr txBox="1">
            <a:spLocks/>
          </p:cNvSpPr>
          <p:nvPr/>
        </p:nvSpPr>
        <p:spPr>
          <a:xfrm>
            <a:off x="8997462" y="2712959"/>
            <a:ext cx="2991338"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600" dirty="0" smtClean="0">
                <a:solidFill>
                  <a:schemeClr val="tx1">
                    <a:lumMod val="75000"/>
                    <a:lumOff val="25000"/>
                  </a:schemeClr>
                </a:solidFill>
                <a:cs typeface="Arial" pitchFamily="34" charset="0"/>
              </a:rPr>
              <a:t>Έχοντας ένα φορητό υπολογιστή</a:t>
            </a:r>
          </a:p>
          <a:p>
            <a:pPr marL="285750" indent="-285750">
              <a:buFontTx/>
              <a:buChar char="-"/>
            </a:pPr>
            <a:r>
              <a:rPr lang="el-GR" altLang="ko-KR" sz="1600" b="1" dirty="0" smtClean="0">
                <a:solidFill>
                  <a:schemeClr val="tx1">
                    <a:lumMod val="75000"/>
                    <a:lumOff val="25000"/>
                  </a:schemeClr>
                </a:solidFill>
                <a:cs typeface="Arial" pitchFamily="34" charset="0"/>
              </a:rPr>
              <a:t>Καλό περιεχόμενο πολυμέσων</a:t>
            </a:r>
          </a:p>
          <a:p>
            <a:pPr marL="285750" indent="-285750">
              <a:buFontTx/>
              <a:buChar char="-"/>
            </a:pPr>
            <a:r>
              <a:rPr lang="el-GR" altLang="ko-KR" sz="1600" dirty="0" smtClean="0">
                <a:solidFill>
                  <a:schemeClr val="tx1">
                    <a:lumMod val="75000"/>
                    <a:lumOff val="25000"/>
                  </a:schemeClr>
                </a:solidFill>
                <a:cs typeface="Arial" pitchFamily="34" charset="0"/>
              </a:rPr>
              <a:t>Καλή </a:t>
            </a:r>
            <a:r>
              <a:rPr lang="el-GR" altLang="ko-KR" sz="1600" dirty="0" smtClean="0">
                <a:solidFill>
                  <a:schemeClr val="tx1">
                    <a:lumMod val="75000"/>
                    <a:lumOff val="25000"/>
                  </a:schemeClr>
                </a:solidFill>
                <a:cs typeface="Arial" pitchFamily="34" charset="0"/>
              </a:rPr>
              <a:t>δακτυλογράφηση</a:t>
            </a:r>
            <a:endParaRPr lang="en-US" altLang="ko-KR" sz="1600" dirty="0">
              <a:solidFill>
                <a:schemeClr val="tx1">
                  <a:lumMod val="75000"/>
                  <a:lumOff val="25000"/>
                </a:schemeClr>
              </a:solidFill>
              <a:cs typeface="Arial" pitchFamily="34" charset="0"/>
            </a:endParaRPr>
          </a:p>
        </p:txBody>
      </p:sp>
      <p:sp>
        <p:nvSpPr>
          <p:cNvPr id="29" name="Donut 39">
            <a:extLst>
              <a:ext uri="{FF2B5EF4-FFF2-40B4-BE49-F238E27FC236}">
                <a16:creationId xmlns:a16="http://schemas.microsoft.com/office/drawing/2014/main" xmlns="" id="{1FEB28B7-0D50-4EF1-8E68-CABB4BF3D4C9}"/>
              </a:ext>
            </a:extLst>
          </p:cNvPr>
          <p:cNvSpPr/>
          <p:nvPr/>
        </p:nvSpPr>
        <p:spPr>
          <a:xfrm>
            <a:off x="9572519" y="1427758"/>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xmlns="" id="{3EFD096D-A183-494B-B85C-1525C22B33AF}"/>
              </a:ext>
            </a:extLst>
          </p:cNvPr>
          <p:cNvSpPr/>
          <p:nvPr/>
        </p:nvSpPr>
        <p:spPr>
          <a:xfrm>
            <a:off x="1573179" y="143653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xmlns="" id="{F4478866-DC00-4A15-AA8F-ABE6BFB2FBC3}"/>
              </a:ext>
            </a:extLst>
          </p:cNvPr>
          <p:cNvSpPr txBox="1">
            <a:spLocks/>
          </p:cNvSpPr>
          <p:nvPr/>
        </p:nvSpPr>
        <p:spPr>
          <a:xfrm>
            <a:off x="3164767" y="213383"/>
            <a:ext cx="6952393" cy="725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200" b="1" dirty="0" smtClean="0">
                <a:solidFill>
                  <a:srgbClr val="266C9F"/>
                </a:solidFill>
                <a:latin typeface="+mn-lt"/>
              </a:rPr>
              <a:t>ΑΣΚΗΣΗ ΑΥΤΟΑΞΙΟΛΟΓΗΣΗΣ</a:t>
            </a:r>
            <a:endParaRPr lang="es-ES" sz="4200" b="1" dirty="0">
              <a:solidFill>
                <a:srgbClr val="266C9F"/>
              </a:solidFill>
              <a:latin typeface="+mn-lt"/>
            </a:endParaRPr>
          </a:p>
        </p:txBody>
      </p:sp>
      <p:sp>
        <p:nvSpPr>
          <p:cNvPr id="25" name="Text Placeholder 4"/>
          <p:cNvSpPr txBox="1">
            <a:spLocks/>
          </p:cNvSpPr>
          <p:nvPr/>
        </p:nvSpPr>
        <p:spPr>
          <a:xfrm>
            <a:off x="1127938" y="4891229"/>
            <a:ext cx="3687902" cy="26340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600" dirty="0" smtClean="0">
                <a:solidFill>
                  <a:schemeClr val="tx1">
                    <a:lumMod val="65000"/>
                    <a:lumOff val="35000"/>
                  </a:schemeClr>
                </a:solidFill>
                <a:cs typeface="Arial" pitchFamily="34" charset="0"/>
              </a:rPr>
              <a:t>4. Με ποιο είδους χώρου αποθήκευσης λειτουργεί το </a:t>
            </a:r>
            <a:r>
              <a:rPr lang="el-GR" altLang="ko-KR" sz="1600" dirty="0" err="1" smtClean="0">
                <a:solidFill>
                  <a:schemeClr val="tx1">
                    <a:lumMod val="65000"/>
                    <a:lumOff val="35000"/>
                  </a:schemeClr>
                </a:solidFill>
                <a:cs typeface="Arial" pitchFamily="34" charset="0"/>
              </a:rPr>
              <a:t>Cloud</a:t>
            </a:r>
            <a:r>
              <a:rPr lang="el-GR" altLang="ko-KR" sz="1600" dirty="0" smtClean="0">
                <a:solidFill>
                  <a:schemeClr val="tx1">
                    <a:lumMod val="65000"/>
                    <a:lumOff val="35000"/>
                  </a:schemeClr>
                </a:solidFill>
                <a:cs typeface="Arial" pitchFamily="34" charset="0"/>
              </a:rPr>
              <a:t>;</a:t>
            </a:r>
            <a:endParaRPr lang="en-GB" altLang="ko-KR" sz="1600" dirty="0">
              <a:solidFill>
                <a:schemeClr val="tx1">
                  <a:lumMod val="65000"/>
                  <a:lumOff val="35000"/>
                </a:schemeClr>
              </a:solidFill>
              <a:cs typeface="Arial" pitchFamily="34" charset="0"/>
            </a:endParaRPr>
          </a:p>
        </p:txBody>
      </p:sp>
      <p:sp>
        <p:nvSpPr>
          <p:cNvPr id="27" name="Text Placeholder 5"/>
          <p:cNvSpPr txBox="1">
            <a:spLocks/>
          </p:cNvSpPr>
          <p:nvPr/>
        </p:nvSpPr>
        <p:spPr>
          <a:xfrm>
            <a:off x="1401084" y="543844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b="1" dirty="0">
                <a:solidFill>
                  <a:schemeClr val="tx1">
                    <a:lumMod val="75000"/>
                    <a:lumOff val="25000"/>
                  </a:schemeClr>
                </a:solidFill>
                <a:cs typeface="Arial" pitchFamily="34" charset="0"/>
              </a:rPr>
              <a:t>Online		</a:t>
            </a:r>
          </a:p>
          <a:p>
            <a:pPr marL="285750" indent="-285750">
              <a:buFontTx/>
              <a:buChar char="-"/>
            </a:pPr>
            <a:r>
              <a:rPr lang="en-GB" altLang="ko-KR" sz="1600" dirty="0">
                <a:solidFill>
                  <a:schemeClr val="tx1">
                    <a:lumMod val="75000"/>
                    <a:lumOff val="25000"/>
                  </a:schemeClr>
                </a:solidFill>
                <a:cs typeface="Arial" pitchFamily="34" charset="0"/>
              </a:rPr>
              <a:t>Offline</a:t>
            </a:r>
          </a:p>
          <a:p>
            <a:pPr marL="285750" indent="-285750">
              <a:buFontTx/>
              <a:buChar char="-"/>
            </a:pPr>
            <a:r>
              <a:rPr lang="el-GR" altLang="ko-KR" sz="1600" dirty="0" smtClean="0">
                <a:solidFill>
                  <a:schemeClr val="tx1">
                    <a:lumMod val="75000"/>
                    <a:lumOff val="25000"/>
                  </a:schemeClr>
                </a:solidFill>
                <a:cs typeface="Arial" pitchFamily="34" charset="0"/>
              </a:rPr>
              <a:t>Φυσικό</a:t>
            </a:r>
            <a:endParaRPr lang="en-GB" altLang="ko-KR" sz="1600" dirty="0">
              <a:solidFill>
                <a:schemeClr val="tx1">
                  <a:lumMod val="75000"/>
                  <a:lumOff val="25000"/>
                </a:schemeClr>
              </a:solidFill>
              <a:cs typeface="Arial" pitchFamily="34" charset="0"/>
            </a:endParaRPr>
          </a:p>
        </p:txBody>
      </p:sp>
      <p:sp>
        <p:nvSpPr>
          <p:cNvPr id="32" name="Text Placeholder 6"/>
          <p:cNvSpPr txBox="1">
            <a:spLocks/>
          </p:cNvSpPr>
          <p:nvPr/>
        </p:nvSpPr>
        <p:spPr>
          <a:xfrm>
            <a:off x="6801462" y="4846270"/>
            <a:ext cx="4892698" cy="23098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600" dirty="0" smtClean="0">
                <a:solidFill>
                  <a:schemeClr val="tx1">
                    <a:lumMod val="65000"/>
                    <a:lumOff val="35000"/>
                  </a:schemeClr>
                </a:solidFill>
                <a:cs typeface="Arial" pitchFamily="34" charset="0"/>
              </a:rPr>
              <a:t>5. Ποια είναι μια πλατφόρμα μεταφοράς αρχείων </a:t>
            </a:r>
            <a:r>
              <a:rPr lang="el-GR" altLang="ko-KR" sz="1600" dirty="0" err="1" smtClean="0">
                <a:solidFill>
                  <a:schemeClr val="tx1">
                    <a:lumMod val="65000"/>
                    <a:lumOff val="35000"/>
                  </a:schemeClr>
                </a:solidFill>
                <a:cs typeface="Arial" pitchFamily="34" charset="0"/>
              </a:rPr>
              <a:t>Cloud</a:t>
            </a:r>
            <a:r>
              <a:rPr lang="el-GR" altLang="ko-KR" sz="1600" dirty="0" smtClean="0">
                <a:solidFill>
                  <a:schemeClr val="tx1">
                    <a:lumMod val="65000"/>
                    <a:lumOff val="35000"/>
                  </a:schemeClr>
                </a:solidFill>
                <a:cs typeface="Arial" pitchFamily="34" charset="0"/>
              </a:rPr>
              <a:t>;</a:t>
            </a:r>
            <a:endParaRPr lang="en-GB" altLang="ko-KR" sz="1600" dirty="0">
              <a:solidFill>
                <a:schemeClr val="tx1">
                  <a:lumMod val="65000"/>
                  <a:lumOff val="35000"/>
                </a:schemeClr>
              </a:solidFill>
              <a:cs typeface="Arial" pitchFamily="34" charset="0"/>
            </a:endParaRPr>
          </a:p>
        </p:txBody>
      </p:sp>
      <p:sp>
        <p:nvSpPr>
          <p:cNvPr id="34" name="Text Placeholder 7"/>
          <p:cNvSpPr txBox="1">
            <a:spLocks/>
          </p:cNvSpPr>
          <p:nvPr/>
        </p:nvSpPr>
        <p:spPr>
          <a:xfrm>
            <a:off x="6864724" y="519789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600" dirty="0">
                <a:solidFill>
                  <a:schemeClr val="tx1">
                    <a:lumMod val="75000"/>
                    <a:lumOff val="25000"/>
                  </a:schemeClr>
                </a:solidFill>
                <a:cs typeface="Arial" pitchFamily="34" charset="0"/>
              </a:rPr>
              <a:t>Facebook </a:t>
            </a:r>
          </a:p>
          <a:p>
            <a:pPr marL="285750" indent="-285750">
              <a:buFontTx/>
              <a:buChar char="-"/>
            </a:pPr>
            <a:r>
              <a:rPr lang="en-GB" altLang="ko-KR" sz="1600" dirty="0">
                <a:solidFill>
                  <a:schemeClr val="tx1">
                    <a:lumMod val="75000"/>
                    <a:lumOff val="25000"/>
                  </a:schemeClr>
                </a:solidFill>
                <a:cs typeface="Arial" pitchFamily="34" charset="0"/>
              </a:rPr>
              <a:t>WordPress </a:t>
            </a:r>
          </a:p>
          <a:p>
            <a:pPr marL="285750" indent="-285750">
              <a:buFontTx/>
              <a:buChar char="-"/>
            </a:pPr>
            <a:r>
              <a:rPr lang="en-GB" altLang="ko-KR" sz="1600" b="1" dirty="0">
                <a:solidFill>
                  <a:schemeClr val="tx1">
                    <a:lumMod val="75000"/>
                    <a:lumOff val="25000"/>
                  </a:schemeClr>
                </a:solidFill>
                <a:cs typeface="Arial" pitchFamily="34" charset="0"/>
              </a:rPr>
              <a:t>OneDrive</a:t>
            </a:r>
          </a:p>
        </p:txBody>
      </p:sp>
      <p:sp>
        <p:nvSpPr>
          <p:cNvPr id="36" name="Oval 18"/>
          <p:cNvSpPr/>
          <p:nvPr/>
        </p:nvSpPr>
        <p:spPr>
          <a:xfrm>
            <a:off x="8243069" y="4002691"/>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8" name="Rectangle 36"/>
          <p:cNvSpPr/>
          <p:nvPr/>
        </p:nvSpPr>
        <p:spPr>
          <a:xfrm>
            <a:off x="8417573" y="418281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41" name="Oval 18">
            <a:extLst>
              <a:ext uri="{FF2B5EF4-FFF2-40B4-BE49-F238E27FC236}">
                <a16:creationId xmlns:a16="http://schemas.microsoft.com/office/drawing/2014/main" xmlns="" id="{80789689-8ECF-4637-8D09-93E0553BBD4A}"/>
              </a:ext>
            </a:extLst>
          </p:cNvPr>
          <p:cNvSpPr/>
          <p:nvPr/>
        </p:nvSpPr>
        <p:spPr>
          <a:xfrm>
            <a:off x="5398573" y="1180991"/>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2" name="Donut 39">
            <a:extLst>
              <a:ext uri="{FF2B5EF4-FFF2-40B4-BE49-F238E27FC236}">
                <a16:creationId xmlns:a16="http://schemas.microsoft.com/office/drawing/2014/main" xmlns="" id="{147BE243-352F-4891-B76E-D79D55514BDA}"/>
              </a:ext>
            </a:extLst>
          </p:cNvPr>
          <p:cNvSpPr/>
          <p:nvPr/>
        </p:nvSpPr>
        <p:spPr>
          <a:xfrm>
            <a:off x="5595770" y="137969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3" name="Oval 18">
            <a:extLst>
              <a:ext uri="{FF2B5EF4-FFF2-40B4-BE49-F238E27FC236}">
                <a16:creationId xmlns:a16="http://schemas.microsoft.com/office/drawing/2014/main" xmlns="" id="{356350CC-DCA0-4634-8670-C1DFB18A402B}"/>
              </a:ext>
            </a:extLst>
          </p:cNvPr>
          <p:cNvSpPr/>
          <p:nvPr/>
        </p:nvSpPr>
        <p:spPr>
          <a:xfrm>
            <a:off x="9572519" y="1120037"/>
            <a:ext cx="754393" cy="754393"/>
          </a:xfrm>
          <a:prstGeom prst="ellipse">
            <a:avLst/>
          </a:prstGeom>
          <a:solidFill>
            <a:srgbClr val="FFB500"/>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4" name="Oval 21">
            <a:extLst>
              <a:ext uri="{FF2B5EF4-FFF2-40B4-BE49-F238E27FC236}">
                <a16:creationId xmlns:a16="http://schemas.microsoft.com/office/drawing/2014/main" xmlns="" id="{2E5FDC2C-0E79-4221-8797-498424EAC3E3}"/>
              </a:ext>
            </a:extLst>
          </p:cNvPr>
          <p:cNvSpPr>
            <a:spLocks noChangeAspect="1"/>
          </p:cNvSpPr>
          <p:nvPr/>
        </p:nvSpPr>
        <p:spPr>
          <a:xfrm>
            <a:off x="9782268" y="132176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5" name="Oval 18">
            <a:extLst>
              <a:ext uri="{FF2B5EF4-FFF2-40B4-BE49-F238E27FC236}">
                <a16:creationId xmlns:a16="http://schemas.microsoft.com/office/drawing/2014/main" xmlns="" id="{F8AB47FD-66EA-412E-A946-DDBB03196EBC}"/>
              </a:ext>
            </a:extLst>
          </p:cNvPr>
          <p:cNvSpPr/>
          <p:nvPr/>
        </p:nvSpPr>
        <p:spPr>
          <a:xfrm>
            <a:off x="2842691" y="4034227"/>
            <a:ext cx="754393" cy="754730"/>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46" name="Donut 8">
            <a:extLst>
              <a:ext uri="{FF2B5EF4-FFF2-40B4-BE49-F238E27FC236}">
                <a16:creationId xmlns:a16="http://schemas.microsoft.com/office/drawing/2014/main" xmlns="" id="{0FEFD3DC-CEDE-484B-B62F-7C2F62BF5E12}"/>
              </a:ext>
            </a:extLst>
          </p:cNvPr>
          <p:cNvSpPr/>
          <p:nvPr/>
        </p:nvSpPr>
        <p:spPr>
          <a:xfrm>
            <a:off x="3039040" y="4173453"/>
            <a:ext cx="361696" cy="45291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62694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xmlns=""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400" b="1" dirty="0" smtClean="0">
                <a:solidFill>
                  <a:srgbClr val="266C9F"/>
                </a:solidFill>
                <a:latin typeface="+mn-lt"/>
              </a:rPr>
              <a:t>ΑΝΑΚΕΦΑΛΑΙΩΣΗ</a:t>
            </a:r>
            <a:endParaRPr lang="es-ES" sz="4400" b="1" dirty="0">
              <a:solidFill>
                <a:srgbClr val="266C9F"/>
              </a:solidFill>
              <a:latin typeface="+mn-lt"/>
            </a:endParaRPr>
          </a:p>
        </p:txBody>
      </p:sp>
      <p:sp>
        <p:nvSpPr>
          <p:cNvPr id="4" name="Donut 4">
            <a:extLst>
              <a:ext uri="{FF2B5EF4-FFF2-40B4-BE49-F238E27FC236}">
                <a16:creationId xmlns:a16="http://schemas.microsoft.com/office/drawing/2014/main" xmlns=""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xmlns=""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xmlns=""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xmlns=""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xmlns=""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xmlns=""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xmlns=""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xmlns=""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xmlns=""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xmlns=""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xmlns="" id="{8008F14C-7C2B-4FF8-9C52-42E821022212}"/>
              </a:ext>
            </a:extLst>
          </p:cNvPr>
          <p:cNvSpPr txBox="1"/>
          <p:nvPr/>
        </p:nvSpPr>
        <p:spPr>
          <a:xfrm>
            <a:off x="603682" y="1315977"/>
            <a:ext cx="3217696" cy="150810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Σχεδίαση και καλή ιστοσελίδα. Αυτό περιλαμβάνει μια καλή οργάνωση περιεχομένου, στρατηγική δημοσίευσης, εμπειρία χρήστη και στρατηγική τοποθέτησης.</a:t>
            </a:r>
            <a:endParaRPr lang="en-US" altLang="ko-KR" sz="1600" dirty="0">
              <a:solidFill>
                <a:schemeClr val="tx1">
                  <a:lumMod val="75000"/>
                  <a:lumOff val="25000"/>
                </a:schemeClr>
              </a:solidFill>
              <a:cs typeface="Arial" pitchFamily="34" charset="0"/>
            </a:endParaRPr>
          </a:p>
        </p:txBody>
      </p:sp>
      <p:sp>
        <p:nvSpPr>
          <p:cNvPr id="18" name="TextBox 10">
            <a:extLst>
              <a:ext uri="{FF2B5EF4-FFF2-40B4-BE49-F238E27FC236}">
                <a16:creationId xmlns:a16="http://schemas.microsoft.com/office/drawing/2014/main" xmlns="" id="{31E3B2DC-9FF8-4F49-9BBB-078E842A163C}"/>
              </a:ext>
            </a:extLst>
          </p:cNvPr>
          <p:cNvSpPr txBox="1"/>
          <p:nvPr/>
        </p:nvSpPr>
        <p:spPr>
          <a:xfrm>
            <a:off x="603682" y="3113579"/>
            <a:ext cx="3159049"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Επιλέξτε τα σωστά μέσα κοινωνικής δικτύωσης για το έργο σας ανάλογα με τις δυνατότητες και τους χρήστες.</a:t>
            </a:r>
            <a:endParaRPr lang="ko-KR" altLang="en-US" sz="1600" dirty="0">
              <a:solidFill>
                <a:schemeClr val="tx1">
                  <a:lumMod val="75000"/>
                  <a:lumOff val="25000"/>
                </a:schemeClr>
              </a:solidFill>
              <a:cs typeface="Arial" pitchFamily="34" charset="0"/>
            </a:endParaRPr>
          </a:p>
        </p:txBody>
      </p:sp>
      <p:sp>
        <p:nvSpPr>
          <p:cNvPr id="21" name="TextBox 10">
            <a:extLst>
              <a:ext uri="{FF2B5EF4-FFF2-40B4-BE49-F238E27FC236}">
                <a16:creationId xmlns:a16="http://schemas.microsoft.com/office/drawing/2014/main" xmlns="" id="{DE9987CC-ACD6-4DE1-A08A-5B6FD3594EE0}"/>
              </a:ext>
            </a:extLst>
          </p:cNvPr>
          <p:cNvSpPr txBox="1"/>
          <p:nvPr/>
        </p:nvSpPr>
        <p:spPr>
          <a:xfrm>
            <a:off x="603682" y="4627030"/>
            <a:ext cx="3217696" cy="120827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Δημιουργήστε μια στρατηγική δικτύωσης και </a:t>
            </a: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εντοπισμού σε </a:t>
            </a: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διαφορετικά μέσα κοινωνικής δικτύωσης.</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10">
            <a:extLst>
              <a:ext uri="{FF2B5EF4-FFF2-40B4-BE49-F238E27FC236}">
                <a16:creationId xmlns:a16="http://schemas.microsoft.com/office/drawing/2014/main" xmlns="" id="{D0CD8C55-162D-48B8-9989-822BD5B818EA}"/>
              </a:ext>
            </a:extLst>
          </p:cNvPr>
          <p:cNvSpPr txBox="1"/>
          <p:nvPr/>
        </p:nvSpPr>
        <p:spPr>
          <a:xfrm>
            <a:off x="7633154" y="1101900"/>
            <a:ext cx="3020050" cy="17745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Αποστολή νέων περιεχομένων στην ιστοσελίδα σας περιοδικά και βεβαιωθείτε ότι οι συνδρομητές σας μπορούν να γνωρίζουν πότε δημοσιεύετε νέα περιεχόμενα</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10">
            <a:extLst>
              <a:ext uri="{FF2B5EF4-FFF2-40B4-BE49-F238E27FC236}">
                <a16:creationId xmlns:a16="http://schemas.microsoft.com/office/drawing/2014/main" xmlns="" id="{30F86858-E96A-43BF-BCC8-CA796B301979}"/>
              </a:ext>
            </a:extLst>
          </p:cNvPr>
          <p:cNvSpPr txBox="1"/>
          <p:nvPr/>
        </p:nvSpPr>
        <p:spPr>
          <a:xfrm>
            <a:off x="7633153" y="3004298"/>
            <a:ext cx="3020049" cy="149143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Δημιουργήστε έναν λογαριασμό σε μια πλατφόρμα μεταφοράς </a:t>
            </a:r>
            <a:r>
              <a:rPr kumimoji="0" lang="el-GR" sz="1600" b="0" i="0" u="none" strike="noStrike" kern="1200" cap="none" spc="0" normalizeH="0" baseline="0" noProof="0" dirty="0" err="1"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cloud</a:t>
            </a: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και αποθηκεύστε διαφορετικά αρχεία για την αποθήκευση και τη διάδοσή του.</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0">
            <a:extLst>
              <a:ext uri="{FF2B5EF4-FFF2-40B4-BE49-F238E27FC236}">
                <a16:creationId xmlns:a16="http://schemas.microsoft.com/office/drawing/2014/main" xmlns="" id="{B2B79803-83BB-4D2F-9AF3-FD0852C54A04}"/>
              </a:ext>
            </a:extLst>
          </p:cNvPr>
          <p:cNvSpPr txBox="1"/>
          <p:nvPr/>
        </p:nvSpPr>
        <p:spPr>
          <a:xfrm>
            <a:off x="7633153" y="4778583"/>
            <a:ext cx="3020048" cy="65864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5000"/>
              </a:lnSpc>
              <a:spcBef>
                <a:spcPts val="1000"/>
              </a:spcBef>
              <a:spcAft>
                <a:spcPts val="100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Βεβαιωθείτε ότι οι χρήστες σας έχουν μια </a:t>
            </a: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ευχάριστη εμπειρία</a:t>
            </a:r>
            <a:r>
              <a:rPr kumimoji="0" lang="el-G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25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8AD929-2B71-40EA-B6BE-15945EF7D631}"/>
              </a:ext>
            </a:extLst>
          </p:cNvPr>
          <p:cNvSpPr>
            <a:spLocks noGrp="1"/>
          </p:cNvSpPr>
          <p:nvPr>
            <p:ph type="ctrTitle"/>
          </p:nvPr>
        </p:nvSpPr>
        <p:spPr/>
        <p:txBody>
          <a:bodyPr/>
          <a:lstStyle/>
          <a:p>
            <a:r>
              <a:rPr lang="el-GR" b="1" smtClean="0">
                <a:solidFill>
                  <a:srgbClr val="266C9F"/>
                </a:solidFill>
              </a:rPr>
              <a:t>ΕΥΧΑΡΙΣΤΩ</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xmlns=""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l-GR" sz="4400" dirty="0" smtClean="0"/>
              <a:t>ΕΥΡΕΤΗΡΙΟ</a:t>
            </a:r>
            <a:endParaRPr lang="en-US" sz="4400" dirty="0"/>
          </a:p>
          <a:p>
            <a:pPr marL="0" indent="0" algn="ctr">
              <a:buNone/>
            </a:pPr>
            <a:endParaRPr lang="en-US" sz="3600" dirty="0"/>
          </a:p>
        </p:txBody>
      </p:sp>
      <p:sp>
        <p:nvSpPr>
          <p:cNvPr id="31" name="Rounded Rectangle 51">
            <a:extLst>
              <a:ext uri="{FF2B5EF4-FFF2-40B4-BE49-F238E27FC236}">
                <a16:creationId xmlns:a16="http://schemas.microsoft.com/office/drawing/2014/main" xmlns="" id="{4328AA1D-5A3B-4428-B553-AB976F35D5DB}"/>
              </a:ext>
            </a:extLst>
          </p:cNvPr>
          <p:cNvSpPr/>
          <p:nvPr/>
        </p:nvSpPr>
        <p:spPr>
          <a:xfrm>
            <a:off x="732400" y="411243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xmlns="" id="{5B93B80A-9C15-46BC-9004-9EA7BFF35969}"/>
              </a:ext>
            </a:extLst>
          </p:cNvPr>
          <p:cNvSpPr/>
          <p:nvPr/>
        </p:nvSpPr>
        <p:spPr>
          <a:xfrm>
            <a:off x="2769336" y="2233800"/>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xmlns="" id="{73C64904-51EF-4658-9182-40B458CA0E4D}"/>
              </a:ext>
            </a:extLst>
          </p:cNvPr>
          <p:cNvSpPr/>
          <p:nvPr/>
        </p:nvSpPr>
        <p:spPr>
          <a:xfrm>
            <a:off x="2769336" y="5983711"/>
            <a:ext cx="1440000" cy="108000"/>
          </a:xfrm>
          <a:prstGeom prst="roundRect">
            <a:avLst>
              <a:gd name="adj" fmla="val 50000"/>
            </a:avLst>
          </a:prstGeom>
          <a:solidFill>
            <a:srgbClr val="279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xmlns="" id="{6754E01B-1D81-452E-9BE1-D1DBC1236493}"/>
              </a:ext>
            </a:extLst>
          </p:cNvPr>
          <p:cNvSpPr/>
          <p:nvPr/>
        </p:nvSpPr>
        <p:spPr>
          <a:xfrm>
            <a:off x="5773925"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xmlns="" id="{08945C5A-B1F0-4CB2-99B9-727A1D16E471}"/>
              </a:ext>
            </a:extLst>
          </p:cNvPr>
          <p:cNvSpPr/>
          <p:nvPr/>
        </p:nvSpPr>
        <p:spPr>
          <a:xfrm>
            <a:off x="7535374"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xmlns="" id="{BDCD2AA1-3D8B-4385-A998-7896B87F5B72}"/>
              </a:ext>
            </a:extLst>
          </p:cNvPr>
          <p:cNvGrpSpPr/>
          <p:nvPr/>
        </p:nvGrpSpPr>
        <p:grpSpPr>
          <a:xfrm>
            <a:off x="750201" y="2478683"/>
            <a:ext cx="1734736" cy="1508105"/>
            <a:chOff x="1704484" y="1766707"/>
            <a:chExt cx="1038452" cy="1508105"/>
          </a:xfrm>
        </p:grpSpPr>
        <p:sp>
          <p:nvSpPr>
            <p:cNvPr id="37" name="TextBox 33">
              <a:extLst>
                <a:ext uri="{FF2B5EF4-FFF2-40B4-BE49-F238E27FC236}">
                  <a16:creationId xmlns:a16="http://schemas.microsoft.com/office/drawing/2014/main" xmlns=""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xmlns="" id="{5C4429A7-1AAF-4C1C-99EC-7C6BC4BC6A0A}"/>
                </a:ext>
              </a:extLst>
            </p:cNvPr>
            <p:cNvSpPr txBox="1"/>
            <p:nvPr/>
          </p:nvSpPr>
          <p:spPr>
            <a:xfrm>
              <a:off x="1704484" y="1766707"/>
              <a:ext cx="1023846" cy="1508105"/>
            </a:xfrm>
            <a:prstGeom prst="rect">
              <a:avLst/>
            </a:prstGeom>
            <a:noFill/>
          </p:spPr>
          <p:txBody>
            <a:bodyPr wrap="square" lIns="108000" rIns="108000" rtlCol="0">
              <a:spAutoFit/>
            </a:bodyPr>
            <a:lstStyle/>
            <a:p>
              <a:pPr marL="228600" fontAlgn="base">
                <a:lnSpc>
                  <a:spcPct val="115000"/>
                </a:lnSpc>
                <a:spcAft>
                  <a:spcPts val="1000"/>
                </a:spcAft>
              </a:pP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Ενότητα</a:t>
              </a:r>
              <a:r>
                <a:rPr lang="en-GB"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Χρήση των ΤΠΕ για τη διαφύλαξη της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xmlns="" id="{49CD06F6-4189-4D2C-A7F6-14092B32641D}"/>
              </a:ext>
            </a:extLst>
          </p:cNvPr>
          <p:cNvCxnSpPr/>
          <p:nvPr/>
        </p:nvCxnSpPr>
        <p:spPr>
          <a:xfrm>
            <a:off x="771606" y="242085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xmlns="" id="{00179BC0-A20C-45AD-9A6B-E85D15430B8A}"/>
              </a:ext>
            </a:extLst>
          </p:cNvPr>
          <p:cNvGrpSpPr/>
          <p:nvPr/>
        </p:nvGrpSpPr>
        <p:grpSpPr>
          <a:xfrm>
            <a:off x="2941180" y="4818659"/>
            <a:ext cx="1618694" cy="1224951"/>
            <a:chOff x="1697181" y="1757851"/>
            <a:chExt cx="1045755" cy="1224951"/>
          </a:xfrm>
        </p:grpSpPr>
        <p:sp>
          <p:nvSpPr>
            <p:cNvPr id="41" name="TextBox 37">
              <a:extLst>
                <a:ext uri="{FF2B5EF4-FFF2-40B4-BE49-F238E27FC236}">
                  <a16:creationId xmlns:a16="http://schemas.microsoft.com/office/drawing/2014/main" xmlns=""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xmlns="" id="{BB20BBDA-A3FD-46F9-81C7-E81DE0C00140}"/>
                </a:ext>
              </a:extLst>
            </p:cNvPr>
            <p:cNvSpPr txBox="1"/>
            <p:nvPr/>
          </p:nvSpPr>
          <p:spPr>
            <a:xfrm>
              <a:off x="1697181" y="1757851"/>
              <a:ext cx="1023846" cy="122495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1.3: Συμβουλές για τη διάδοση της ΑΠΚ στο διαδίκτυο</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xmlns="" id="{63EF93D9-56BE-472A-831C-5347F642691E}"/>
              </a:ext>
            </a:extLst>
          </p:cNvPr>
          <p:cNvGrpSpPr/>
          <p:nvPr/>
        </p:nvGrpSpPr>
        <p:grpSpPr>
          <a:xfrm>
            <a:off x="5552558" y="2478683"/>
            <a:ext cx="2097986" cy="1508105"/>
            <a:chOff x="1724504" y="1734152"/>
            <a:chExt cx="1355401" cy="1508105"/>
          </a:xfrm>
        </p:grpSpPr>
        <p:sp>
          <p:nvSpPr>
            <p:cNvPr id="45" name="TextBox 41">
              <a:extLst>
                <a:ext uri="{FF2B5EF4-FFF2-40B4-BE49-F238E27FC236}">
                  <a16:creationId xmlns:a16="http://schemas.microsoft.com/office/drawing/2014/main" xmlns=""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xmlns="" id="{9F78E581-D6AF-4324-87DE-BD95BED60EB0}"/>
                </a:ext>
              </a:extLst>
            </p:cNvPr>
            <p:cNvSpPr txBox="1"/>
            <p:nvPr/>
          </p:nvSpPr>
          <p:spPr>
            <a:xfrm>
              <a:off x="1850702" y="1734152"/>
              <a:ext cx="1229203" cy="1508105"/>
            </a:xfrm>
            <a:prstGeom prst="rect">
              <a:avLst/>
            </a:prstGeom>
            <a:noFill/>
          </p:spPr>
          <p:txBody>
            <a:bodyPr wrap="square" lIns="108000" rIns="108000" rtlCol="0">
              <a:spAutoFit/>
            </a:bodyPr>
            <a:lstStyle/>
            <a:p>
              <a:pPr marL="228600" fontAlgn="base">
                <a:lnSpc>
                  <a:spcPct val="115000"/>
                </a:lnSpc>
                <a:spcAft>
                  <a:spcPts val="1000"/>
                </a:spcAft>
              </a:pP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Ενότητα</a:t>
              </a:r>
              <a:r>
                <a:rPr lang="en-GB"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Κοινή χρήση </a:t>
              </a:r>
              <a:r>
                <a:rPr lang="el-GR" sz="1600" b="1"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για τη μεταφορά και τη διαφύλαξη της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xmlns="" id="{E66BFB26-96AC-4942-96BD-65A97722D519}"/>
              </a:ext>
            </a:extLst>
          </p:cNvPr>
          <p:cNvCxnSpPr>
            <a:cxnSpLocks/>
          </p:cNvCxnSpPr>
          <p:nvPr/>
        </p:nvCxnSpPr>
        <p:spPr>
          <a:xfrm>
            <a:off x="2769336"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xmlns="" id="{0350BB59-1ACF-4A1A-8433-85537FD5EBD9}"/>
              </a:ext>
            </a:extLst>
          </p:cNvPr>
          <p:cNvGrpSpPr/>
          <p:nvPr/>
        </p:nvGrpSpPr>
        <p:grpSpPr>
          <a:xfrm>
            <a:off x="7650543" y="970655"/>
            <a:ext cx="1584780" cy="658642"/>
            <a:chOff x="1725530" y="1766707"/>
            <a:chExt cx="1093667" cy="658642"/>
          </a:xfrm>
        </p:grpSpPr>
        <p:sp>
          <p:nvSpPr>
            <p:cNvPr id="49" name="TextBox 45">
              <a:extLst>
                <a:ext uri="{FF2B5EF4-FFF2-40B4-BE49-F238E27FC236}">
                  <a16:creationId xmlns:a16="http://schemas.microsoft.com/office/drawing/2014/main" xmlns=""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xmlns="" id="{D65F5347-D906-462A-9694-1CC1F4C12379}"/>
                </a:ext>
              </a:extLst>
            </p:cNvPr>
            <p:cNvSpPr txBox="1"/>
            <p:nvPr/>
          </p:nvSpPr>
          <p:spPr>
            <a:xfrm>
              <a:off x="1725530" y="1766707"/>
              <a:ext cx="1093667" cy="658642"/>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a:t>
              </a:r>
              <a:r>
                <a:rPr lang="en-GB"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και η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xmlns="" id="{1C3D4BBD-A86E-4135-A4FF-55A92D834BA0}"/>
              </a:ext>
            </a:extLst>
          </p:cNvPr>
          <p:cNvCxnSpPr/>
          <p:nvPr/>
        </p:nvCxnSpPr>
        <p:spPr>
          <a:xfrm>
            <a:off x="5790376"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xmlns="" id="{293870D1-185D-46CE-8BE4-B543E665FBFB}"/>
              </a:ext>
            </a:extLst>
          </p:cNvPr>
          <p:cNvGrpSpPr/>
          <p:nvPr/>
        </p:nvGrpSpPr>
        <p:grpSpPr>
          <a:xfrm>
            <a:off x="7641018" y="4857217"/>
            <a:ext cx="1694494" cy="1224951"/>
            <a:chOff x="1648211" y="1765134"/>
            <a:chExt cx="1094725" cy="1224951"/>
          </a:xfrm>
        </p:grpSpPr>
        <p:sp>
          <p:nvSpPr>
            <p:cNvPr id="53" name="TextBox 49">
              <a:extLst>
                <a:ext uri="{FF2B5EF4-FFF2-40B4-BE49-F238E27FC236}">
                  <a16:creationId xmlns:a16="http://schemas.microsoft.com/office/drawing/2014/main" xmlns=""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xmlns="" id="{FB7877EA-D746-4114-81CE-93021EE96BCC}"/>
                </a:ext>
              </a:extLst>
            </p:cNvPr>
            <p:cNvSpPr txBox="1"/>
            <p:nvPr/>
          </p:nvSpPr>
          <p:spPr>
            <a:xfrm>
              <a:off x="1648211" y="1765134"/>
              <a:ext cx="1023846" cy="122495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Εργαλεία ΤΠΕ για κοινή χρήση στο </a:t>
              </a:r>
              <a:r>
                <a:rPr lang="el-GR" sz="1600" b="1"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xmlns="" id="{1C441F43-1DE4-4382-B5C4-6B0D1622E0EA}"/>
              </a:ext>
            </a:extLst>
          </p:cNvPr>
          <p:cNvSpPr/>
          <p:nvPr/>
        </p:nvSpPr>
        <p:spPr>
          <a:xfrm>
            <a:off x="7501925"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xmlns="" id="{3E9F0211-7496-4B8F-AB77-ECCF0F8501EF}"/>
              </a:ext>
            </a:extLst>
          </p:cNvPr>
          <p:cNvCxnSpPr>
            <a:cxnSpLocks/>
          </p:cNvCxnSpPr>
          <p:nvPr/>
        </p:nvCxnSpPr>
        <p:spPr>
          <a:xfrm>
            <a:off x="7535374"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xmlns="" id="{66D27AC2-B7AB-4981-A248-E3C29464E026}"/>
              </a:ext>
            </a:extLst>
          </p:cNvPr>
          <p:cNvCxnSpPr>
            <a:cxnSpLocks/>
          </p:cNvCxnSpPr>
          <p:nvPr/>
        </p:nvCxnSpPr>
        <p:spPr>
          <a:xfrm>
            <a:off x="7541401"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xmlns="" id="{D4BD9836-9057-4550-8AB3-D0A6741F7409}"/>
              </a:ext>
            </a:extLst>
          </p:cNvPr>
          <p:cNvCxnSpPr>
            <a:cxnSpLocks/>
          </p:cNvCxnSpPr>
          <p:nvPr/>
        </p:nvCxnSpPr>
        <p:spPr>
          <a:xfrm>
            <a:off x="2737130"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xmlns="" id="{0DE5453B-EEA3-43CF-9B2A-5BC1C0D30B95}"/>
              </a:ext>
            </a:extLst>
          </p:cNvPr>
          <p:cNvGrpSpPr/>
          <p:nvPr/>
        </p:nvGrpSpPr>
        <p:grpSpPr>
          <a:xfrm>
            <a:off x="2941180" y="970655"/>
            <a:ext cx="1813700" cy="1323439"/>
            <a:chOff x="1704484" y="1766707"/>
            <a:chExt cx="1038452" cy="1323439"/>
          </a:xfrm>
        </p:grpSpPr>
        <p:sp>
          <p:nvSpPr>
            <p:cNvPr id="62" name="TextBox 37">
              <a:extLst>
                <a:ext uri="{FF2B5EF4-FFF2-40B4-BE49-F238E27FC236}">
                  <a16:creationId xmlns:a16="http://schemas.microsoft.com/office/drawing/2014/main" xmlns=""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xmlns="" id="{4C5C4575-A078-4092-9049-8F4AA51DBB65}"/>
                </a:ext>
              </a:extLst>
            </p:cNvPr>
            <p:cNvSpPr txBox="1"/>
            <p:nvPr/>
          </p:nvSpPr>
          <p:spPr>
            <a:xfrm>
              <a:off x="1704484" y="1766707"/>
              <a:ext cx="1023846" cy="1323439"/>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Οφέλη από τη χρήση εργαλείων ΤΠΕ για τη διαφύλαξη της ΑΠΚ</a:t>
              </a:r>
              <a:endParaRPr lang="ko-KR" altLang="en-US" sz="1600" b="1" dirty="0">
                <a:solidFill>
                  <a:schemeClr val="tx1">
                    <a:lumMod val="75000"/>
                    <a:lumOff val="25000"/>
                  </a:schemeClr>
                </a:solidFill>
                <a:cs typeface="Arial" pitchFamily="34" charset="0"/>
              </a:endParaRPr>
            </a:p>
          </p:txBody>
        </p:sp>
      </p:grpSp>
      <p:sp>
        <p:nvSpPr>
          <p:cNvPr id="43" name="Rounded Rectangle 52">
            <a:extLst>
              <a:ext uri="{FF2B5EF4-FFF2-40B4-BE49-F238E27FC236}">
                <a16:creationId xmlns:a16="http://schemas.microsoft.com/office/drawing/2014/main" xmlns="" id="{20E2B306-7087-4EB1-BADB-291A0DE77D9B}"/>
              </a:ext>
            </a:extLst>
          </p:cNvPr>
          <p:cNvSpPr/>
          <p:nvPr/>
        </p:nvSpPr>
        <p:spPr>
          <a:xfrm>
            <a:off x="2769336" y="4086844"/>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solidFill>
                <a:srgbClr val="266C9F"/>
              </a:solidFill>
            </a:endParaRPr>
          </a:p>
        </p:txBody>
      </p:sp>
      <p:cxnSp>
        <p:nvCxnSpPr>
          <p:cNvPr id="55" name="Straight Connector 91">
            <a:extLst>
              <a:ext uri="{FF2B5EF4-FFF2-40B4-BE49-F238E27FC236}">
                <a16:creationId xmlns:a16="http://schemas.microsoft.com/office/drawing/2014/main" xmlns="" id="{42B913EA-4380-4FB9-85D3-BCFD84FF90FE}"/>
              </a:ext>
            </a:extLst>
          </p:cNvPr>
          <p:cNvCxnSpPr>
            <a:cxnSpLocks/>
          </p:cNvCxnSpPr>
          <p:nvPr/>
        </p:nvCxnSpPr>
        <p:spPr>
          <a:xfrm>
            <a:off x="2737130" y="2861708"/>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6" name="Group 85">
            <a:extLst>
              <a:ext uri="{FF2B5EF4-FFF2-40B4-BE49-F238E27FC236}">
                <a16:creationId xmlns:a16="http://schemas.microsoft.com/office/drawing/2014/main" xmlns="" id="{22B8D180-6FBF-423A-A689-05B4BB89BFA9}"/>
              </a:ext>
            </a:extLst>
          </p:cNvPr>
          <p:cNvGrpSpPr/>
          <p:nvPr/>
        </p:nvGrpSpPr>
        <p:grpSpPr>
          <a:xfrm>
            <a:off x="2886515" y="2818561"/>
            <a:ext cx="1981811" cy="1508105"/>
            <a:chOff x="1704484" y="1766707"/>
            <a:chExt cx="1038452" cy="1508105"/>
          </a:xfrm>
        </p:grpSpPr>
        <p:sp>
          <p:nvSpPr>
            <p:cNvPr id="60" name="TextBox 37">
              <a:extLst>
                <a:ext uri="{FF2B5EF4-FFF2-40B4-BE49-F238E27FC236}">
                  <a16:creationId xmlns:a16="http://schemas.microsoft.com/office/drawing/2014/main" xmlns="" id="{CB40CA32-00D0-473D-A445-10F63DFABC71}"/>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4" name="TextBox 38">
              <a:extLst>
                <a:ext uri="{FF2B5EF4-FFF2-40B4-BE49-F238E27FC236}">
                  <a16:creationId xmlns:a16="http://schemas.microsoft.com/office/drawing/2014/main" xmlns="" id="{7E3995A9-0D21-41C2-8FE4-93BB2FE61A71}"/>
                </a:ext>
              </a:extLst>
            </p:cNvPr>
            <p:cNvSpPr txBox="1"/>
            <p:nvPr/>
          </p:nvSpPr>
          <p:spPr>
            <a:xfrm>
              <a:off x="1704484" y="1766707"/>
              <a:ext cx="1023846" cy="150810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a:t>
              </a:r>
              <a:r>
                <a:rPr lang="el-GR" sz="16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της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8935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EB1CE93-973E-41A5-8DDD-0C204CA4593A}"/>
              </a:ext>
            </a:extLst>
          </p:cNvPr>
          <p:cNvPicPr>
            <a:picLocks noChangeAspect="1"/>
          </p:cNvPicPr>
          <p:nvPr/>
        </p:nvPicPr>
        <p:blipFill rotWithShape="1">
          <a:blip r:embed="rId2">
            <a:extLst>
              <a:ext uri="{28A0092B-C50C-407E-A947-70E740481C1C}">
                <a14:useLocalDpi xmlns:a14="http://schemas.microsoft.com/office/drawing/2010/main" val="0"/>
              </a:ext>
            </a:extLst>
          </a:blip>
          <a:srcRect l="35660" r="19843"/>
          <a:stretch/>
        </p:blipFill>
        <p:spPr>
          <a:xfrm>
            <a:off x="0" y="0"/>
            <a:ext cx="4562804" cy="6382512"/>
          </a:xfrm>
          <a:prstGeom prst="rect">
            <a:avLst/>
          </a:prstGeom>
        </p:spPr>
      </p:pic>
      <p:sp>
        <p:nvSpPr>
          <p:cNvPr id="15" name="Text Placeholder 1">
            <a:extLst>
              <a:ext uri="{FF2B5EF4-FFF2-40B4-BE49-F238E27FC236}">
                <a16:creationId xmlns:a16="http://schemas.microsoft.com/office/drawing/2014/main" xmlns="" id="{D29692EE-39F6-4D26-A4BF-2C867896FA48}"/>
              </a:ext>
            </a:extLst>
          </p:cNvPr>
          <p:cNvSpPr txBox="1">
            <a:spLocks/>
          </p:cNvSpPr>
          <p:nvPr/>
        </p:nvSpPr>
        <p:spPr>
          <a:xfrm>
            <a:off x="1885091" y="212718"/>
            <a:ext cx="982717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4000" b="1" dirty="0" smtClean="0">
                <a:ln>
                  <a:solidFill>
                    <a:schemeClr val="tx1">
                      <a:lumMod val="50000"/>
                      <a:lumOff val="50000"/>
                    </a:schemeClr>
                  </a:solidFill>
                </a:ln>
                <a:solidFill>
                  <a:srgbClr val="266C9F"/>
                </a:solidFill>
                <a:effectLst/>
                <a:ea typeface="Times New Roman" panose="02020603050405020304" pitchFamily="18" charset="0"/>
                <a:cs typeface="Calibri Light" panose="020F0302020204030204" pitchFamily="34" charset="0"/>
              </a:rPr>
              <a:t>ΒΑΣΙΚΕΣ ΑΡΧΕΣ ΔΙΑΣΦΑΛΙΣΗΣ ΤΗΣ </a:t>
            </a:r>
            <a:r>
              <a:rPr lang="el-GR" sz="4000" b="1" dirty="0" smtClean="0">
                <a:ln>
                  <a:solidFill>
                    <a:schemeClr val="tx1">
                      <a:lumMod val="50000"/>
                      <a:lumOff val="50000"/>
                    </a:schemeClr>
                  </a:solidFill>
                </a:ln>
                <a:solidFill>
                  <a:srgbClr val="27969F"/>
                </a:solidFill>
                <a:effectLst/>
                <a:ea typeface="Times New Roman" panose="02020603050405020304" pitchFamily="18" charset="0"/>
                <a:cs typeface="Calibri Light" panose="020F0302020204030204" pitchFamily="34" charset="0"/>
              </a:rPr>
              <a:t>ΑΠΚ</a:t>
            </a:r>
            <a:endParaRPr lang="en-US" sz="3200" dirty="0">
              <a:solidFill>
                <a:srgbClr val="27969F"/>
              </a:solidFill>
            </a:endParaRPr>
          </a:p>
        </p:txBody>
      </p:sp>
      <p:sp>
        <p:nvSpPr>
          <p:cNvPr id="17" name="CuadroTexto 16">
            <a:extLst>
              <a:ext uri="{FF2B5EF4-FFF2-40B4-BE49-F238E27FC236}">
                <a16:creationId xmlns:a16="http://schemas.microsoft.com/office/drawing/2014/main" xmlns="" id="{C9137408-FC8D-441E-90AA-B361B4B66499}"/>
              </a:ext>
            </a:extLst>
          </p:cNvPr>
          <p:cNvSpPr txBox="1"/>
          <p:nvPr/>
        </p:nvSpPr>
        <p:spPr>
          <a:xfrm>
            <a:off x="4825388" y="962928"/>
            <a:ext cx="6421732" cy="5449953"/>
          </a:xfrm>
          <a:prstGeom prst="rect">
            <a:avLst/>
          </a:prstGeom>
          <a:noFill/>
        </p:spPr>
        <p:txBody>
          <a:bodyPr wrap="square">
            <a:spAutoFit/>
          </a:bodyPr>
          <a:lstStyle/>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 άυλος χαρακτήρας της πολιτιστικής κληρονομιάς καθιστά δύσκολη τη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διατήρησή</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της, αλλά ο διαδικτυακός κόσμος και τα εργαλεία ΤΠΕ μπορούν να βοηθήσουν στην παροχή χρήσιμων </a:t>
            </a:r>
            <a:r>
              <a:rPr lang="el-GR" sz="21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πλατφορμών</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μεθόδων για τη διάδοση της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πολύτιμης</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επιρροής της</a:t>
            </a:r>
            <a:r>
              <a:rPr lang="it-IT"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it-IT" sz="21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endParaRPr lang="en-GB" sz="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Πρέπει να έχουμε κατά νου ότι η σημασία της ΑΠΚ δεν αφορά τις ίδιες τις πολιτιστικές εκδηλώσεις, αλλά τις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γνώσεις και τις ικανότητες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που μεταδίδονται από τη μια γενιά στην άλλη.</a:t>
            </a:r>
            <a:endParaRPr lang="it-IT" sz="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Αυτή η κληρονομιά είναι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εύθραυστη</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η επιρροή της θα μπορούσε εύκολα να χαθεί με την πάροδο των ετών με την αυξανόμενη παγκοσμιοποίηση και την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δύναμη της </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αγοράς. Εξ ου και η σημασία της διατήρησής της.</a:t>
            </a:r>
            <a:endParaRPr lang="en-US" sz="21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D3DB3306-4F67-4464-A922-EE91CC0DA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02" y="5299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xmlns=""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xmlns=""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6" name="CuadroTexto 5">
            <a:extLst>
              <a:ext uri="{FF2B5EF4-FFF2-40B4-BE49-F238E27FC236}">
                <a16:creationId xmlns:a16="http://schemas.microsoft.com/office/drawing/2014/main" xmlns="" id="{CFC0617B-C16D-498A-BB9D-A99CA1FB739E}"/>
              </a:ext>
            </a:extLst>
          </p:cNvPr>
          <p:cNvSpPr txBox="1"/>
          <p:nvPr/>
        </p:nvSpPr>
        <p:spPr>
          <a:xfrm>
            <a:off x="5690657" y="1843416"/>
            <a:ext cx="6094520" cy="1200329"/>
          </a:xfrm>
          <a:prstGeom prst="rect">
            <a:avLst/>
          </a:prstGeom>
          <a:noFill/>
        </p:spPr>
        <p:txBody>
          <a:bodyPr wrap="square">
            <a:spAutoFit/>
          </a:bodyPr>
          <a:lstStyle/>
          <a:p>
            <a:pPr algn="ctr"/>
            <a:r>
              <a:rPr lang="el-GR" sz="3600" b="1" dirty="0" smtClean="0">
                <a:solidFill>
                  <a:srgbClr val="266C9F"/>
                </a:solidFill>
                <a:effectLst/>
                <a:latin typeface="+mn-lt"/>
                <a:ea typeface="Times New Roman" panose="02020603050405020304" pitchFamily="18" charset="0"/>
                <a:cs typeface="Calibri" panose="020F0502020204030204" pitchFamily="34" charset="0"/>
              </a:rPr>
              <a:t>Ενότητα</a:t>
            </a:r>
            <a:r>
              <a:rPr lang="en-GB" sz="3600" b="1" dirty="0" smtClean="0">
                <a:solidFill>
                  <a:srgbClr val="266C9F"/>
                </a:solidFill>
                <a:effectLst/>
                <a:latin typeface="+mn-lt"/>
                <a:ea typeface="Times New Roman" panose="02020603050405020304" pitchFamily="18" charset="0"/>
                <a:cs typeface="Calibri" panose="020F0502020204030204" pitchFamily="34" charset="0"/>
              </a:rPr>
              <a:t> </a:t>
            </a:r>
            <a:r>
              <a:rPr lang="en-GB" sz="3600" b="1" dirty="0">
                <a:solidFill>
                  <a:srgbClr val="266C9F"/>
                </a:solidFill>
                <a:effectLst/>
                <a:latin typeface="+mn-lt"/>
                <a:ea typeface="Times New Roman" panose="02020603050405020304" pitchFamily="18" charset="0"/>
                <a:cs typeface="Calibri" panose="020F0502020204030204" pitchFamily="34" charset="0"/>
              </a:rPr>
              <a:t>1: </a:t>
            </a:r>
            <a:r>
              <a:rPr lang="el-GR" sz="3600" b="1" dirty="0" smtClean="0">
                <a:solidFill>
                  <a:srgbClr val="266C9F"/>
                </a:solidFill>
                <a:effectLst/>
                <a:latin typeface="+mn-lt"/>
                <a:ea typeface="Times New Roman" panose="02020603050405020304" pitchFamily="18" charset="0"/>
                <a:cs typeface="Calibri" panose="020F0502020204030204" pitchFamily="34" charset="0"/>
              </a:rPr>
              <a:t>Χρήση των ΤΠΕ για τη διαφύλαξη της ΑΠΚ</a:t>
            </a:r>
            <a:r>
              <a:rPr lang="en-GB" sz="3600" b="1" dirty="0" smtClean="0">
                <a:solidFill>
                  <a:srgbClr val="266C9F"/>
                </a:solidFill>
                <a:effectLst/>
                <a:latin typeface="+mn-lt"/>
                <a:ea typeface="Times New Roman" panose="02020603050405020304" pitchFamily="18" charset="0"/>
                <a:cs typeface="Calibri" panose="020F0502020204030204" pitchFamily="34" charset="0"/>
              </a:rPr>
              <a:t>.</a:t>
            </a:r>
            <a:endParaRPr lang="en-GB" sz="3600" b="1" dirty="0">
              <a:solidFill>
                <a:srgbClr val="266C9F"/>
              </a:solidFill>
              <a:effectLst/>
              <a:latin typeface="+mn-lt"/>
              <a:ea typeface="Times New Roman" panose="02020603050405020304" pitchFamily="18" charset="0"/>
              <a:cs typeface="Calibri" panose="020F0502020204030204" pitchFamily="34" charset="0"/>
            </a:endParaRPr>
          </a:p>
        </p:txBody>
      </p:sp>
      <p:sp>
        <p:nvSpPr>
          <p:cNvPr id="8" name="CuadroTexto 7">
            <a:extLst>
              <a:ext uri="{FF2B5EF4-FFF2-40B4-BE49-F238E27FC236}">
                <a16:creationId xmlns:a16="http://schemas.microsoft.com/office/drawing/2014/main" xmlns="" id="{14C4BC44-1360-46F1-9D9F-03CEFECAA66D}"/>
              </a:ext>
            </a:extLst>
          </p:cNvPr>
          <p:cNvSpPr txBox="1"/>
          <p:nvPr/>
        </p:nvSpPr>
        <p:spPr>
          <a:xfrm>
            <a:off x="5690657" y="3242181"/>
            <a:ext cx="6094520" cy="1862048"/>
          </a:xfrm>
          <a:prstGeom prst="rect">
            <a:avLst/>
          </a:prstGeom>
          <a:noFill/>
        </p:spPr>
        <p:txBody>
          <a:bodyPr wrap="square">
            <a:spAutoFit/>
          </a:bodyPr>
          <a:lstStyle/>
          <a:p>
            <a:pPr fontAlgn="base">
              <a:lnSpc>
                <a:spcPct val="115000"/>
              </a:lnSpc>
              <a:spcAft>
                <a:spcPts val="1000"/>
              </a:spcAft>
            </a:pP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 κύριος τρόπος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διατήρησης</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της ΑΠΚ είναι </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να γίνει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γνωστό</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μεταξύ διαφορετικών χωρών και γενεών. Ο διαδικτυακός κόσμος είναι ένα δίκτυο που συνδέει εκατομμύρια ανθρώπους, καθιστώντας το ένα εξαιρετικό μέσο για τη </a:t>
            </a:r>
            <a:r>
              <a:rPr lang="el-GR" sz="20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διάδοση</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της ΑΠΚ</a:t>
            </a:r>
            <a:r>
              <a:rPr lang="el-GR" sz="20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r>
              <a:rPr lang="it-IT"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xmlns="" id="{495618A5-FDFF-4230-8AE5-F4910DE5CD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55" r="5302"/>
          <a:stretch/>
        </p:blipFill>
        <p:spPr>
          <a:xfrm>
            <a:off x="0" y="0"/>
            <a:ext cx="5461986" cy="6290759"/>
          </a:xfrm>
          <a:prstGeom prst="rect">
            <a:avLst/>
          </a:prstGeom>
        </p:spPr>
      </p:pic>
    </p:spTree>
    <p:extLst>
      <p:ext uri="{BB962C8B-B14F-4D97-AF65-F5344CB8AC3E}">
        <p14:creationId xmlns:p14="http://schemas.microsoft.com/office/powerpoint/2010/main" val="191648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xmlns="" id="{D29692EE-39F6-4D26-A4BF-2C867896FA48}"/>
              </a:ext>
            </a:extLst>
          </p:cNvPr>
          <p:cNvSpPr txBox="1">
            <a:spLocks/>
          </p:cNvSpPr>
          <p:nvPr/>
        </p:nvSpPr>
        <p:spPr>
          <a:xfrm>
            <a:off x="2341705" y="248070"/>
            <a:ext cx="787649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l-GR"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Οφέλη από τη χρήση εργαλείων ΤΠΕ για τη διαφύλαξη της ΑΠΚ </a:t>
            </a: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xmlns="" id="{6A32CCFD-95A4-49CF-BB0E-BF8FB80E13A9}"/>
              </a:ext>
            </a:extLst>
          </p:cNvPr>
          <p:cNvSpPr txBox="1"/>
          <p:nvPr/>
        </p:nvSpPr>
        <p:spPr>
          <a:xfrm>
            <a:off x="599087" y="1182368"/>
            <a:ext cx="11013793" cy="2945935"/>
          </a:xfrm>
          <a:prstGeom prst="rect">
            <a:avLst/>
          </a:prstGeom>
          <a:noFill/>
        </p:spPr>
        <p:txBody>
          <a:bodyPr wrap="square">
            <a:spAutoFit/>
          </a:bodyPr>
          <a:lstStyle/>
          <a:p>
            <a:pPr fontAlgn="base">
              <a:lnSpc>
                <a:spcPct val="115000"/>
              </a:lnSpc>
              <a:spcAft>
                <a:spcPts val="1000"/>
              </a:spcAft>
            </a:pP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εργαλεία ΤΠΕ –που σημαίνει «Τεχνολογία πληροφοριών και επικοινωνιών»– είναι μια σειρά </a:t>
            </a:r>
            <a:r>
              <a:rPr lang="el-GR" sz="22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πλατφορμών</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πόρων και συσκευών που μπορούν να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μεταφέρουν</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κάθε είδους πληροφορίες. Αυτός είναι ο λόγος για τον οποίο διαδραματίζουν σημαντικό ρόλο στη διασφάλιση της ΑΠΚ</a:t>
            </a:r>
            <a:r>
              <a:rPr lang="it-IT"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Όπως έχουμε ξαναπεί, ο διαδικτυακός κόσμος προσφέρει ατελείωτες ευκαιρίες για κοινή χρήση και αποθήκευση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πληροφοριών</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Στις ακόλουθες διαφάνειες, θα παρουσιαστούν ορισμένα από τα </a:t>
            </a:r>
            <a:r>
              <a:rPr lang="el-GR" sz="22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οφέλη</a:t>
            </a:r>
            <a:r>
              <a:rPr lang="el-GR" sz="22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από τη χρήση εργαλείων ΤΠΕ για τη διατήρηση ΑΠΚ:</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69988204-CB7D-4E17-8B46-7C7FAD175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999" y="4006089"/>
            <a:ext cx="3362696" cy="2226034"/>
          </a:xfrm>
          <a:prstGeom prst="rect">
            <a:avLst/>
          </a:prstGeom>
        </p:spPr>
      </p:pic>
      <p:pic>
        <p:nvPicPr>
          <p:cNvPr id="8" name="Imagen 7">
            <a:extLst>
              <a:ext uri="{FF2B5EF4-FFF2-40B4-BE49-F238E27FC236}">
                <a16:creationId xmlns:a16="http://schemas.microsoft.com/office/drawing/2014/main" xmlns="" id="{B6A8A504-3906-40E9-BD92-7919B5A57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692" y="4006089"/>
            <a:ext cx="3305479" cy="2226034"/>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4DFBE19-B7E6-4450-8B0F-DD6ECD5E584C}"/>
              </a:ext>
            </a:extLst>
          </p:cNvPr>
          <p:cNvSpPr txBox="1"/>
          <p:nvPr/>
        </p:nvSpPr>
        <p:spPr>
          <a:xfrm>
            <a:off x="1313896" y="1078190"/>
            <a:ext cx="10055144" cy="5445593"/>
          </a:xfrm>
          <a:prstGeom prst="rect">
            <a:avLst/>
          </a:prstGeom>
          <a:noFill/>
        </p:spPr>
        <p:txBody>
          <a:bodyPr wrap="square" rtlCol="0">
            <a:spAutoFit/>
          </a:bodyPr>
          <a:lstStyle/>
          <a:p>
            <a:pPr fontAlgn="base">
              <a:lnSpc>
                <a:spcPct val="115000"/>
              </a:lnSpc>
              <a:spcAft>
                <a:spcPts val="1000"/>
              </a:spcAft>
            </a:pPr>
            <a:r>
              <a:rPr lang="el-GR" sz="2400" b="1" dirty="0" err="1"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Αναλοίωτη</a:t>
            </a:r>
            <a:r>
              <a:rPr lang="el-GR" sz="2400" b="1"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l-GR" sz="24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φύση</a:t>
            </a:r>
            <a:r>
              <a:rPr lang="el-GR" sz="24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Ακριβώς όπως η ΑΠΚ, ο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διαδικτυακός</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κόσμος είναι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άυλος</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Αυτό επιτρέπει την αποθήκευση πληροφοριών που δεν </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αλλοιώνονται, </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σε αντίθεση με τα έντυπα έγγραφα. Επιπλέον, είναι σχεδόν αδύνατο να εξαφανιστούν αυτές οι πληροφορίες, καθώς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αποθηκεύονται</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στο "</a:t>
            </a:r>
            <a:r>
              <a:rPr lang="el-GR" sz="2400" dirty="0" err="1"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Cloud</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pPr fontAlgn="base">
              <a:lnSpc>
                <a:spcPct val="115000"/>
              </a:lnSpc>
              <a:spcAft>
                <a:spcPts val="1000"/>
              </a:spcAft>
            </a:pPr>
            <a:r>
              <a:rPr lang="el-GR" sz="24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Προσβασιμότητα</a:t>
            </a:r>
            <a:r>
              <a:rPr lang="el-GR" sz="24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Διαδίκτυο προσφέρει ένα εξαιρετικό μέσο για δεδομένα, πληροφορίες και κοινή χρήση αρχείων, διευκολύνοντας τη διάδοση της επιρροής της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Πολιτιστικής Κληρονομιάς</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pPr fontAlgn="base">
              <a:lnSpc>
                <a:spcPct val="115000"/>
              </a:lnSpc>
              <a:spcAft>
                <a:spcPts val="1000"/>
              </a:spcAft>
            </a:pP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Επιπλέον, μπορούμε να μοιραστούμε το δικό μας υλικό ή να επιτρέψουμε στους χρήστες να προσθέσουν το δικό τους, το οποίο μετά την έγκρισή τους, μπορεί να βοηθήσει στην </a:t>
            </a:r>
            <a:r>
              <a:rPr lang="el-GR" sz="24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αύξηση</a:t>
            </a:r>
            <a:r>
              <a:rPr lang="el-GR" sz="24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του όγκου των πληροφοριών, των μαρτυριών και των αρχείων πολυμέσων, καθώς και των ενημερωμένων ειδήσεων.</a:t>
            </a:r>
            <a:endParaRPr lang="en-GB" dirty="0"/>
          </a:p>
        </p:txBody>
      </p:sp>
      <p:sp>
        <p:nvSpPr>
          <p:cNvPr id="3" name="Text Placeholder 1">
            <a:extLst>
              <a:ext uri="{FF2B5EF4-FFF2-40B4-BE49-F238E27FC236}">
                <a16:creationId xmlns:a16="http://schemas.microsoft.com/office/drawing/2014/main" xmlns="" id="{26BAE84F-4F40-443B-ABF4-7EA3244C664A}"/>
              </a:ext>
            </a:extLst>
          </p:cNvPr>
          <p:cNvSpPr txBox="1">
            <a:spLocks/>
          </p:cNvSpPr>
          <p:nvPr/>
        </p:nvSpPr>
        <p:spPr>
          <a:xfrm>
            <a:off x="2341705" y="248070"/>
            <a:ext cx="7743328"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l-GR"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Οφέλη από τη χρήση εργαλείων ΤΠΕ για τη διαφύλαξη της ΑΠΚ</a:t>
            </a:r>
            <a:endParaRPr lang="en-US" sz="4800" dirty="0"/>
          </a:p>
        </p:txBody>
      </p:sp>
    </p:spTree>
    <p:extLst>
      <p:ext uri="{BB962C8B-B14F-4D97-AF65-F5344CB8AC3E}">
        <p14:creationId xmlns:p14="http://schemas.microsoft.com/office/powerpoint/2010/main" val="231231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A7734BE-9AED-4DA0-BECE-6A6A73A222E4}"/>
              </a:ext>
            </a:extLst>
          </p:cNvPr>
          <p:cNvSpPr txBox="1"/>
          <p:nvPr/>
        </p:nvSpPr>
        <p:spPr>
          <a:xfrm>
            <a:off x="3035603" y="1507676"/>
            <a:ext cx="8160717" cy="4693593"/>
          </a:xfrm>
          <a:prstGeom prst="rect">
            <a:avLst/>
          </a:prstGeom>
          <a:noFill/>
        </p:spPr>
        <p:txBody>
          <a:bodyPr wrap="square" rtlCol="0">
            <a:spAutoFit/>
          </a:bodyPr>
          <a:lstStyle/>
          <a:p>
            <a:r>
              <a:rPr lang="el-GR"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Αναβαθμίσιμο</a:t>
            </a:r>
            <a:r>
              <a:rPr lang="it-IT"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και ελέγξιμο</a:t>
            </a:r>
            <a:r>
              <a:rPr lang="it-IT" sz="23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Όπως είπαμε,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όλοι</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μπορούν να έχουν πρόσβαση σε πόρους πολιτιστικής κληρονομιάς στο Διαδίκτυο και να μάθουν γι' αυτούς. Αυτό περιλαμβάνει επίσης συνεχή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αναθεώρηση</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τόσο από τους χρήστες όσο και από τους ειδικούς. Αυτό σημαίνει ότι αυτές οι πληροφορίες μπορούν να ενημερωθούν, να διορθωθούν και να επεκταθούν μέσα σε λίγα δευτερόλεπτα από άτομα σε κάθε χώρα.</a:t>
            </a:r>
          </a:p>
          <a:p>
            <a:endParaRPr lang="it-IT" sz="2300" dirty="0" smtClean="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Ωστόσο, πρέπει να είμαστε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προσεκτικοί</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καθώς οι χρήστες μπορεί να προσθέσουν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ψεύτικες ή αμφίβολες </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πληροφορίες. Ως εκ τούτου, πρέπει να τα </a:t>
            </a:r>
            <a:r>
              <a:rPr lang="el-GR" sz="23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ελέγχουμε</a:t>
            </a:r>
            <a:r>
              <a:rPr lang="el-GR" sz="23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να τα διαγράφουμε συνεχώς ή να επιτρέπουμε μόνο την προσθήκη πληροφοριών σε εξουσιοδοτημένους χρήστες.</a:t>
            </a:r>
            <a:endParaRPr lang="en-GB" sz="2300" dirty="0"/>
          </a:p>
        </p:txBody>
      </p:sp>
      <p:grpSp>
        <p:nvGrpSpPr>
          <p:cNvPr id="3" name="Group 48">
            <a:extLst>
              <a:ext uri="{FF2B5EF4-FFF2-40B4-BE49-F238E27FC236}">
                <a16:creationId xmlns:a16="http://schemas.microsoft.com/office/drawing/2014/main" xmlns="" id="{E4FB1843-7349-40BD-BDF9-AB31F3FA725C}"/>
              </a:ext>
            </a:extLst>
          </p:cNvPr>
          <p:cNvGrpSpPr/>
          <p:nvPr/>
        </p:nvGrpSpPr>
        <p:grpSpPr>
          <a:xfrm>
            <a:off x="882902" y="1230279"/>
            <a:ext cx="1860298" cy="4783758"/>
            <a:chOff x="1271316" y="565937"/>
            <a:chExt cx="2664296" cy="6675320"/>
          </a:xfrm>
        </p:grpSpPr>
        <p:grpSp>
          <p:nvGrpSpPr>
            <p:cNvPr id="4" name="Group 49">
              <a:extLst>
                <a:ext uri="{FF2B5EF4-FFF2-40B4-BE49-F238E27FC236}">
                  <a16:creationId xmlns:a16="http://schemas.microsoft.com/office/drawing/2014/main" xmlns="" id="{B4EA4F56-B9F2-4374-A479-2860FBF6B279}"/>
                </a:ext>
              </a:extLst>
            </p:cNvPr>
            <p:cNvGrpSpPr/>
            <p:nvPr/>
          </p:nvGrpSpPr>
          <p:grpSpPr>
            <a:xfrm>
              <a:off x="1271316" y="565937"/>
              <a:ext cx="2664296" cy="4683693"/>
              <a:chOff x="8766546" y="1684865"/>
              <a:chExt cx="2664296" cy="4683693"/>
            </a:xfrm>
          </p:grpSpPr>
          <p:grpSp>
            <p:nvGrpSpPr>
              <p:cNvPr id="23" name="Group 4">
                <a:extLst>
                  <a:ext uri="{FF2B5EF4-FFF2-40B4-BE49-F238E27FC236}">
                    <a16:creationId xmlns:a16="http://schemas.microsoft.com/office/drawing/2014/main" xmlns="" id="{DEE257B0-9BB0-4476-AF39-FE9C31DAC754}"/>
                  </a:ext>
                </a:extLst>
              </p:cNvPr>
              <p:cNvGrpSpPr/>
              <p:nvPr/>
            </p:nvGrpSpPr>
            <p:grpSpPr>
              <a:xfrm>
                <a:off x="8766546" y="1684865"/>
                <a:ext cx="2664296" cy="4683693"/>
                <a:chOff x="445712" y="1449040"/>
                <a:chExt cx="2113018" cy="3924176"/>
              </a:xfrm>
            </p:grpSpPr>
            <p:sp>
              <p:nvSpPr>
                <p:cNvPr id="27" name="Rounded Rectangle 5">
                  <a:extLst>
                    <a:ext uri="{FF2B5EF4-FFF2-40B4-BE49-F238E27FC236}">
                      <a16:creationId xmlns:a16="http://schemas.microsoft.com/office/drawing/2014/main" xmlns="" id="{93F94C4B-BA63-4829-A6C1-CDC4C05A01A1}"/>
                    </a:ext>
                  </a:extLst>
                </p:cNvPr>
                <p:cNvSpPr/>
                <p:nvPr/>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28" name="Rectangle 6">
                  <a:extLst>
                    <a:ext uri="{FF2B5EF4-FFF2-40B4-BE49-F238E27FC236}">
                      <a16:creationId xmlns:a16="http://schemas.microsoft.com/office/drawing/2014/main" xmlns="" id="{D1254404-FDAA-4551-B7D2-FBBCE7E3B9CC}"/>
                    </a:ext>
                  </a:extLst>
                </p:cNvPr>
                <p:cNvSpPr/>
                <p:nvPr/>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nvGrpSpPr>
                <p:cNvPr id="29" name="Group 7">
                  <a:extLst>
                    <a:ext uri="{FF2B5EF4-FFF2-40B4-BE49-F238E27FC236}">
                      <a16:creationId xmlns:a16="http://schemas.microsoft.com/office/drawing/2014/main" xmlns="" id="{9F66EA9F-51BD-487C-9EE4-02765F3E0ECB}"/>
                    </a:ext>
                  </a:extLst>
                </p:cNvPr>
                <p:cNvGrpSpPr/>
                <p:nvPr/>
              </p:nvGrpSpPr>
              <p:grpSpPr>
                <a:xfrm>
                  <a:off x="1407705" y="5045834"/>
                  <a:ext cx="211967" cy="211967"/>
                  <a:chOff x="1549420" y="5712364"/>
                  <a:chExt cx="312583" cy="312583"/>
                </a:xfrm>
              </p:grpSpPr>
              <p:sp>
                <p:nvSpPr>
                  <p:cNvPr id="30" name="Oval 8">
                    <a:extLst>
                      <a:ext uri="{FF2B5EF4-FFF2-40B4-BE49-F238E27FC236}">
                        <a16:creationId xmlns:a16="http://schemas.microsoft.com/office/drawing/2014/main" xmlns="" id="{2142E62A-83C6-4EDC-AF72-C4E86FFD2EEE}"/>
                      </a:ext>
                    </a:extLst>
                  </p:cNvPr>
                  <p:cNvSpPr/>
                  <p:nvPr/>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sp>
                <p:nvSpPr>
                  <p:cNvPr id="31" name="Rounded Rectangle 10">
                    <a:extLst>
                      <a:ext uri="{FF2B5EF4-FFF2-40B4-BE49-F238E27FC236}">
                        <a16:creationId xmlns:a16="http://schemas.microsoft.com/office/drawing/2014/main" xmlns="" id="{AD8DEC73-1C51-4F1E-B5FA-36BA8D0A4E69}"/>
                      </a:ext>
                    </a:extLst>
                  </p:cNvPr>
                  <p:cNvSpPr/>
                  <p:nvPr/>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800"/>
                  </a:p>
                </p:txBody>
              </p:sp>
            </p:grpSp>
          </p:grpSp>
          <p:grpSp>
            <p:nvGrpSpPr>
              <p:cNvPr id="24" name="Group 69">
                <a:extLst>
                  <a:ext uri="{FF2B5EF4-FFF2-40B4-BE49-F238E27FC236}">
                    <a16:creationId xmlns:a16="http://schemas.microsoft.com/office/drawing/2014/main" xmlns="" id="{39727031-862C-464D-A282-C4AD6EE51C41}"/>
                  </a:ext>
                </a:extLst>
              </p:cNvPr>
              <p:cNvGrpSpPr/>
              <p:nvPr/>
            </p:nvGrpSpPr>
            <p:grpSpPr>
              <a:xfrm>
                <a:off x="8880469" y="2028885"/>
                <a:ext cx="2427309" cy="3811174"/>
                <a:chOff x="8880469" y="2071276"/>
                <a:chExt cx="3528017" cy="2167362"/>
              </a:xfrm>
            </p:grpSpPr>
            <p:sp>
              <p:nvSpPr>
                <p:cNvPr id="25" name="Freeform: Shape 70">
                  <a:extLst>
                    <a:ext uri="{FF2B5EF4-FFF2-40B4-BE49-F238E27FC236}">
                      <a16:creationId xmlns:a16="http://schemas.microsoft.com/office/drawing/2014/main" xmlns="" id="{95850C82-EBBD-4BD7-ADB2-0C4C433B19E9}"/>
                    </a:ext>
                  </a:extLst>
                </p:cNvPr>
                <p:cNvSpPr/>
                <p:nvPr/>
              </p:nvSpPr>
              <p:spPr>
                <a:xfrm>
                  <a:off x="8880469" y="2071276"/>
                  <a:ext cx="3528017" cy="2156011"/>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lumMod val="20000"/>
                    <a:lumOff val="8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71">
                  <a:extLst>
                    <a:ext uri="{FF2B5EF4-FFF2-40B4-BE49-F238E27FC236}">
                      <a16:creationId xmlns:a16="http://schemas.microsoft.com/office/drawing/2014/main" xmlns="" id="{881C666E-D25E-4FB9-B7A9-D4EDECC8F86C}"/>
                    </a:ext>
                  </a:extLst>
                </p:cNvPr>
                <p:cNvSpPr/>
                <p:nvPr/>
              </p:nvSpPr>
              <p:spPr>
                <a:xfrm>
                  <a:off x="10074885" y="2095766"/>
                  <a:ext cx="2333601" cy="214287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5" name="Graphic 3">
              <a:extLst>
                <a:ext uri="{FF2B5EF4-FFF2-40B4-BE49-F238E27FC236}">
                  <a16:creationId xmlns:a16="http://schemas.microsoft.com/office/drawing/2014/main" xmlns="" id="{4F515109-9B7F-44B8-B7E7-6BFD48ABEFC5}"/>
                </a:ext>
              </a:extLst>
            </p:cNvPr>
            <p:cNvGrpSpPr/>
            <p:nvPr/>
          </p:nvGrpSpPr>
          <p:grpSpPr>
            <a:xfrm>
              <a:off x="1788232" y="1460008"/>
              <a:ext cx="1536422" cy="5781249"/>
              <a:chOff x="5184187" y="-8"/>
              <a:chExt cx="1822770" cy="6858728"/>
            </a:xfrm>
          </p:grpSpPr>
          <p:sp>
            <p:nvSpPr>
              <p:cNvPr id="6" name="Freeform: Shape 51">
                <a:extLst>
                  <a:ext uri="{FF2B5EF4-FFF2-40B4-BE49-F238E27FC236}">
                    <a16:creationId xmlns:a16="http://schemas.microsoft.com/office/drawing/2014/main" xmlns="" id="{AA667E11-4CCC-4BB3-B79E-83E6C28E1BE9}"/>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52">
                <a:extLst>
                  <a:ext uri="{FF2B5EF4-FFF2-40B4-BE49-F238E27FC236}">
                    <a16:creationId xmlns:a16="http://schemas.microsoft.com/office/drawing/2014/main" xmlns="" id="{B73A9F38-AAE5-48A6-8491-D9F7068785DD}"/>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chemeClr val="accent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53">
                <a:extLst>
                  <a:ext uri="{FF2B5EF4-FFF2-40B4-BE49-F238E27FC236}">
                    <a16:creationId xmlns:a16="http://schemas.microsoft.com/office/drawing/2014/main" xmlns="" id="{859CF8C6-19CC-4FE5-B0F8-9BF6BBC173B0}"/>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54">
                <a:extLst>
                  <a:ext uri="{FF2B5EF4-FFF2-40B4-BE49-F238E27FC236}">
                    <a16:creationId xmlns:a16="http://schemas.microsoft.com/office/drawing/2014/main" xmlns="" id="{A903B7A6-CFB6-43A3-B8AA-7477E0F12984}"/>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5">
                <a:extLst>
                  <a:ext uri="{FF2B5EF4-FFF2-40B4-BE49-F238E27FC236}">
                    <a16:creationId xmlns:a16="http://schemas.microsoft.com/office/drawing/2014/main" xmlns="" id="{2C8C57B9-ADED-43A8-BAC1-DB36F5250EC4}"/>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56">
                <a:extLst>
                  <a:ext uri="{FF2B5EF4-FFF2-40B4-BE49-F238E27FC236}">
                    <a16:creationId xmlns:a16="http://schemas.microsoft.com/office/drawing/2014/main" xmlns="" id="{0C1E4ED8-7478-4DCE-B470-72DE67C5D72C}"/>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57">
                <a:extLst>
                  <a:ext uri="{FF2B5EF4-FFF2-40B4-BE49-F238E27FC236}">
                    <a16:creationId xmlns:a16="http://schemas.microsoft.com/office/drawing/2014/main" xmlns="" id="{5B7BD96D-002C-4E85-8A42-ACB17712E6DD}"/>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58">
                <a:extLst>
                  <a:ext uri="{FF2B5EF4-FFF2-40B4-BE49-F238E27FC236}">
                    <a16:creationId xmlns:a16="http://schemas.microsoft.com/office/drawing/2014/main" xmlns="" id="{1061927C-AE17-448C-A447-9C536277C5C0}"/>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59">
                <a:extLst>
                  <a:ext uri="{FF2B5EF4-FFF2-40B4-BE49-F238E27FC236}">
                    <a16:creationId xmlns:a16="http://schemas.microsoft.com/office/drawing/2014/main" xmlns="" id="{905A5D82-5A5D-4839-99CF-572C0CB133C1}"/>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60">
                <a:extLst>
                  <a:ext uri="{FF2B5EF4-FFF2-40B4-BE49-F238E27FC236}">
                    <a16:creationId xmlns:a16="http://schemas.microsoft.com/office/drawing/2014/main" xmlns="" id="{C3A7849F-E82E-430E-A4FB-655B977BC44C}"/>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61">
                <a:extLst>
                  <a:ext uri="{FF2B5EF4-FFF2-40B4-BE49-F238E27FC236}">
                    <a16:creationId xmlns:a16="http://schemas.microsoft.com/office/drawing/2014/main" xmlns="" id="{DFEA36A6-B485-4D39-9D71-C3791B7B531E}"/>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62">
                <a:extLst>
                  <a:ext uri="{FF2B5EF4-FFF2-40B4-BE49-F238E27FC236}">
                    <a16:creationId xmlns:a16="http://schemas.microsoft.com/office/drawing/2014/main" xmlns="" id="{0891B1AA-1216-417E-834F-0C676DA2EDD3}"/>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63">
                <a:extLst>
                  <a:ext uri="{FF2B5EF4-FFF2-40B4-BE49-F238E27FC236}">
                    <a16:creationId xmlns:a16="http://schemas.microsoft.com/office/drawing/2014/main" xmlns="" id="{E4FB3E25-A128-4905-AB84-970E40498F3D}"/>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64">
                <a:extLst>
                  <a:ext uri="{FF2B5EF4-FFF2-40B4-BE49-F238E27FC236}">
                    <a16:creationId xmlns:a16="http://schemas.microsoft.com/office/drawing/2014/main" xmlns="" id="{36A68FE2-E8C0-4834-BC2A-D4776E98B875}"/>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65">
                <a:extLst>
                  <a:ext uri="{FF2B5EF4-FFF2-40B4-BE49-F238E27FC236}">
                    <a16:creationId xmlns:a16="http://schemas.microsoft.com/office/drawing/2014/main" xmlns="" id="{6A05F2F7-D7B4-4F75-9B9A-D36A4F01174D}"/>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66">
                <a:extLst>
                  <a:ext uri="{FF2B5EF4-FFF2-40B4-BE49-F238E27FC236}">
                    <a16:creationId xmlns:a16="http://schemas.microsoft.com/office/drawing/2014/main" xmlns="" id="{BC9F37FD-F58E-4DE9-A95C-95F40C28B736}"/>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67">
                <a:extLst>
                  <a:ext uri="{FF2B5EF4-FFF2-40B4-BE49-F238E27FC236}">
                    <a16:creationId xmlns:a16="http://schemas.microsoft.com/office/drawing/2014/main" xmlns="" id="{4064F32A-3F50-4148-9A81-AB602E773287}"/>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32" name="Text Placeholder 1">
            <a:extLst>
              <a:ext uri="{FF2B5EF4-FFF2-40B4-BE49-F238E27FC236}">
                <a16:creationId xmlns:a16="http://schemas.microsoft.com/office/drawing/2014/main" xmlns="" id="{E811802F-BBC7-48FD-BD81-3312E8E0198F}"/>
              </a:ext>
            </a:extLst>
          </p:cNvPr>
          <p:cNvSpPr txBox="1">
            <a:spLocks/>
          </p:cNvSpPr>
          <p:nvPr/>
        </p:nvSpPr>
        <p:spPr>
          <a:xfrm>
            <a:off x="2341705" y="248070"/>
            <a:ext cx="7752206"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15000"/>
              </a:lnSpc>
              <a:spcAft>
                <a:spcPts val="1000"/>
              </a:spcAft>
              <a:buSzPts val="1000"/>
              <a:buNone/>
              <a:tabLst>
                <a:tab pos="-15240" algn="l"/>
              </a:tabLst>
            </a:pPr>
            <a:r>
              <a:rPr lang="el-GR"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Οφέλη από τη χρήση εργαλείων ΤΠΕ για τη διαφύλαξη της ΑΠΚ</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xmlns=""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xmlns=""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xmlns=""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xmlns=""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xmlns="" id="{6350DC66-E393-4BDB-AB9E-740773354C94}"/>
              </a:ext>
            </a:extLst>
          </p:cNvPr>
          <p:cNvSpPr txBox="1">
            <a:spLocks/>
          </p:cNvSpPr>
          <p:nvPr/>
        </p:nvSpPr>
        <p:spPr>
          <a:xfrm>
            <a:off x="2318809" y="198560"/>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Επιλογές πολυμέσων ανταλλαγής πληροφοριών ΑΠΚ</a:t>
            </a:r>
            <a:endParaRPr lang="es-ES" sz="3600" dirty="0">
              <a:latin typeface="+mn-lt"/>
            </a:endParaRPr>
          </a:p>
        </p:txBody>
      </p:sp>
      <p:sp>
        <p:nvSpPr>
          <p:cNvPr id="12" name="CuadroTexto 11">
            <a:extLst>
              <a:ext uri="{FF2B5EF4-FFF2-40B4-BE49-F238E27FC236}">
                <a16:creationId xmlns:a16="http://schemas.microsoft.com/office/drawing/2014/main" xmlns="" id="{F9228AFF-8B4F-482A-93CB-F85E164D5BE7}"/>
              </a:ext>
            </a:extLst>
          </p:cNvPr>
          <p:cNvSpPr txBox="1"/>
          <p:nvPr/>
        </p:nvSpPr>
        <p:spPr>
          <a:xfrm>
            <a:off x="1109708" y="1208493"/>
            <a:ext cx="9215021" cy="4612545"/>
          </a:xfrm>
          <a:prstGeom prst="rect">
            <a:avLst/>
          </a:prstGeom>
          <a:noFill/>
        </p:spPr>
        <p:txBody>
          <a:bodyPr wrap="square">
            <a:spAutoFit/>
          </a:bodyPr>
          <a:lstStyle/>
          <a:p>
            <a:pPr fontAlgn="base">
              <a:lnSpc>
                <a:spcPct val="115000"/>
              </a:lnSpc>
              <a:spcAft>
                <a:spcPts val="1000"/>
              </a:spcAft>
            </a:pP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ΑΠΚ έχει διαφορετικούς τύπους εκδήλωσης και η ποικιλομορφία του μπορεί να προκαλέσει κάποια προβλήματα όταν πρόκειται να εξαπλωθεί και να κάνει γνωστή την κληρονομιά του. Για να το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διασφαλίσουμε</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μπορούμε να χρησιμοποιήσουμε διαφορετικούς τύπους αρχείων ανάλογα με τον τύπο της ΑΠΚ που θέλουμε να διατηρήσουμε. Σε αυτήν την ενότητα, παρέχουμε επιλογές πολυμέσων για </a:t>
            </a:r>
            <a:r>
              <a:rPr lang="el-GR" sz="2100" b="1" dirty="0" smtClean="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κοινή χρήση</a:t>
            </a:r>
            <a:r>
              <a:rPr lang="el-GR" sz="2100" dirty="0" smtClean="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πληροφοριών και διαδικτυακές πλατφόρμες για κάθε μία.</a:t>
            </a: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xmlns="" id="{0B620BAD-1B0E-46E7-B340-FFB4AA2155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3" b="16716"/>
          <a:stretch/>
        </p:blipFill>
        <p:spPr>
          <a:xfrm>
            <a:off x="1801871" y="3514766"/>
            <a:ext cx="7350711" cy="2577535"/>
          </a:xfrm>
          <a:prstGeom prst="rect">
            <a:avLst/>
          </a:prstGeom>
        </p:spPr>
      </p:pic>
    </p:spTree>
    <p:extLst>
      <p:ext uri="{BB962C8B-B14F-4D97-AF65-F5344CB8AC3E}">
        <p14:creationId xmlns:p14="http://schemas.microsoft.com/office/powerpoint/2010/main" val="107140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6BDE7-6439-4A8E-8F4E-A9D77D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67B03-6FB7-41E9-83DA-3E07DC1CED19}">
  <ds:schemaRefs>
    <ds:schemaRef ds:uri="http://schemas.microsoft.com/office/2006/documentManagement/types"/>
    <ds:schemaRef ds:uri="3c0ea9e4-dde0-4b4d-b657-195ec27ec70d"/>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55154662-676a-405c-a9b6-a5b814f17753"/>
    <ds:schemaRef ds:uri="http://www.w3.org/XML/1998/namespace"/>
    <ds:schemaRef ds:uri="http://purl.org/dc/dcmitype/"/>
  </ds:schemaRefs>
</ds:datastoreItem>
</file>

<file path=customXml/itemProps3.xml><?xml version="1.0" encoding="utf-8"?>
<ds:datastoreItem xmlns:ds="http://schemas.openxmlformats.org/officeDocument/2006/customXml" ds:itemID="{66FB99AE-82CB-4C21-B9E2-3DE9E270B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1433</TotalTime>
  <Words>2239</Words>
  <Application>Microsoft Office PowerPoint</Application>
  <PresentationFormat>Προσαρμογή</PresentationFormat>
  <Paragraphs>109</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Tema de Office</vt:lpstr>
      <vt:lpstr>ΒΑΣΙΚΕΣ ΑΡΧΕΣ ΔΙΑΣΦΑΛΙΣΗΣ ΤΗΣ ΑΠΚ  ΕΤΑΙΡΟΣ: IWS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Matilla</dc:creator>
  <cp:lastModifiedBy>Rizos</cp:lastModifiedBy>
  <cp:revision>104</cp:revision>
  <dcterms:created xsi:type="dcterms:W3CDTF">2021-01-21T12:20:00Z</dcterms:created>
  <dcterms:modified xsi:type="dcterms:W3CDTF">2022-01-16T19:03:54Z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