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sSwhRC2NpJaXYXDFsVBcbQ+QT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lnSpc>
                <a:spcPct val="100000"/>
              </a:lnSpc>
              <a:spcBef>
                <a:spcPts val="0"/>
              </a:spcBef>
              <a:spcAft>
                <a:spcPts val="0"/>
              </a:spcAft>
              <a:buClr>
                <a:schemeClr val="dk2"/>
              </a:buClr>
              <a:buSzPts val="4800"/>
              <a:buNone/>
              <a:defRPr sz="6400" b="0">
                <a:solidFill>
                  <a:schemeClr val="dk2"/>
                </a:solidFill>
              </a:defRPr>
            </a:lvl2pPr>
            <a:lvl3pPr lvl="2" algn="r">
              <a:lnSpc>
                <a:spcPct val="100000"/>
              </a:lnSpc>
              <a:spcBef>
                <a:spcPts val="0"/>
              </a:spcBef>
              <a:spcAft>
                <a:spcPts val="0"/>
              </a:spcAft>
              <a:buClr>
                <a:schemeClr val="dk2"/>
              </a:buClr>
              <a:buSzPts val="4800"/>
              <a:buNone/>
              <a:defRPr sz="6400" b="0">
                <a:solidFill>
                  <a:schemeClr val="dk2"/>
                </a:solidFill>
              </a:defRPr>
            </a:lvl3pPr>
            <a:lvl4pPr lvl="3" algn="r">
              <a:lnSpc>
                <a:spcPct val="100000"/>
              </a:lnSpc>
              <a:spcBef>
                <a:spcPts val="0"/>
              </a:spcBef>
              <a:spcAft>
                <a:spcPts val="0"/>
              </a:spcAft>
              <a:buClr>
                <a:schemeClr val="dk2"/>
              </a:buClr>
              <a:buSzPts val="4800"/>
              <a:buNone/>
              <a:defRPr sz="6400" b="0">
                <a:solidFill>
                  <a:schemeClr val="dk2"/>
                </a:solidFill>
              </a:defRPr>
            </a:lvl4pPr>
            <a:lvl5pPr lvl="4" algn="r">
              <a:lnSpc>
                <a:spcPct val="100000"/>
              </a:lnSpc>
              <a:spcBef>
                <a:spcPts val="0"/>
              </a:spcBef>
              <a:spcAft>
                <a:spcPts val="0"/>
              </a:spcAft>
              <a:buClr>
                <a:schemeClr val="dk2"/>
              </a:buClr>
              <a:buSzPts val="4800"/>
              <a:buNone/>
              <a:defRPr sz="6400" b="0">
                <a:solidFill>
                  <a:schemeClr val="dk2"/>
                </a:solidFill>
              </a:defRPr>
            </a:lvl5pPr>
            <a:lvl6pPr lvl="5" algn="r">
              <a:lnSpc>
                <a:spcPct val="100000"/>
              </a:lnSpc>
              <a:spcBef>
                <a:spcPts val="0"/>
              </a:spcBef>
              <a:spcAft>
                <a:spcPts val="0"/>
              </a:spcAft>
              <a:buClr>
                <a:schemeClr val="dk2"/>
              </a:buClr>
              <a:buSzPts val="4800"/>
              <a:buNone/>
              <a:defRPr sz="6400" b="0">
                <a:solidFill>
                  <a:schemeClr val="dk2"/>
                </a:solidFill>
              </a:defRPr>
            </a:lvl6pPr>
            <a:lvl7pPr lvl="6" algn="r">
              <a:lnSpc>
                <a:spcPct val="100000"/>
              </a:lnSpc>
              <a:spcBef>
                <a:spcPts val="0"/>
              </a:spcBef>
              <a:spcAft>
                <a:spcPts val="0"/>
              </a:spcAft>
              <a:buClr>
                <a:schemeClr val="dk2"/>
              </a:buClr>
              <a:buSzPts val="4800"/>
              <a:buNone/>
              <a:defRPr sz="6400" b="0">
                <a:solidFill>
                  <a:schemeClr val="dk2"/>
                </a:solidFill>
              </a:defRPr>
            </a:lvl7pPr>
            <a:lvl8pPr lvl="7" algn="r">
              <a:lnSpc>
                <a:spcPct val="100000"/>
              </a:lnSpc>
              <a:spcBef>
                <a:spcPts val="0"/>
              </a:spcBef>
              <a:spcAft>
                <a:spcPts val="0"/>
              </a:spcAft>
              <a:buClr>
                <a:schemeClr val="dk2"/>
              </a:buClr>
              <a:buSzPts val="4800"/>
              <a:buNone/>
              <a:defRPr sz="6400" b="0">
                <a:solidFill>
                  <a:schemeClr val="dk2"/>
                </a:solidFill>
              </a:defRPr>
            </a:lvl8pPr>
            <a:lvl9pPr lvl="8" algn="r">
              <a:lnSpc>
                <a:spcPct val="100000"/>
              </a:lnSpc>
              <a:spcBef>
                <a:spcPts val="0"/>
              </a:spcBef>
              <a:spcAft>
                <a:spcPts val="0"/>
              </a:spcAft>
              <a:buClr>
                <a:schemeClr val="dk2"/>
              </a:buClr>
              <a:buSzPts val="4800"/>
              <a:buNone/>
              <a:defRPr sz="6400" b="0">
                <a:solidFill>
                  <a:schemeClr val="dk2"/>
                </a:solidFill>
              </a:defRPr>
            </a:lvl9pPr>
          </a:lstStyle>
          <a:p>
            <a:endParaRPr/>
          </a:p>
        </p:txBody>
      </p:sp>
      <p:pic>
        <p:nvPicPr>
          <p:cNvPr id="17" name="Google Shape;17;p46"/>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6"/>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6"/>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8"/>
          <p:cNvSpPr>
            <a:spLocks noGrp="1"/>
          </p:cNvSpPr>
          <p:nvPr>
            <p:ph type="pic" idx="2"/>
          </p:nvPr>
        </p:nvSpPr>
        <p:spPr>
          <a:xfrm>
            <a:off x="5183188" y="987425"/>
            <a:ext cx="6172200" cy="4873625"/>
          </a:xfrm>
          <a:prstGeom prst="rect">
            <a:avLst/>
          </a:prstGeom>
          <a:noFill/>
          <a:ln>
            <a:noFill/>
          </a:ln>
        </p:spPr>
      </p:sp>
      <p:sp>
        <p:nvSpPr>
          <p:cNvPr id="84" name="Google Shape;84;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8"/>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24" name="Google Shape;24;p48"/>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8"/>
          <p:cNvPicPr preferRelativeResize="0"/>
          <p:nvPr/>
        </p:nvPicPr>
        <p:blipFill rotWithShape="1">
          <a:blip r:embed="rId4" cstate="email">
            <a:alphaModFix/>
            <a:extLst>
              <a:ext uri="{28A0092B-C50C-407E-A947-70E740481C1C}">
                <a14:useLocalDpi xmlns:a14="http://schemas.microsoft.com/office/drawing/2010/main"/>
              </a:ext>
            </a:extLst>
          </a:blip>
          <a:srcRect l="-932" t="-885" b="-19"/>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51"/>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5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39" name="Google Shape;39;p51"/>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51"/>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50.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369733" y="2150900"/>
            <a:ext cx="4568838" cy="3369221"/>
          </a:xfrm>
          <a:prstGeom prst="rect">
            <a:avLst/>
          </a:prstGeom>
          <a:no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4800" b="1"/>
              <a:t>ATT UTVECKLA EN VISION</a:t>
            </a:r>
            <a:br>
              <a:rPr lang="en-GB" sz="5400"/>
            </a:br>
            <a:br>
              <a:rPr lang="en-GB" sz="5400"/>
            </a:br>
            <a:r>
              <a:rPr lang="en-GB" sz="4000"/>
              <a:t>PARTNER: NÝHEIMAR KNOWLEDGE CENTER</a:t>
            </a:r>
            <a:endParaRPr sz="4000" b="1">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1093140" y="49169"/>
            <a:ext cx="5919952"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266C9F"/>
                </a:solidFill>
                <a:latin typeface="Calibri"/>
                <a:ea typeface="Calibri"/>
                <a:cs typeface="Calibri"/>
                <a:sym typeface="Calibri"/>
              </a:rPr>
              <a:t>1.1. Idéskapande</a:t>
            </a:r>
            <a:endParaRPr sz="4400" b="1" i="0" u="none" strike="noStrike" cap="none">
              <a:solidFill>
                <a:srgbClr val="266C9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10"/>
          <p:cNvSpPr txBox="1"/>
          <p:nvPr/>
        </p:nvSpPr>
        <p:spPr>
          <a:xfrm>
            <a:off x="867104" y="1883979"/>
            <a:ext cx="4091152" cy="41549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Idéer kan utvecklas på olika sätt. Metoder för idéutveckling har utformats och testats i olika situationer och kan tillämpas på olika sätt för projekt och individer.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Det kan vara effektivt att kombinera metoder för att utveckla idéer!</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p:txBody>
      </p:sp>
      <p:sp>
        <p:nvSpPr>
          <p:cNvPr id="231" name="Google Shape;231;p10"/>
          <p:cNvSpPr/>
          <p:nvPr/>
        </p:nvSpPr>
        <p:spPr>
          <a:xfrm>
            <a:off x="5659396" y="2281881"/>
            <a:ext cx="3994356" cy="3673348"/>
          </a:xfrm>
          <a:prstGeom prst="ellipse">
            <a:avLst/>
          </a:prstGeom>
          <a:noFill/>
          <a:ln w="76200" cap="flat" cmpd="sng">
            <a:solidFill>
              <a:srgbClr val="00B0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Några exempel på metoder:</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-Stjärnan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-Scenari</a:t>
            </a:r>
            <a:r>
              <a:rPr lang="en-GB" sz="1800" i="1">
                <a:solidFill>
                  <a:schemeClr val="dk1"/>
                </a:solidFill>
                <a:latin typeface="Calibri"/>
                <a:ea typeface="Calibri"/>
                <a:cs typeface="Calibri"/>
                <a:sym typeface="Calibri"/>
              </a:rPr>
              <a: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-Mind map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-Brainstorming​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chemeClr val="dk1"/>
                </a:solidFill>
                <a:latin typeface="Calibri"/>
                <a:ea typeface="Calibri"/>
                <a:cs typeface="Calibri"/>
                <a:sym typeface="Calibri"/>
              </a:rPr>
              <a:t>​-</a:t>
            </a:r>
            <a:r>
              <a:rPr lang="en-GB" sz="1800" i="1">
                <a:solidFill>
                  <a:schemeClr val="dk1"/>
                </a:solidFill>
                <a:latin typeface="Calibri"/>
                <a:ea typeface="Calibri"/>
                <a:cs typeface="Calibri"/>
                <a:sym typeface="Calibri"/>
              </a:rPr>
              <a:t>De sex tänkarhattarna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p:nvPr/>
        </p:nvSpPr>
        <p:spPr>
          <a:xfrm>
            <a:off x="2247241" y="156060"/>
            <a:ext cx="875513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1.2. Idéskapande – exempel på metoder</a:t>
            </a:r>
            <a:endParaRPr sz="4000" b="1" i="0" u="none" strike="noStrike" cap="none">
              <a:solidFill>
                <a:srgbClr val="266C9F"/>
              </a:solidFill>
              <a:latin typeface="Calibri"/>
              <a:ea typeface="Calibri"/>
              <a:cs typeface="Calibri"/>
              <a:sym typeface="Calibri"/>
            </a:endParaRPr>
          </a:p>
        </p:txBody>
      </p:sp>
      <p:sp>
        <p:nvSpPr>
          <p:cNvPr id="237" name="Google Shape;237;p11"/>
          <p:cNvSpPr txBox="1"/>
          <p:nvPr/>
        </p:nvSpPr>
        <p:spPr>
          <a:xfrm>
            <a:off x="653453" y="1441899"/>
            <a:ext cx="5442547"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Brainstorming</a:t>
            </a:r>
            <a:r>
              <a:rPr lang="en-GB" sz="2400" b="0" i="0" u="none" strike="noStrike" cap="none">
                <a:solidFill>
                  <a:srgbClr val="000000"/>
                </a:solidFill>
                <a:latin typeface="Calibri"/>
                <a:ea typeface="Calibri"/>
                <a:cs typeface="Calibri"/>
                <a:sym typeface="Calibri"/>
              </a:rPr>
              <a:t> </a:t>
            </a:r>
            <a:r>
              <a:rPr lang="en-GB"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 metod för att väcka idéer. Metoden kan tillämpas antingen individuellt eller i grupp.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Brainstorming utan krångel med datorer och smarta enheter rekommenderas ofta. Det kan vara mer effektivt att skapa en atmosfär och situation som kan öppna sinnet och stimulera tankar. Vad sägs om att sitta utomhus med penna och papper?</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8" name="Google Shape;238;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15699" y="2963407"/>
            <a:ext cx="4006678" cy="26711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p:nvPr/>
        </p:nvSpPr>
        <p:spPr>
          <a:xfrm>
            <a:off x="761563" y="2108623"/>
            <a:ext cx="4004992"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Mind map</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Mind maps kan ritas antingen med penna och papper eller med speciell programvara. Med en mind map får idéutveckling en visuell form vilket gör det lättare att forma, kategorisera, koppla ihop och organisera tankar.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2"/>
          <p:cNvSpPr txBox="1"/>
          <p:nvPr/>
        </p:nvSpPr>
        <p:spPr>
          <a:xfrm>
            <a:off x="2271168" y="93053"/>
            <a:ext cx="8130250"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1.2. Idéskapande – exempel på metoder</a:t>
            </a:r>
            <a:endParaRPr sz="4000" b="1" i="0" u="none" strike="noStrike" cap="none">
              <a:solidFill>
                <a:srgbClr val="266C9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5" name="Google Shape;24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62662" y="2425668"/>
            <a:ext cx="4493571" cy="3249527"/>
          </a:xfrm>
          <a:prstGeom prst="rect">
            <a:avLst/>
          </a:prstGeom>
          <a:noFill/>
          <a:ln>
            <a:noFill/>
          </a:ln>
        </p:spPr>
      </p:pic>
      <p:pic>
        <p:nvPicPr>
          <p:cNvPr id="246" name="Google Shape;246;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70289" y="5675195"/>
            <a:ext cx="3785944" cy="2377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p:nvPr/>
        </p:nvSpPr>
        <p:spPr>
          <a:xfrm>
            <a:off x="777604" y="2076550"/>
            <a:ext cx="4589352" cy="38779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Stjärnan</a:t>
            </a:r>
            <a:r>
              <a:rPr lang="en-GB"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Rita en stjärna med sex uddar. Skriv idén du arbetar med i mitten av stjärnan. Fördela orden vem, vad, var, när, varför och hur i stjärnans uddar. Sedan ska du undersöka din idé genom att ställa frågor som börjar med de sex nyckelorden.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2" name="Google Shape;252;p13"/>
          <p:cNvSpPr txBox="1"/>
          <p:nvPr/>
        </p:nvSpPr>
        <p:spPr>
          <a:xfrm>
            <a:off x="2452350" y="256105"/>
            <a:ext cx="7790985"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1.2. Idéskapande – exempel på metoder</a:t>
            </a:r>
            <a:endParaRPr sz="4000" b="1" i="0" u="none" strike="noStrike" cap="none">
              <a:solidFill>
                <a:srgbClr val="266C9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3" name="Google Shape;253;p13"/>
          <p:cNvSpPr/>
          <p:nvPr/>
        </p:nvSpPr>
        <p:spPr>
          <a:xfrm>
            <a:off x="6326659" y="2070956"/>
            <a:ext cx="3509318" cy="3744097"/>
          </a:xfrm>
          <a:prstGeom prst="star6">
            <a:avLst>
              <a:gd name="adj" fmla="val 28868"/>
              <a:gd name="hf" fmla="val 115470"/>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13"/>
          <p:cNvSpPr txBox="1"/>
          <p:nvPr/>
        </p:nvSpPr>
        <p:spPr>
          <a:xfrm>
            <a:off x="7817710" y="2606239"/>
            <a:ext cx="5902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B028"/>
                </a:solidFill>
                <a:latin typeface="Calibri"/>
                <a:ea typeface="Calibri"/>
                <a:cs typeface="Calibri"/>
                <a:sym typeface="Calibri"/>
              </a:rPr>
              <a:t>vem</a:t>
            </a:r>
            <a:endParaRPr sz="1800" b="0" i="0" u="none" strike="noStrike" cap="none">
              <a:solidFill>
                <a:srgbClr val="00B028"/>
              </a:solidFill>
              <a:latin typeface="Calibri"/>
              <a:ea typeface="Calibri"/>
              <a:cs typeface="Calibri"/>
              <a:sym typeface="Calibri"/>
            </a:endParaRPr>
          </a:p>
        </p:txBody>
      </p:sp>
      <p:sp>
        <p:nvSpPr>
          <p:cNvPr id="255" name="Google Shape;255;p13"/>
          <p:cNvSpPr txBox="1"/>
          <p:nvPr/>
        </p:nvSpPr>
        <p:spPr>
          <a:xfrm>
            <a:off x="6604247" y="3130205"/>
            <a:ext cx="6919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B028"/>
                </a:solidFill>
                <a:latin typeface="Calibri"/>
                <a:ea typeface="Calibri"/>
                <a:cs typeface="Calibri"/>
                <a:sym typeface="Calibri"/>
              </a:rPr>
              <a:t>hur</a:t>
            </a:r>
            <a:endParaRPr sz="1800" b="0" i="0" u="none" strike="noStrike" cap="none">
              <a:solidFill>
                <a:srgbClr val="00B028"/>
              </a:solidFill>
              <a:latin typeface="Calibri"/>
              <a:ea typeface="Calibri"/>
              <a:cs typeface="Calibri"/>
              <a:sym typeface="Calibri"/>
            </a:endParaRPr>
          </a:p>
        </p:txBody>
      </p:sp>
      <p:sp>
        <p:nvSpPr>
          <p:cNvPr id="256" name="Google Shape;256;p13"/>
          <p:cNvSpPr txBox="1"/>
          <p:nvPr/>
        </p:nvSpPr>
        <p:spPr>
          <a:xfrm>
            <a:off x="8837447" y="3130205"/>
            <a:ext cx="6919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B028"/>
                </a:solidFill>
                <a:latin typeface="Calibri"/>
                <a:ea typeface="Calibri"/>
                <a:cs typeface="Calibri"/>
                <a:sym typeface="Calibri"/>
              </a:rPr>
              <a:t>vad</a:t>
            </a:r>
            <a:endParaRPr sz="1800" b="0" i="0" u="none" strike="noStrike" cap="none">
              <a:solidFill>
                <a:srgbClr val="00B028"/>
              </a:solidFill>
              <a:latin typeface="Calibri"/>
              <a:ea typeface="Calibri"/>
              <a:cs typeface="Calibri"/>
              <a:sym typeface="Calibri"/>
            </a:endParaRPr>
          </a:p>
        </p:txBody>
      </p:sp>
      <p:sp>
        <p:nvSpPr>
          <p:cNvPr id="257" name="Google Shape;257;p13"/>
          <p:cNvSpPr txBox="1"/>
          <p:nvPr/>
        </p:nvSpPr>
        <p:spPr>
          <a:xfrm>
            <a:off x="7817710" y="4910440"/>
            <a:ext cx="59024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B028"/>
                </a:solidFill>
                <a:latin typeface="Calibri"/>
                <a:ea typeface="Calibri"/>
                <a:cs typeface="Calibri"/>
                <a:sym typeface="Calibri"/>
              </a:rPr>
              <a:t>när</a:t>
            </a:r>
            <a:endParaRPr sz="1800" b="0" i="0" u="none" strike="noStrike" cap="none">
              <a:solidFill>
                <a:srgbClr val="00B028"/>
              </a:solidFill>
              <a:latin typeface="Calibri"/>
              <a:ea typeface="Calibri"/>
              <a:cs typeface="Calibri"/>
              <a:sym typeface="Calibri"/>
            </a:endParaRPr>
          </a:p>
        </p:txBody>
      </p:sp>
      <p:sp>
        <p:nvSpPr>
          <p:cNvPr id="258" name="Google Shape;258;p13"/>
          <p:cNvSpPr txBox="1"/>
          <p:nvPr/>
        </p:nvSpPr>
        <p:spPr>
          <a:xfrm>
            <a:off x="8903776" y="4423687"/>
            <a:ext cx="5759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B028"/>
                </a:solidFill>
                <a:latin typeface="Calibri"/>
                <a:ea typeface="Calibri"/>
                <a:cs typeface="Calibri"/>
                <a:sym typeface="Calibri"/>
              </a:rPr>
              <a:t>var</a:t>
            </a:r>
            <a:endParaRPr sz="1800" b="0" i="0" u="none" strike="noStrike" cap="none">
              <a:solidFill>
                <a:srgbClr val="00B028"/>
              </a:solidFill>
              <a:latin typeface="Calibri"/>
              <a:ea typeface="Calibri"/>
              <a:cs typeface="Calibri"/>
              <a:sym typeface="Calibri"/>
            </a:endParaRPr>
          </a:p>
        </p:txBody>
      </p:sp>
      <p:sp>
        <p:nvSpPr>
          <p:cNvPr id="259" name="Google Shape;259;p13"/>
          <p:cNvSpPr txBox="1"/>
          <p:nvPr/>
        </p:nvSpPr>
        <p:spPr>
          <a:xfrm>
            <a:off x="6693245" y="4423687"/>
            <a:ext cx="78671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B028"/>
                </a:solidFill>
                <a:latin typeface="Calibri"/>
                <a:ea typeface="Calibri"/>
                <a:cs typeface="Calibri"/>
                <a:sym typeface="Calibri"/>
              </a:rPr>
              <a:t>varför</a:t>
            </a:r>
            <a:endParaRPr sz="1800" b="0" i="0" u="none" strike="noStrike" cap="none">
              <a:solidFill>
                <a:srgbClr val="00B028"/>
              </a:solidFill>
              <a:latin typeface="Calibri"/>
              <a:ea typeface="Calibri"/>
              <a:cs typeface="Calibri"/>
              <a:sym typeface="Calibri"/>
            </a:endParaRPr>
          </a:p>
        </p:txBody>
      </p:sp>
      <p:sp>
        <p:nvSpPr>
          <p:cNvPr id="260" name="Google Shape;260;p13"/>
          <p:cNvSpPr txBox="1"/>
          <p:nvPr/>
        </p:nvSpPr>
        <p:spPr>
          <a:xfrm>
            <a:off x="7590291" y="3650618"/>
            <a:ext cx="98205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B700"/>
                </a:solidFill>
                <a:latin typeface="Calibri"/>
                <a:ea typeface="Calibri"/>
                <a:cs typeface="Calibri"/>
                <a:sym typeface="Calibri"/>
              </a:rPr>
              <a:t>idé</a:t>
            </a:r>
            <a:endParaRPr sz="3200" b="1" i="0" u="none" strike="noStrike" cap="none">
              <a:solidFill>
                <a:srgbClr val="FFB7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424820" y="1336119"/>
            <a:ext cx="7168675" cy="4985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6 tänkarhattar</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Metod skapad av Edward de Bono för att förbättra strukturen för tänkande och beslutsfattande.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 idé granskas kritiskt, ur olika perspektiv, genom att man "sätter på sig" olika imaginära hattar. Varje hatt representerar en viss synvinkel eller tankesätt: process, kreativitet, fakta, fördelar, känslor och hinder.</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Denna metod används främst i grupparbeten. Det bästa resultatet får man genom att begränsa tiden som varje person "bär" varje hatt till bara några minuter.</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14"/>
          <p:cNvSpPr txBox="1"/>
          <p:nvPr/>
        </p:nvSpPr>
        <p:spPr>
          <a:xfrm>
            <a:off x="2380843" y="88207"/>
            <a:ext cx="8261131"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1.2. Idéskapande – exempel på metoder</a:t>
            </a:r>
            <a:br>
              <a:rPr lang="en-GB" sz="3600" b="1" i="0" u="none" strike="noStrike" cap="none">
                <a:solidFill>
                  <a:srgbClr val="266C9F"/>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267" name="Google Shape;267;p14"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25409" y="2848325"/>
            <a:ext cx="2459022" cy="22682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p:nvPr/>
        </p:nvSpPr>
        <p:spPr>
          <a:xfrm>
            <a:off x="906361" y="1279661"/>
            <a:ext cx="9325232" cy="59708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B028"/>
                </a:solidFill>
                <a:latin typeface="Calibri"/>
                <a:ea typeface="Calibri"/>
                <a:cs typeface="Calibri"/>
                <a:sym typeface="Calibri"/>
              </a:rPr>
              <a:t>Scenarier</a:t>
            </a:r>
            <a:endParaRPr sz="3600" b="0" i="0" u="none" strike="noStrike" cap="none">
              <a:solidFill>
                <a:srgbClr val="00B02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Att se mot framtiden kommer alltid att innebära mycket osäkerhet. Scenarier kan ritas för att illustrera en möjlig situation i framtiden. Genom att göra det går det att få lite förberedelser inför vad som komma skall – en slags simulator för framtiden!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När man tänker sig framtiden genom att använda scenarier kan man ta hänsyn till olika faktorer, t.ex. förändringar i affärsbeteende eller naturlig miljö.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Att arbeta med scenarier kan göras på olika sätt, till exempel genom att fokusera på analys eller förutsägelse. Sammantaget är det en strategisk planeringsmetod som kan vara användbar när man gör en långsiktig plan som tillåter flexibilitet..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5"/>
          <p:cNvSpPr txBox="1"/>
          <p:nvPr/>
        </p:nvSpPr>
        <p:spPr>
          <a:xfrm>
            <a:off x="2106996" y="84803"/>
            <a:ext cx="8485071"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1.2. Idéskapande – exempel på metoder</a:t>
            </a:r>
            <a:br>
              <a:rPr lang="en-GB" sz="4000" b="1" i="0" u="none" strike="noStrike" cap="none">
                <a:solidFill>
                  <a:srgbClr val="266C9F"/>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pic>
        <p:nvPicPr>
          <p:cNvPr id="278" name="Google Shape;27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pic>
        <p:nvPicPr>
          <p:cNvPr id="279" name="Google Shape;27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pic>
        <p:nvPicPr>
          <p:cNvPr id="280" name="Google Shape;280;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pic>
        <p:nvPicPr>
          <p:cNvPr id="281" name="Google Shape;281;p16"/>
          <p:cNvPicPr preferRelativeResize="0"/>
          <p:nvPr/>
        </p:nvPicPr>
        <p:blipFill rotWithShape="1">
          <a:blip r:embed="rId6" cstate="email">
            <a:alphaModFix/>
            <a:extLst>
              <a:ext uri="{28A0092B-C50C-407E-A947-70E740481C1C}">
                <a14:useLocalDpi xmlns:a14="http://schemas.microsoft.com/office/drawing/2010/main"/>
              </a:ext>
            </a:extLst>
          </a:blip>
          <a:srcRect b="-3"/>
          <a:stretch/>
        </p:blipFill>
        <p:spPr>
          <a:xfrm>
            <a:off x="8806663"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p:nvPr/>
        </p:nvSpPr>
        <p:spPr>
          <a:xfrm>
            <a:off x="2272937" y="84909"/>
            <a:ext cx="806631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1.3. Identifiera möjligheter</a:t>
            </a:r>
            <a:endParaRPr sz="4000" b="0" i="0" u="none" strike="noStrike" cap="none">
              <a:solidFill>
                <a:schemeClr val="dk1"/>
              </a:solidFill>
              <a:latin typeface="Calibri"/>
              <a:ea typeface="Calibri"/>
              <a:cs typeface="Calibri"/>
              <a:sym typeface="Calibri"/>
            </a:endParaRPr>
          </a:p>
        </p:txBody>
      </p:sp>
      <p:sp>
        <p:nvSpPr>
          <p:cNvPr id="287" name="Google Shape;287;p17"/>
          <p:cNvSpPr txBox="1"/>
          <p:nvPr/>
        </p:nvSpPr>
        <p:spPr>
          <a:xfrm>
            <a:off x="445168" y="1477140"/>
            <a:ext cx="9777620"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Att starta ett projekt, utveckla eller modifiera en pågående verksamhet ... Att kunna hitta och utvärdera möjligheter är värdefullt för entreprenörer. Möjligheterna inom sektorn för immateriella kulturarv är sannolikt nästan obegränsade.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0" i="1" u="none" strike="noStrike" cap="none">
                <a:solidFill>
                  <a:schemeClr val="dk1"/>
                </a:solidFill>
                <a:latin typeface="Calibri"/>
                <a:ea typeface="Calibri"/>
                <a:cs typeface="Calibri"/>
                <a:sym typeface="Calibri"/>
              </a:rPr>
              <a:t>Men hur identifierar vi möjligheter?</a:t>
            </a:r>
            <a:br>
              <a:rPr lang="en-GB"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Att identifiera möjligheter är en process som kan tränas och förbättras. Dessutom är det en pågående process, som kan användas i alla stadier av entreprenöriell verksamhet.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Flera metoder, principer och tips kan hjälpa dig på vägen! Tillvägagångssätt som utforskar de mångfacetterade interna och externa faktorer som är relevanta för ditt företag kan ge meningsfull vägledning.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p:nvPr/>
        </p:nvSpPr>
        <p:spPr>
          <a:xfrm>
            <a:off x="2272937" y="84909"/>
            <a:ext cx="806631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1.3. Identifiera möjligheter</a:t>
            </a:r>
            <a:endParaRPr sz="4000" b="0" i="0" u="none" strike="noStrike" cap="none">
              <a:solidFill>
                <a:schemeClr val="dk1"/>
              </a:solidFill>
              <a:latin typeface="Calibri"/>
              <a:ea typeface="Calibri"/>
              <a:cs typeface="Calibri"/>
              <a:sym typeface="Calibri"/>
            </a:endParaRPr>
          </a:p>
        </p:txBody>
      </p:sp>
      <p:sp>
        <p:nvSpPr>
          <p:cNvPr id="293" name="Google Shape;293;p18"/>
          <p:cNvSpPr txBox="1"/>
          <p:nvPr/>
        </p:nvSpPr>
        <p:spPr>
          <a:xfrm>
            <a:off x="703847" y="2067667"/>
            <a:ext cx="984183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undersöka och samla in marknadsinformation.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 håll dig informerad om marknadstrender.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 håll ögonen öppna för öppningar i marknaden.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...använd din kreativitet.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2400" b="0" i="0" u="none" strike="noStrike" cap="none">
                <a:solidFill>
                  <a:schemeClr val="dk1"/>
                </a:solidFill>
                <a:latin typeface="Calibri"/>
                <a:ea typeface="Calibri"/>
                <a:cs typeface="Calibri"/>
                <a:sym typeface="Calibri"/>
              </a:rPr>
              <a:t>... reflektera över hur du kan upptäcka och skapa egna möjligheter!</a:t>
            </a:r>
            <a:endParaRPr sz="1400" b="0" i="0" u="none" strike="noStrike" cap="none">
              <a:solidFill>
                <a:srgbClr val="000000"/>
              </a:solidFill>
              <a:latin typeface="Arial"/>
              <a:ea typeface="Arial"/>
              <a:cs typeface="Arial"/>
              <a:sym typeface="Arial"/>
            </a:endParaRPr>
          </a:p>
        </p:txBody>
      </p:sp>
      <p:sp>
        <p:nvSpPr>
          <p:cNvPr id="294" name="Google Shape;294;p18"/>
          <p:cNvSpPr txBox="1"/>
          <p:nvPr/>
        </p:nvSpPr>
        <p:spPr>
          <a:xfrm>
            <a:off x="703847" y="1347536"/>
            <a:ext cx="86747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När man letar efter möjligheter...</a:t>
            </a:r>
            <a:endParaRPr sz="3600" b="0" i="0" u="none" strike="noStrike" cap="none">
              <a:solidFill>
                <a:schemeClr val="dk1"/>
              </a:solidFill>
              <a:latin typeface="Calibri"/>
              <a:ea typeface="Calibri"/>
              <a:cs typeface="Calibri"/>
              <a:sym typeface="Calibri"/>
            </a:endParaRPr>
          </a:p>
        </p:txBody>
      </p:sp>
      <p:pic>
        <p:nvPicPr>
          <p:cNvPr id="295" name="Google Shape;295;p18"/>
          <p:cNvPicPr preferRelativeResize="0"/>
          <p:nvPr/>
        </p:nvPicPr>
        <p:blipFill rotWithShape="1">
          <a:blip r:embed="rId3">
            <a:alphaModFix/>
          </a:blip>
          <a:srcRect/>
          <a:stretch/>
        </p:blipFill>
        <p:spPr>
          <a:xfrm>
            <a:off x="259963" y="4314743"/>
            <a:ext cx="10172700" cy="1933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9"/>
          <p:cNvSpPr txBox="1"/>
          <p:nvPr/>
        </p:nvSpPr>
        <p:spPr>
          <a:xfrm>
            <a:off x="2360194" y="102268"/>
            <a:ext cx="747161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6C9F"/>
              </a:buClr>
              <a:buSzPts val="4000"/>
              <a:buFont typeface="Calibri"/>
              <a:buNone/>
            </a:pPr>
            <a:r>
              <a:rPr lang="en-GB" sz="4000" b="1" i="0" u="none" strike="noStrike" cap="none">
                <a:solidFill>
                  <a:srgbClr val="266C9F"/>
                </a:solidFill>
                <a:latin typeface="Calibri"/>
                <a:ea typeface="Calibri"/>
                <a:cs typeface="Calibri"/>
                <a:sym typeface="Calibri"/>
              </a:rPr>
              <a:t>1.4. Identifiera möjligheter – exempel på metoder</a:t>
            </a:r>
            <a:endParaRPr sz="4000" b="0" i="0" u="none" strike="noStrike" cap="none">
              <a:solidFill>
                <a:srgbClr val="000000"/>
              </a:solidFill>
              <a:latin typeface="Calibri"/>
              <a:ea typeface="Calibri"/>
              <a:cs typeface="Calibri"/>
              <a:sym typeface="Calibri"/>
            </a:endParaRPr>
          </a:p>
        </p:txBody>
      </p:sp>
      <p:sp>
        <p:nvSpPr>
          <p:cNvPr id="301" name="Google Shape;301;p19"/>
          <p:cNvSpPr txBox="1"/>
          <p:nvPr/>
        </p:nvSpPr>
        <p:spPr>
          <a:xfrm>
            <a:off x="499309" y="1780674"/>
            <a:ext cx="712269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Utvärdering av marknadsmöjligheter</a:t>
            </a:r>
            <a:endParaRPr sz="3600" b="0" i="0" u="none" strike="noStrike" cap="none">
              <a:solidFill>
                <a:srgbClr val="4EAE3A"/>
              </a:solidFill>
              <a:latin typeface="Calibri"/>
              <a:ea typeface="Calibri"/>
              <a:cs typeface="Calibri"/>
              <a:sym typeface="Calibri"/>
            </a:endParaRPr>
          </a:p>
        </p:txBody>
      </p:sp>
      <p:sp>
        <p:nvSpPr>
          <p:cNvPr id="302" name="Google Shape;302;p19"/>
          <p:cNvSpPr txBox="1"/>
          <p:nvPr/>
        </p:nvSpPr>
        <p:spPr>
          <a:xfrm>
            <a:off x="499310" y="2427006"/>
            <a:ext cx="9774848" cy="33881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Att göra en bedömning av marknadsmöjligheter kan vara fördelaktigt för alla typer av företag och organisationer. Denna metod kan utföras på olika sätt och olika riktlinjer kan hittas. Huvudsyftet med bedömningen är att undersöka några nyckelfaktorer, till exempel genom att göra en grundlig research kring kunder, konkurrens, externa faktorer och marknaden i stort..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 bedömning av marknadsmöjligheter kan innefatta tillämpning av andra metoder. Att implementera en PESTLE- eller SWOT-analys kan därför vara en del av en detaljerad bedömning av marknadsmöjligheter.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70378" y="22995"/>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5929694" y="2455067"/>
            <a:ext cx="6093919" cy="984885"/>
            <a:chOff x="4834470" y="1482096"/>
            <a:chExt cx="6202579" cy="984885"/>
          </a:xfrm>
        </p:grpSpPr>
        <p:grpSp>
          <p:nvGrpSpPr>
            <p:cNvPr id="112" name="Google Shape;112;p2"/>
            <p:cNvGrpSpPr/>
            <p:nvPr/>
          </p:nvGrpSpPr>
          <p:grpSpPr>
            <a:xfrm>
              <a:off x="5895648" y="1482096"/>
              <a:ext cx="5141401" cy="984885"/>
              <a:chOff x="6420994" y="1411926"/>
              <a:chExt cx="5141401" cy="984885"/>
            </a:xfrm>
          </p:grpSpPr>
          <p:sp>
            <p:nvSpPr>
              <p:cNvPr id="113" name="Google Shape;113;p2"/>
              <p:cNvSpPr txBox="1"/>
              <p:nvPr/>
            </p:nvSpPr>
            <p:spPr>
              <a:xfrm>
                <a:off x="6437470" y="1750480"/>
                <a:ext cx="512492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Idéprocessen kommer att introduceras, tillsammans med några exempel på metoder som kan vara användbara för att analysera möjligheter, organisera tankar och utveckla idéer.</a:t>
                </a:r>
                <a:endParaRPr sz="1200" b="0" i="0" u="none" strike="noStrike" cap="none">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Utveckla idéer</a:t>
                </a:r>
                <a:endParaRPr sz="1800" b="1" i="0" u="none" strike="noStrike" cap="none">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 name="Google Shape;116;p2"/>
          <p:cNvGrpSpPr/>
          <p:nvPr/>
        </p:nvGrpSpPr>
        <p:grpSpPr>
          <a:xfrm>
            <a:off x="6032436" y="3703053"/>
            <a:ext cx="6081182" cy="800219"/>
            <a:chOff x="4834470" y="1482096"/>
            <a:chExt cx="6186103" cy="800219"/>
          </a:xfrm>
        </p:grpSpPr>
        <p:grpSp>
          <p:nvGrpSpPr>
            <p:cNvPr id="117" name="Google Shape;117;p2"/>
            <p:cNvGrpSpPr/>
            <p:nvPr/>
          </p:nvGrpSpPr>
          <p:grpSpPr>
            <a:xfrm>
              <a:off x="5895648" y="1482096"/>
              <a:ext cx="5124925" cy="800219"/>
              <a:chOff x="6420994" y="1411926"/>
              <a:chExt cx="5124925" cy="800219"/>
            </a:xfrm>
          </p:grpSpPr>
          <p:sp>
            <p:nvSpPr>
              <p:cNvPr id="118" name="Google Shape;118;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Målsättning handlar om att inse vart vi är på väg och göra en plan för att nå dit. Studiematerialet ger råd om hur man framgångsrikt sätter upp mål.</a:t>
                </a:r>
                <a:endParaRPr sz="1200" b="0" i="0" u="none" strike="noStrike" cap="none">
                  <a:solidFill>
                    <a:schemeClr val="dk1"/>
                  </a:solidFill>
                  <a:latin typeface="Calibri"/>
                  <a:ea typeface="Calibri"/>
                  <a:cs typeface="Calibri"/>
                  <a:sym typeface="Calibri"/>
                </a:endParaRPr>
              </a:p>
            </p:txBody>
          </p:sp>
          <p:sp>
            <p:nvSpPr>
              <p:cNvPr id="119" name="Google Shape;119;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Sätta upp mål</a:t>
                </a:r>
                <a:endParaRPr sz="1800" b="1" i="0" u="none" strike="noStrike" cap="none">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800178"/>
            <a:chOff x="4834470" y="1482096"/>
            <a:chExt cx="6186103" cy="800178"/>
          </a:xfrm>
        </p:grpSpPr>
        <p:grpSp>
          <p:nvGrpSpPr>
            <p:cNvPr id="122" name="Google Shape;122;p2"/>
            <p:cNvGrpSpPr/>
            <p:nvPr/>
          </p:nvGrpSpPr>
          <p:grpSpPr>
            <a:xfrm>
              <a:off x="5895648" y="1482096"/>
              <a:ext cx="5124925" cy="800178"/>
              <a:chOff x="6420994" y="1411926"/>
              <a:chExt cx="5124925" cy="800178"/>
            </a:xfrm>
          </p:grpSpPr>
          <p:sp>
            <p:nvSpPr>
              <p:cNvPr id="123" name="Google Shape;123;p2"/>
              <p:cNvSpPr txBox="1"/>
              <p:nvPr/>
            </p:nvSpPr>
            <p:spPr>
              <a:xfrm>
                <a:off x="6437471" y="1750480"/>
                <a:ext cx="500007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Identifiera hinder, och ha  verktyg för att hantera utmaningar som kan uppstå.</a:t>
                </a:r>
                <a:endParaRPr sz="1200" b="0" i="0" u="none" strike="noStrike" cap="none">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Ta itu med hinder</a:t>
                </a:r>
                <a:endParaRPr sz="1800" b="1" i="0" u="none" strike="noStrike" cap="none">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6031674" y="434649"/>
            <a:ext cx="3269179"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266C9F"/>
                </a:solidFill>
                <a:latin typeface="Calibri"/>
                <a:ea typeface="Calibri"/>
                <a:cs typeface="Calibri"/>
                <a:sym typeface="Calibri"/>
              </a:rPr>
              <a:t>Syfte och mål</a:t>
            </a:r>
            <a:endParaRPr sz="4400" b="1" i="0" u="none" strike="noStrike" cap="none">
              <a:solidFill>
                <a:srgbClr val="266C9F"/>
              </a:solidFill>
              <a:latin typeface="Calibri"/>
              <a:ea typeface="Calibri"/>
              <a:cs typeface="Calibri"/>
              <a:sym typeface="Calibri"/>
            </a:endParaRPr>
          </a:p>
        </p:txBody>
      </p:sp>
      <p:grpSp>
        <p:nvGrpSpPr>
          <p:cNvPr id="130" name="Google Shape;130;p2"/>
          <p:cNvGrpSpPr/>
          <p:nvPr/>
        </p:nvGrpSpPr>
        <p:grpSpPr>
          <a:xfrm>
            <a:off x="9077513" y="192652"/>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2"/>
          <p:cNvSpPr/>
          <p:nvPr/>
        </p:nvSpPr>
        <p:spPr>
          <a:xfrm>
            <a:off x="6149112" y="1967591"/>
            <a:ext cx="4957252"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266C9F"/>
                </a:solidFill>
                <a:latin typeface="Calibri"/>
                <a:ea typeface="Calibri"/>
                <a:cs typeface="Calibri"/>
                <a:sym typeface="Calibri"/>
              </a:rPr>
              <a:t>I slutet av denna modul kommer du att kunna:</a:t>
            </a:r>
            <a:r>
              <a:rPr lang="en-GB"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p:nvPr/>
        </p:nvSpPr>
        <p:spPr>
          <a:xfrm>
            <a:off x="2360194" y="102268"/>
            <a:ext cx="747161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6C9F"/>
              </a:buClr>
              <a:buSzPts val="4000"/>
              <a:buFont typeface="Calibri"/>
              <a:buNone/>
            </a:pPr>
            <a:r>
              <a:rPr lang="en-GB" sz="4000" b="1" i="0" u="none" strike="noStrike" cap="none">
                <a:solidFill>
                  <a:srgbClr val="266C9F"/>
                </a:solidFill>
                <a:latin typeface="Calibri"/>
                <a:ea typeface="Calibri"/>
                <a:cs typeface="Calibri"/>
                <a:sym typeface="Calibri"/>
              </a:rPr>
              <a:t>1.4. Identifiera möjligheter – exempel på metoder</a:t>
            </a:r>
            <a:endParaRPr sz="4000" b="0" i="0" u="none" strike="noStrike" cap="none">
              <a:solidFill>
                <a:srgbClr val="000000"/>
              </a:solidFill>
              <a:latin typeface="Calibri"/>
              <a:ea typeface="Calibri"/>
              <a:cs typeface="Calibri"/>
              <a:sym typeface="Calibri"/>
            </a:endParaRPr>
          </a:p>
        </p:txBody>
      </p:sp>
      <p:sp>
        <p:nvSpPr>
          <p:cNvPr id="308" name="Google Shape;308;p20"/>
          <p:cNvSpPr txBox="1"/>
          <p:nvPr/>
        </p:nvSpPr>
        <p:spPr>
          <a:xfrm>
            <a:off x="429193" y="1680354"/>
            <a:ext cx="38723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PESTLE analys</a:t>
            </a:r>
            <a:endParaRPr sz="1400" b="0" i="0" u="none" strike="noStrike" cap="none">
              <a:solidFill>
                <a:srgbClr val="000000"/>
              </a:solidFill>
              <a:latin typeface="Arial"/>
              <a:ea typeface="Arial"/>
              <a:cs typeface="Arial"/>
              <a:sym typeface="Arial"/>
            </a:endParaRPr>
          </a:p>
        </p:txBody>
      </p:sp>
      <p:sp>
        <p:nvSpPr>
          <p:cNvPr id="309" name="Google Shape;309;p20"/>
          <p:cNvSpPr txBox="1"/>
          <p:nvPr/>
        </p:nvSpPr>
        <p:spPr>
          <a:xfrm>
            <a:off x="456703" y="4039728"/>
            <a:ext cx="5207396"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Denna metod kan anpassas till olika behov och omständigheter. I vissa fall kan det till exempel vara användbart att titta på varje faktor i ett geografiskt sammanhang och analysera på lokal, nationell och global skala separat.. </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nvGrpSpPr>
          <p:cNvPr id="310" name="Google Shape;310;p20"/>
          <p:cNvGrpSpPr/>
          <p:nvPr/>
        </p:nvGrpSpPr>
        <p:grpSpPr>
          <a:xfrm>
            <a:off x="6500833" y="3597442"/>
            <a:ext cx="2927166" cy="2701164"/>
            <a:chOff x="7158305" y="2078418"/>
            <a:chExt cx="2927166" cy="2701164"/>
          </a:xfrm>
        </p:grpSpPr>
        <p:sp>
          <p:nvSpPr>
            <p:cNvPr id="311" name="Google Shape;311;p20"/>
            <p:cNvSpPr/>
            <p:nvPr/>
          </p:nvSpPr>
          <p:spPr>
            <a:xfrm>
              <a:off x="7567863" y="2530112"/>
              <a:ext cx="1756610" cy="1732547"/>
            </a:xfrm>
            <a:prstGeom prst="ellipse">
              <a:avLst/>
            </a:prstGeom>
            <a:solidFill>
              <a:schemeClr val="lt1"/>
            </a:solidFill>
            <a:ln w="19050" cap="flat" cmpd="sng">
              <a:solidFill>
                <a:srgbClr val="4EAE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12" name="Google Shape;312;p20"/>
            <p:cNvGrpSpPr/>
            <p:nvPr/>
          </p:nvGrpSpPr>
          <p:grpSpPr>
            <a:xfrm>
              <a:off x="7158305" y="2078418"/>
              <a:ext cx="2927166" cy="2701164"/>
              <a:chOff x="5088873" y="1825790"/>
              <a:chExt cx="2927166" cy="2701164"/>
            </a:xfrm>
          </p:grpSpPr>
          <p:sp>
            <p:nvSpPr>
              <p:cNvPr id="313" name="Google Shape;313;p20"/>
              <p:cNvSpPr/>
              <p:nvPr/>
            </p:nvSpPr>
            <p:spPr>
              <a:xfrm>
                <a:off x="6833935" y="2276909"/>
                <a:ext cx="812131" cy="824163"/>
              </a:xfrm>
              <a:prstGeom prst="ellipse">
                <a:avLst/>
              </a:prstGeom>
              <a:solidFill>
                <a:schemeClr val="lt1"/>
              </a:solidFill>
              <a:ln w="127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14" name="Google Shape;314;p20"/>
              <p:cNvGrpSpPr/>
              <p:nvPr/>
            </p:nvGrpSpPr>
            <p:grpSpPr>
              <a:xfrm>
                <a:off x="5088873" y="1825790"/>
                <a:ext cx="2927166" cy="2701164"/>
                <a:chOff x="5088873" y="1825790"/>
                <a:chExt cx="2927166" cy="2701164"/>
              </a:xfrm>
            </p:grpSpPr>
            <p:sp>
              <p:nvSpPr>
                <p:cNvPr id="315" name="Google Shape;315;p20"/>
                <p:cNvSpPr/>
                <p:nvPr/>
              </p:nvSpPr>
              <p:spPr>
                <a:xfrm>
                  <a:off x="5115943" y="2279983"/>
                  <a:ext cx="806116" cy="824163"/>
                </a:xfrm>
                <a:prstGeom prst="ellipse">
                  <a:avLst/>
                </a:prstGeom>
                <a:solidFill>
                  <a:schemeClr val="lt1"/>
                </a:solidFill>
                <a:ln w="127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20"/>
                <p:cNvSpPr/>
                <p:nvPr/>
              </p:nvSpPr>
              <p:spPr>
                <a:xfrm>
                  <a:off x="5146507" y="3209354"/>
                  <a:ext cx="812131" cy="824163"/>
                </a:xfrm>
                <a:prstGeom prst="ellipse">
                  <a:avLst/>
                </a:prstGeom>
                <a:solidFill>
                  <a:schemeClr val="lt1"/>
                </a:solidFill>
                <a:ln w="127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20"/>
                <p:cNvSpPr/>
                <p:nvPr/>
              </p:nvSpPr>
              <p:spPr>
                <a:xfrm>
                  <a:off x="5988718" y="3702791"/>
                  <a:ext cx="812131" cy="824163"/>
                </a:xfrm>
                <a:prstGeom prst="ellipse">
                  <a:avLst/>
                </a:prstGeom>
                <a:solidFill>
                  <a:schemeClr val="lt1"/>
                </a:solidFill>
                <a:ln w="127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p20"/>
                <p:cNvSpPr/>
                <p:nvPr/>
              </p:nvSpPr>
              <p:spPr>
                <a:xfrm>
                  <a:off x="5976686" y="1825790"/>
                  <a:ext cx="812131" cy="824163"/>
                </a:xfrm>
                <a:prstGeom prst="ellipse">
                  <a:avLst/>
                </a:prstGeom>
                <a:solidFill>
                  <a:schemeClr val="lt1"/>
                </a:solidFill>
                <a:ln w="127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20"/>
                <p:cNvSpPr/>
                <p:nvPr/>
              </p:nvSpPr>
              <p:spPr>
                <a:xfrm>
                  <a:off x="6848977" y="3200436"/>
                  <a:ext cx="812131" cy="824163"/>
                </a:xfrm>
                <a:prstGeom prst="ellipse">
                  <a:avLst/>
                </a:prstGeom>
                <a:solidFill>
                  <a:schemeClr val="lt1"/>
                </a:solidFill>
                <a:ln w="127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0"/>
                <p:cNvSpPr txBox="1"/>
                <p:nvPr/>
              </p:nvSpPr>
              <p:spPr>
                <a:xfrm>
                  <a:off x="6848138" y="3362589"/>
                  <a:ext cx="85123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Calibri"/>
                      <a:ea typeface="Calibri"/>
                      <a:cs typeface="Calibri"/>
                      <a:sym typeface="Calibri"/>
                    </a:rPr>
                    <a:t>S</a:t>
                  </a:r>
                  <a:r>
                    <a:rPr lang="en-GB" sz="1400" b="0" i="0" u="none" strike="noStrike" cap="none">
                      <a:solidFill>
                        <a:schemeClr val="dk1"/>
                      </a:solidFill>
                      <a:latin typeface="Calibri"/>
                      <a:ea typeface="Calibri"/>
                      <a:cs typeface="Calibri"/>
                      <a:sym typeface="Calibri"/>
                    </a:rPr>
                    <a:t>ocio-</a:t>
                  </a:r>
                  <a:br>
                    <a:rPr lang="en-GB" sz="1400" b="0" i="0" u="none" strike="noStrike" cap="none">
                      <a:solidFill>
                        <a:schemeClr val="dk1"/>
                      </a:solidFill>
                      <a:latin typeface="Calibri"/>
                      <a:ea typeface="Calibri"/>
                      <a:cs typeface="Calibri"/>
                      <a:sym typeface="Calibri"/>
                    </a:rPr>
                  </a:br>
                  <a:r>
                    <a:rPr lang="en-GB" sz="1400" b="0" i="0" u="none" strike="noStrike" cap="none">
                      <a:solidFill>
                        <a:schemeClr val="dk1"/>
                      </a:solidFill>
                      <a:latin typeface="Calibri"/>
                      <a:ea typeface="Calibri"/>
                      <a:cs typeface="Calibri"/>
                      <a:sym typeface="Calibri"/>
                    </a:rPr>
                    <a:t>kulturell</a:t>
                  </a:r>
                  <a:endParaRPr sz="1400" b="0" i="0" u="none" strike="noStrike" cap="none">
                    <a:solidFill>
                      <a:schemeClr val="dk1"/>
                    </a:solidFill>
                    <a:latin typeface="Calibri"/>
                    <a:ea typeface="Calibri"/>
                    <a:cs typeface="Calibri"/>
                    <a:sym typeface="Calibri"/>
                  </a:endParaRPr>
                </a:p>
              </p:txBody>
            </p:sp>
            <p:sp>
              <p:nvSpPr>
                <p:cNvPr id="321" name="Google Shape;321;p20"/>
                <p:cNvSpPr txBox="1"/>
                <p:nvPr/>
              </p:nvSpPr>
              <p:spPr>
                <a:xfrm>
                  <a:off x="5193664" y="3359824"/>
                  <a:ext cx="80611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Miljömässig</a:t>
                  </a:r>
                  <a:endParaRPr sz="1400" b="0" i="0" u="none" strike="noStrike" cap="none">
                    <a:solidFill>
                      <a:schemeClr val="dk1"/>
                    </a:solidFill>
                    <a:latin typeface="Calibri"/>
                    <a:ea typeface="Calibri"/>
                    <a:cs typeface="Calibri"/>
                    <a:sym typeface="Calibri"/>
                  </a:endParaRPr>
                </a:p>
              </p:txBody>
            </p:sp>
            <p:sp>
              <p:nvSpPr>
                <p:cNvPr id="322" name="Google Shape;322;p20"/>
                <p:cNvSpPr txBox="1"/>
                <p:nvPr/>
              </p:nvSpPr>
              <p:spPr>
                <a:xfrm>
                  <a:off x="5964655" y="3860400"/>
                  <a:ext cx="860258" cy="520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Calibri"/>
                      <a:ea typeface="Calibri"/>
                      <a:cs typeface="Calibri"/>
                      <a:sym typeface="Calibri"/>
                    </a:rPr>
                    <a:t>T</a:t>
                  </a:r>
                  <a:r>
                    <a:rPr lang="en-GB" sz="1400" b="0" i="0" u="none" strike="noStrike" cap="none">
                      <a:solidFill>
                        <a:schemeClr val="dk1"/>
                      </a:solidFill>
                      <a:latin typeface="Calibri"/>
                      <a:ea typeface="Calibri"/>
                      <a:cs typeface="Calibri"/>
                      <a:sym typeface="Calibri"/>
                    </a:rPr>
                    <a:t>ekno-</a:t>
                  </a:r>
                  <a:br>
                    <a:rPr lang="en-GB" sz="1400" b="0" i="0" u="none" strike="noStrike" cap="none">
                      <a:solidFill>
                        <a:schemeClr val="dk1"/>
                      </a:solidFill>
                      <a:latin typeface="Calibri"/>
                      <a:ea typeface="Calibri"/>
                      <a:cs typeface="Calibri"/>
                      <a:sym typeface="Calibri"/>
                    </a:rPr>
                  </a:br>
                  <a:r>
                    <a:rPr lang="en-GB" sz="1400" b="0" i="0" u="none" strike="noStrike" cap="none">
                      <a:solidFill>
                        <a:schemeClr val="dk1"/>
                      </a:solidFill>
                      <a:latin typeface="Calibri"/>
                      <a:ea typeface="Calibri"/>
                      <a:cs typeface="Calibri"/>
                      <a:sym typeface="Calibri"/>
                    </a:rPr>
                    <a:t>logisk</a:t>
                  </a:r>
                  <a:endParaRPr sz="1400" b="0" i="0" u="none" strike="noStrike" cap="none">
                    <a:solidFill>
                      <a:schemeClr val="dk1"/>
                    </a:solidFill>
                    <a:latin typeface="Calibri"/>
                    <a:ea typeface="Calibri"/>
                    <a:cs typeface="Calibri"/>
                    <a:sym typeface="Calibri"/>
                  </a:endParaRPr>
                </a:p>
              </p:txBody>
            </p:sp>
            <p:sp>
              <p:nvSpPr>
                <p:cNvPr id="323" name="Google Shape;323;p20"/>
                <p:cNvSpPr/>
                <p:nvPr/>
              </p:nvSpPr>
              <p:spPr>
                <a:xfrm>
                  <a:off x="5991724" y="2761320"/>
                  <a:ext cx="806116" cy="824163"/>
                </a:xfrm>
                <a:prstGeom prst="ellipse">
                  <a:avLst/>
                </a:prstGeom>
                <a:noFill/>
                <a:ln w="76200" cap="flat" cmpd="sng">
                  <a:solidFill>
                    <a:srgbClr val="006C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p20"/>
                <p:cNvSpPr txBox="1"/>
                <p:nvPr/>
              </p:nvSpPr>
              <p:spPr>
                <a:xfrm>
                  <a:off x="5994950" y="2978247"/>
                  <a:ext cx="842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PESTA</a:t>
                  </a:r>
                  <a:endParaRPr sz="1800" b="0" i="0" u="none" strike="noStrike" cap="none">
                    <a:solidFill>
                      <a:schemeClr val="dk1"/>
                    </a:solidFill>
                    <a:latin typeface="Calibri"/>
                    <a:ea typeface="Calibri"/>
                    <a:cs typeface="Calibri"/>
                    <a:sym typeface="Calibri"/>
                  </a:endParaRPr>
                </a:p>
              </p:txBody>
            </p:sp>
            <p:sp>
              <p:nvSpPr>
                <p:cNvPr id="325" name="Google Shape;325;p20"/>
                <p:cNvSpPr txBox="1"/>
                <p:nvPr/>
              </p:nvSpPr>
              <p:spPr>
                <a:xfrm>
                  <a:off x="5088873" y="2555483"/>
                  <a:ext cx="82893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Juridisk</a:t>
                  </a:r>
                  <a:endParaRPr sz="1400" b="0" i="0" u="none" strike="noStrike" cap="none">
                    <a:solidFill>
                      <a:schemeClr val="dk1"/>
                    </a:solidFill>
                    <a:latin typeface="Calibri"/>
                    <a:ea typeface="Calibri"/>
                    <a:cs typeface="Calibri"/>
                    <a:sym typeface="Calibri"/>
                  </a:endParaRPr>
                </a:p>
              </p:txBody>
            </p:sp>
            <p:sp>
              <p:nvSpPr>
                <p:cNvPr id="326" name="Google Shape;326;p20"/>
                <p:cNvSpPr txBox="1"/>
                <p:nvPr/>
              </p:nvSpPr>
              <p:spPr>
                <a:xfrm>
                  <a:off x="5873893" y="2054030"/>
                  <a:ext cx="101771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Calibri"/>
                      <a:ea typeface="Calibri"/>
                      <a:cs typeface="Calibri"/>
                      <a:sym typeface="Calibri"/>
                    </a:rPr>
                    <a:t>P</a:t>
                  </a:r>
                  <a:r>
                    <a:rPr lang="en-GB" sz="1400" b="0" i="0" u="none" strike="noStrike" cap="none">
                      <a:solidFill>
                        <a:schemeClr val="dk1"/>
                      </a:solidFill>
                      <a:latin typeface="Calibri"/>
                      <a:ea typeface="Calibri"/>
                      <a:cs typeface="Calibri"/>
                      <a:sym typeface="Calibri"/>
                    </a:rPr>
                    <a:t>olitisk</a:t>
                  </a:r>
                  <a:endParaRPr sz="1400" b="0" i="0" u="none" strike="noStrike" cap="none">
                    <a:solidFill>
                      <a:schemeClr val="dk1"/>
                    </a:solidFill>
                    <a:latin typeface="Calibri"/>
                    <a:ea typeface="Calibri"/>
                    <a:cs typeface="Calibri"/>
                    <a:sym typeface="Calibri"/>
                  </a:endParaRPr>
                </a:p>
              </p:txBody>
            </p:sp>
            <p:sp>
              <p:nvSpPr>
                <p:cNvPr id="327" name="Google Shape;327;p20"/>
                <p:cNvSpPr txBox="1"/>
                <p:nvPr/>
              </p:nvSpPr>
              <p:spPr>
                <a:xfrm>
                  <a:off x="6815887" y="2524891"/>
                  <a:ext cx="12001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Calibri"/>
                      <a:ea typeface="Calibri"/>
                      <a:cs typeface="Calibri"/>
                      <a:sym typeface="Calibri"/>
                    </a:rPr>
                    <a:t>Ekonomisk</a:t>
                  </a:r>
                  <a:endParaRPr sz="1400" b="0" i="0" u="none" strike="noStrike" cap="none">
                    <a:solidFill>
                      <a:schemeClr val="dk1"/>
                    </a:solidFill>
                    <a:latin typeface="Calibri"/>
                    <a:ea typeface="Calibri"/>
                    <a:cs typeface="Calibri"/>
                    <a:sym typeface="Calibri"/>
                  </a:endParaRPr>
                </a:p>
              </p:txBody>
            </p:sp>
          </p:grpSp>
        </p:grpSp>
      </p:grpSp>
      <p:sp>
        <p:nvSpPr>
          <p:cNvPr id="328" name="Google Shape;328;p20"/>
          <p:cNvSpPr txBox="1"/>
          <p:nvPr/>
        </p:nvSpPr>
        <p:spPr>
          <a:xfrm>
            <a:off x="429193" y="2231739"/>
            <a:ext cx="965182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Ett strategiskt ramverk för att analysera sex aspekter av företags eller institutioners yttre miljö. Analysen belyser makro-, externa och okontrollerbara faktorer: politiska, ekonomiska, sociokulturella, teknologiska, miljömässiga och juridiska.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1"/>
          <p:cNvSpPr txBox="1"/>
          <p:nvPr/>
        </p:nvSpPr>
        <p:spPr>
          <a:xfrm>
            <a:off x="816813" y="1646838"/>
            <a:ext cx="3503709" cy="3822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SWOT</a:t>
            </a:r>
            <a:endParaRPr sz="3600" b="0" i="0" u="none" strike="noStrike" cap="none">
              <a:solidFill>
                <a:srgbClr val="4EAE3A"/>
              </a:solidFill>
              <a:latin typeface="Arial"/>
              <a:ea typeface="Arial"/>
              <a:cs typeface="Arial"/>
              <a:sym typeface="Arial"/>
            </a:endParaRPr>
          </a:p>
          <a:p>
            <a:pPr marL="0" marR="0" lvl="0" indent="0" algn="l" rtl="0">
              <a:lnSpc>
                <a:spcPct val="107000"/>
              </a:lnSpc>
              <a:spcBef>
                <a:spcPts val="0"/>
              </a:spcBef>
              <a:spcAft>
                <a:spcPts val="0"/>
              </a:spcAft>
              <a:buNone/>
            </a:pPr>
            <a:r>
              <a:rPr lang="en-GB" sz="2400" b="0" i="0" u="none" strike="noStrike" cap="none">
                <a:solidFill>
                  <a:srgbClr val="000000"/>
                </a:solidFill>
                <a:latin typeface="Calibri"/>
                <a:ea typeface="Calibri"/>
                <a:cs typeface="Calibri"/>
                <a:sym typeface="Calibri"/>
              </a:rPr>
              <a:t>En metod för att analysera interna styrkor och svagheter, samt externa hot och möjligheter. SWOT är ett exempel på en strategisk planeringsteknik.</a:t>
            </a:r>
            <a:endParaRPr/>
          </a:p>
          <a:p>
            <a:pPr marL="0" marR="0" lvl="0" indent="0" algn="l" rtl="0">
              <a:lnSpc>
                <a:spcPct val="100000"/>
              </a:lnSpc>
              <a:spcBef>
                <a:spcPts val="8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34" name="Google Shape;334;p21"/>
          <p:cNvSpPr txBox="1"/>
          <p:nvPr/>
        </p:nvSpPr>
        <p:spPr>
          <a:xfrm>
            <a:off x="2267583" y="83172"/>
            <a:ext cx="780109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1.4 Identifiera möjligheter – exempel på strategier</a:t>
            </a:r>
            <a:endParaRPr sz="4000" b="1" i="0" u="none" strike="noStrike" cap="none">
              <a:solidFill>
                <a:srgbClr val="266C9F"/>
              </a:solidFill>
              <a:latin typeface="Calibri"/>
              <a:ea typeface="Calibri"/>
              <a:cs typeface="Calibri"/>
              <a:sym typeface="Calibri"/>
            </a:endParaRPr>
          </a:p>
        </p:txBody>
      </p:sp>
      <p:pic>
        <p:nvPicPr>
          <p:cNvPr id="335" name="Google Shape;33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51514" y="2216173"/>
            <a:ext cx="5554675" cy="32535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2"/>
          <p:cNvSpPr txBox="1"/>
          <p:nvPr/>
        </p:nvSpPr>
        <p:spPr>
          <a:xfrm>
            <a:off x="2360194" y="102268"/>
            <a:ext cx="747161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6C9F"/>
              </a:buClr>
              <a:buSzPts val="4000"/>
              <a:buFont typeface="Calibri"/>
              <a:buNone/>
            </a:pPr>
            <a:r>
              <a:rPr lang="en-GB" sz="4000" b="1" i="0" u="none" strike="noStrike" cap="none">
                <a:solidFill>
                  <a:srgbClr val="266C9F"/>
                </a:solidFill>
                <a:latin typeface="Calibri"/>
                <a:ea typeface="Calibri"/>
                <a:cs typeface="Calibri"/>
                <a:sym typeface="Calibri"/>
              </a:rPr>
              <a:t>1.4. Identifiera möjligheter – exempel på metoder</a:t>
            </a:r>
            <a:endParaRPr sz="4000" b="0" i="0" u="none" strike="noStrike" cap="none">
              <a:solidFill>
                <a:srgbClr val="000000"/>
              </a:solidFill>
              <a:latin typeface="Calibri"/>
              <a:ea typeface="Calibri"/>
              <a:cs typeface="Calibri"/>
              <a:sym typeface="Calibri"/>
            </a:endParaRPr>
          </a:p>
        </p:txBody>
      </p:sp>
      <p:sp>
        <p:nvSpPr>
          <p:cNvPr id="341" name="Google Shape;341;p22"/>
          <p:cNvSpPr txBox="1"/>
          <p:nvPr/>
        </p:nvSpPr>
        <p:spPr>
          <a:xfrm>
            <a:off x="491790" y="1467387"/>
            <a:ext cx="738889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Ansoff Matrisen</a:t>
            </a:r>
            <a:endParaRPr sz="3600" b="0" i="0" u="none" strike="noStrike" cap="none">
              <a:solidFill>
                <a:srgbClr val="4EAE3A"/>
              </a:solidFill>
              <a:latin typeface="Calibri"/>
              <a:ea typeface="Calibri"/>
              <a:cs typeface="Calibri"/>
              <a:sym typeface="Calibri"/>
            </a:endParaRPr>
          </a:p>
        </p:txBody>
      </p:sp>
      <p:sp>
        <p:nvSpPr>
          <p:cNvPr id="342" name="Google Shape;342;p22"/>
          <p:cNvSpPr txBox="1"/>
          <p:nvPr/>
        </p:nvSpPr>
        <p:spPr>
          <a:xfrm>
            <a:off x="6962156" y="5304038"/>
            <a:ext cx="370859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alibri"/>
                <a:ea typeface="Calibri"/>
                <a:cs typeface="Calibri"/>
                <a:sym typeface="Calibri"/>
              </a:rPr>
              <a:t>Bild https://www.biz4you.se/html/marknadsforing/marknadsforing/modeller.html</a:t>
            </a:r>
            <a:endParaRPr sz="800" b="0" i="0" u="none" strike="noStrike" cap="none">
              <a:solidFill>
                <a:schemeClr val="dk1"/>
              </a:solidFill>
              <a:latin typeface="Calibri"/>
              <a:ea typeface="Calibri"/>
              <a:cs typeface="Calibri"/>
              <a:sym typeface="Calibri"/>
            </a:endParaRPr>
          </a:p>
        </p:txBody>
      </p:sp>
      <p:sp>
        <p:nvSpPr>
          <p:cNvPr id="343" name="Google Shape;343;p22"/>
          <p:cNvSpPr txBox="1"/>
          <p:nvPr/>
        </p:nvSpPr>
        <p:spPr>
          <a:xfrm>
            <a:off x="491790" y="2063382"/>
            <a:ext cx="6090748"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Ansoff Matrisen är ett av de vanligaste marknadsplaneringsverktygen för att analysera och planera för tillväxt. Modellen visar fyra strategier för företags tillväxt och kan användas för att bedöma risken för varje strategi. </a:t>
            </a:r>
            <a:br>
              <a:rPr lang="en-GB"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Att noggrant studera modellens fyra metoder för tillväxt, det vill säga marknadsutveckling, marknadspenetration, diversifiering och produktpenetration, kommer att ge en bättre förståelse för metoden. </a:t>
            </a:r>
            <a:endParaRPr sz="2400" b="0" i="0" u="none" strike="noStrike" cap="none">
              <a:solidFill>
                <a:schemeClr val="dk1"/>
              </a:solidFill>
              <a:latin typeface="Calibri"/>
              <a:ea typeface="Calibri"/>
              <a:cs typeface="Calibri"/>
              <a:sym typeface="Calibri"/>
            </a:endParaRPr>
          </a:p>
        </p:txBody>
      </p:sp>
      <p:pic>
        <p:nvPicPr>
          <p:cNvPr id="344" name="Google Shape;34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2538" y="1944715"/>
            <a:ext cx="3708591" cy="33593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p:nvPr/>
        </p:nvSpPr>
        <p:spPr>
          <a:xfrm>
            <a:off x="2360194" y="102268"/>
            <a:ext cx="747161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6C9F"/>
              </a:buClr>
              <a:buSzPts val="4000"/>
              <a:buFont typeface="Calibri"/>
              <a:buNone/>
            </a:pPr>
            <a:r>
              <a:rPr lang="en-GB" sz="4000" b="1" i="0" u="none" strike="noStrike" cap="none">
                <a:solidFill>
                  <a:srgbClr val="266C9F"/>
                </a:solidFill>
                <a:latin typeface="Calibri"/>
                <a:ea typeface="Calibri"/>
                <a:cs typeface="Calibri"/>
                <a:sym typeface="Calibri"/>
              </a:rPr>
              <a:t>1.4. Identifiera möjligheter – exempel på metoder</a:t>
            </a:r>
            <a:endParaRPr sz="4000" b="0" i="0" u="none" strike="noStrike" cap="none">
              <a:solidFill>
                <a:srgbClr val="000000"/>
              </a:solidFill>
              <a:latin typeface="Calibri"/>
              <a:ea typeface="Calibri"/>
              <a:cs typeface="Calibri"/>
              <a:sym typeface="Calibri"/>
            </a:endParaRPr>
          </a:p>
        </p:txBody>
      </p:sp>
      <p:sp>
        <p:nvSpPr>
          <p:cNvPr id="350" name="Google Shape;350;p23"/>
          <p:cNvSpPr txBox="1"/>
          <p:nvPr/>
        </p:nvSpPr>
        <p:spPr>
          <a:xfrm>
            <a:off x="777540" y="1540624"/>
            <a:ext cx="451802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Starkare tillsammans</a:t>
            </a:r>
            <a:endParaRPr sz="3600" b="0" i="0" u="none" strike="noStrike" cap="none">
              <a:solidFill>
                <a:srgbClr val="4EAE3A"/>
              </a:solidFill>
              <a:latin typeface="Calibri"/>
              <a:ea typeface="Calibri"/>
              <a:cs typeface="Calibri"/>
              <a:sym typeface="Calibri"/>
            </a:endParaRPr>
          </a:p>
        </p:txBody>
      </p:sp>
      <p:sp>
        <p:nvSpPr>
          <p:cNvPr id="351" name="Google Shape;351;p23"/>
          <p:cNvSpPr txBox="1"/>
          <p:nvPr/>
        </p:nvSpPr>
        <p:spPr>
          <a:xfrm>
            <a:off x="777540" y="2186914"/>
            <a:ext cx="9568243"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Ett mycket vanligt råd för att identifiera möjligheter handlar om värdet av samarbete och kommunikation. Olika kopplingar är avgörande när man analyserar olika aspekter av marknaden, såsom kundernas förväntningar, huvudkonkurrenter eller distributionskanaler.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Gedigen kunskap och insikt om trender och utveckling inom entreprenörskapsområdet kan erhållas genom kommunikation och relationer. Att granska publikationer, nyheter och andra meddelanden relaterade till relevanta ämnen är ett effektivt sätt att hålla sig uppdaterad.</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pic>
        <p:nvPicPr>
          <p:cNvPr id="356" name="Google Shape;356;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pic>
        <p:nvPicPr>
          <p:cNvPr id="357" name="Google Shape;357;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pic>
        <p:nvPicPr>
          <p:cNvPr id="358" name="Google Shape;358;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pic>
        <p:nvPicPr>
          <p:cNvPr id="359" name="Google Shape;359;p2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06663" y="2146853"/>
            <a:ext cx="2410198" cy="2410198"/>
          </a:xfrm>
          <a:custGeom>
            <a:avLst/>
            <a:gdLst/>
            <a:ahLst/>
            <a:cxnLst/>
            <a:rect l="l" t="t" r="r" b="b"/>
            <a:pathLst>
              <a:path w="2849586" h="2849586" extrusionOk="0">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p:nvPr/>
        </p:nvSpPr>
        <p:spPr>
          <a:xfrm>
            <a:off x="5314946" y="1507569"/>
            <a:ext cx="5168127" cy="4401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Målet behöver definieras.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Ett mål ska vara tydligt, distinkt, realistiskt och mätbart.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Fokusera på målet och behåll fokus.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Gör en strategi utifrån målet och en plan för att nå målet.​</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Planen, som markerar vägen till målet, ska innehålla så många incitament som möjligt, till exempel med väl definierade arbetskomponenter eller mikromål. Nöjet att slutföra varje del ger motivation.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365" name="Google Shape;365;p25"/>
          <p:cNvSpPr txBox="1"/>
          <p:nvPr/>
        </p:nvSpPr>
        <p:spPr>
          <a:xfrm>
            <a:off x="1326267" y="85410"/>
            <a:ext cx="560464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1.5. Sätta upp mål</a:t>
            </a:r>
            <a:endParaRPr sz="4000" b="0" i="0" u="none" strike="noStrike" cap="none">
              <a:solidFill>
                <a:schemeClr val="dk1"/>
              </a:solidFill>
              <a:latin typeface="Calibri"/>
              <a:ea typeface="Calibri"/>
              <a:cs typeface="Calibri"/>
              <a:sym typeface="Calibri"/>
            </a:endParaRPr>
          </a:p>
        </p:txBody>
      </p:sp>
      <p:sp>
        <p:nvSpPr>
          <p:cNvPr id="366" name="Google Shape;366;p25"/>
          <p:cNvSpPr/>
          <p:nvPr/>
        </p:nvSpPr>
        <p:spPr>
          <a:xfrm>
            <a:off x="2394665" y="4264091"/>
            <a:ext cx="2578200" cy="1445288"/>
          </a:xfrm>
          <a:prstGeom prst="ellipse">
            <a:avLst/>
          </a:prstGeom>
          <a:solidFill>
            <a:schemeClr val="lt1"/>
          </a:solidFill>
          <a:ln w="38100" cap="flat" cmpd="sng">
            <a:solidFill>
              <a:srgbClr val="00B0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Kan hjälpa till att förverkliga din vision.</a:t>
            </a:r>
            <a:endParaRPr sz="1800" b="0" i="0" u="none" strike="noStrike" cap="none">
              <a:solidFill>
                <a:schemeClr val="dk1"/>
              </a:solidFill>
              <a:latin typeface="Calibri"/>
              <a:ea typeface="Calibri"/>
              <a:cs typeface="Calibri"/>
              <a:sym typeface="Calibri"/>
            </a:endParaRPr>
          </a:p>
        </p:txBody>
      </p:sp>
      <p:sp>
        <p:nvSpPr>
          <p:cNvPr id="367" name="Google Shape;367;p25"/>
          <p:cNvSpPr/>
          <p:nvPr/>
        </p:nvSpPr>
        <p:spPr>
          <a:xfrm>
            <a:off x="213064" y="3293616"/>
            <a:ext cx="2291828" cy="1693119"/>
          </a:xfrm>
          <a:prstGeom prst="ellipse">
            <a:avLst/>
          </a:prstGeom>
          <a:solidFill>
            <a:schemeClr val="lt1"/>
          </a:solidFill>
          <a:ln w="38100" cap="flat" cmpd="sng">
            <a:solidFill>
              <a:srgbClr val="599F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Målen som sätts upp kommer att påverka prestationen.</a:t>
            </a:r>
            <a:endParaRPr sz="1800" b="0" i="0" u="none" strike="noStrike" cap="none">
              <a:solidFill>
                <a:schemeClr val="dk1"/>
              </a:solidFill>
              <a:latin typeface="Calibri"/>
              <a:ea typeface="Calibri"/>
              <a:cs typeface="Calibri"/>
              <a:sym typeface="Calibri"/>
            </a:endParaRPr>
          </a:p>
        </p:txBody>
      </p:sp>
      <p:sp>
        <p:nvSpPr>
          <p:cNvPr id="368" name="Google Shape;368;p25"/>
          <p:cNvSpPr/>
          <p:nvPr/>
        </p:nvSpPr>
        <p:spPr>
          <a:xfrm>
            <a:off x="1927654" y="1729474"/>
            <a:ext cx="2821082" cy="1921431"/>
          </a:xfrm>
          <a:prstGeom prst="ellipse">
            <a:avLst/>
          </a:prstGeom>
          <a:solidFill>
            <a:schemeClr val="lt1"/>
          </a:solidFill>
          <a:ln w="38100" cap="flat" cmpd="sng">
            <a:solidFill>
              <a:srgbClr val="FFB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Detta handlar om att sätta upp mål och göra en plan för hur man når dem.</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6"/>
          <p:cNvSpPr txBox="1"/>
          <p:nvPr/>
        </p:nvSpPr>
        <p:spPr>
          <a:xfrm>
            <a:off x="1326267" y="85410"/>
            <a:ext cx="560464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1.5. Sätta upp mål</a:t>
            </a:r>
            <a:endParaRPr sz="4000" b="0" i="0" u="none" strike="noStrike" cap="none">
              <a:solidFill>
                <a:schemeClr val="dk1"/>
              </a:solidFill>
              <a:latin typeface="Calibri"/>
              <a:ea typeface="Calibri"/>
              <a:cs typeface="Calibri"/>
              <a:sym typeface="Calibri"/>
            </a:endParaRPr>
          </a:p>
        </p:txBody>
      </p:sp>
      <p:sp>
        <p:nvSpPr>
          <p:cNvPr id="374" name="Google Shape;374;p26"/>
          <p:cNvSpPr txBox="1"/>
          <p:nvPr/>
        </p:nvSpPr>
        <p:spPr>
          <a:xfrm>
            <a:off x="573941" y="1751617"/>
            <a:ext cx="9865895" cy="33547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599FC3"/>
                </a:solidFill>
                <a:latin typeface="Calibri"/>
                <a:ea typeface="Calibri"/>
                <a:cs typeface="Calibri"/>
                <a:sym typeface="Calibri"/>
              </a:rPr>
              <a:t>Uppdragsbeskrivning</a:t>
            </a:r>
            <a:endParaRPr sz="3600" b="1" i="0" u="none" strike="noStrike" cap="none">
              <a:solidFill>
                <a:srgbClr val="599FC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GB" sz="2800" b="0" i="1" u="none" strike="noStrike" cap="none">
                <a:solidFill>
                  <a:schemeClr val="dk1"/>
                </a:solidFill>
                <a:latin typeface="Calibri"/>
                <a:ea typeface="Calibri"/>
                <a:cs typeface="Calibri"/>
                <a:sym typeface="Calibri"/>
              </a:rPr>
              <a:t>“En formell sammanfattning av ett företags, organisations eller individs mål och värderingar.”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 uppdragsbeskrivning är kort, vanligtvis bara en mening eller ett kort stycke. Det gör syftet med projektet tydligt för människor både inom och utanför företaget.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p:nvPr/>
        </p:nvSpPr>
        <p:spPr>
          <a:xfrm>
            <a:off x="2360194" y="102268"/>
            <a:ext cx="747161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66C9F"/>
              </a:buClr>
              <a:buSzPts val="4000"/>
              <a:buFont typeface="Calibri"/>
              <a:buNone/>
            </a:pPr>
            <a:r>
              <a:rPr lang="en-GB" sz="4000" b="1" i="0" u="none" strike="noStrike" cap="none">
                <a:solidFill>
                  <a:srgbClr val="266C9F"/>
                </a:solidFill>
                <a:latin typeface="Calibri"/>
                <a:ea typeface="Calibri"/>
                <a:cs typeface="Calibri"/>
                <a:sym typeface="Calibri"/>
              </a:rPr>
              <a:t>1.5. Sätta upp mål</a:t>
            </a:r>
            <a:endParaRPr sz="4000" b="0" i="0" u="none" strike="noStrike" cap="none">
              <a:solidFill>
                <a:srgbClr val="000000"/>
              </a:solidFill>
              <a:latin typeface="Calibri"/>
              <a:ea typeface="Calibri"/>
              <a:cs typeface="Calibri"/>
              <a:sym typeface="Calibri"/>
            </a:endParaRPr>
          </a:p>
        </p:txBody>
      </p:sp>
      <p:sp>
        <p:nvSpPr>
          <p:cNvPr id="380" name="Google Shape;380;p27"/>
          <p:cNvSpPr txBox="1"/>
          <p:nvPr/>
        </p:nvSpPr>
        <p:spPr>
          <a:xfrm>
            <a:off x="529046" y="1715647"/>
            <a:ext cx="9980023" cy="36933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599FC3"/>
                </a:solidFill>
                <a:latin typeface="Calibri"/>
                <a:ea typeface="Calibri"/>
                <a:cs typeface="Calibri"/>
                <a:sym typeface="Calibri"/>
              </a:rPr>
              <a:t>Uppdragsbeskrivning</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GB" sz="2800" b="0" i="1" u="none" strike="noStrike" cap="none">
                <a:solidFill>
                  <a:schemeClr val="dk1"/>
                </a:solidFill>
                <a:latin typeface="Calibri"/>
                <a:ea typeface="Calibri"/>
                <a:cs typeface="Calibri"/>
                <a:sym typeface="Calibri"/>
              </a:rPr>
              <a:t> “En ambitiös beskrivning av vad en organisation vill uppnå på medellång eller lång sikt. Det är tänkt att fungera som en tydlig vägledning för val av nuvarande och framtida handlingssätt.”</a:t>
            </a:r>
            <a:endParaRPr sz="2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 vision kan vara en kort mening eller ett längre stycke. Syftet med en vision är att göra mål och mål tydligare. Uttalandet ger en strategisk riktning för ett företag eller ett projekt.</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8"/>
          <p:cNvSpPr txBox="1"/>
          <p:nvPr/>
        </p:nvSpPr>
        <p:spPr>
          <a:xfrm>
            <a:off x="2956263" y="109679"/>
            <a:ext cx="816738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1.6. Sätta upp mål – exempel på metoder</a:t>
            </a:r>
            <a:endParaRPr sz="4000" b="1" i="0" u="none" strike="noStrike" cap="none">
              <a:solidFill>
                <a:srgbClr val="266C9F"/>
              </a:solidFill>
              <a:latin typeface="Calibri"/>
              <a:ea typeface="Calibri"/>
              <a:cs typeface="Calibri"/>
              <a:sym typeface="Calibri"/>
            </a:endParaRPr>
          </a:p>
        </p:txBody>
      </p:sp>
      <p:sp>
        <p:nvSpPr>
          <p:cNvPr id="386" name="Google Shape;386;p28"/>
          <p:cNvSpPr txBox="1"/>
          <p:nvPr/>
        </p:nvSpPr>
        <p:spPr>
          <a:xfrm>
            <a:off x="701565" y="2069117"/>
            <a:ext cx="3269073"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SMART​</a:t>
            </a:r>
            <a:endParaRPr sz="3600" b="0" i="0" u="none" strike="noStrike" cap="none">
              <a:solidFill>
                <a:srgbClr val="4EAE3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Metoden ger fem ord som ska prägla varje mål. Enligt metoden ska ett mål vara specifikt, mätbart, uppnåeligt, realistiskt och tidsbestämt.</a:t>
            </a:r>
            <a:endParaRPr sz="2000" b="0" i="0" u="none" strike="noStrike" cap="none">
              <a:solidFill>
                <a:schemeClr val="dk1"/>
              </a:solidFill>
              <a:latin typeface="Calibri"/>
              <a:ea typeface="Calibri"/>
              <a:cs typeface="Calibri"/>
              <a:sym typeface="Calibri"/>
            </a:endParaRPr>
          </a:p>
        </p:txBody>
      </p:sp>
      <p:sp>
        <p:nvSpPr>
          <p:cNvPr id="387" name="Google Shape;387;p28"/>
          <p:cNvSpPr txBox="1"/>
          <p:nvPr/>
        </p:nvSpPr>
        <p:spPr>
          <a:xfrm>
            <a:off x="6533964" y="5317220"/>
            <a:ext cx="2337391" cy="21540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alibri"/>
                <a:ea typeface="Calibri"/>
                <a:cs typeface="Calibri"/>
                <a:sym typeface="Calibri"/>
              </a:rPr>
              <a:t>Bild: https://projektledning.se/smart-kriterier/</a:t>
            </a:r>
            <a:endParaRPr sz="800" b="0" i="0" u="none" strike="noStrike" cap="none">
              <a:solidFill>
                <a:schemeClr val="dk1"/>
              </a:solidFill>
              <a:latin typeface="Calibri"/>
              <a:ea typeface="Calibri"/>
              <a:cs typeface="Calibri"/>
              <a:sym typeface="Calibri"/>
            </a:endParaRPr>
          </a:p>
        </p:txBody>
      </p:sp>
      <p:pic>
        <p:nvPicPr>
          <p:cNvPr id="388" name="Google Shape;388;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9146" y="2251801"/>
            <a:ext cx="5254489" cy="30161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p:nvPr/>
        </p:nvSpPr>
        <p:spPr>
          <a:xfrm>
            <a:off x="748149" y="1948267"/>
            <a:ext cx="4933676"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Ett ord</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Olika faktorer och element kan lätt komma i vägen, vilket gör det svårt att identifiera mål. Genom att fokusera på ett ord och utesluta allt annat kan rampljuset fokuseras på kärnämnet: själva målet.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4" name="Google Shape;394;p29"/>
          <p:cNvSpPr txBox="1"/>
          <p:nvPr/>
        </p:nvSpPr>
        <p:spPr>
          <a:xfrm>
            <a:off x="2306597" y="91306"/>
            <a:ext cx="8674443"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1.6. Sätta upp mål – exempel på metoder</a:t>
            </a:r>
            <a:endParaRPr sz="1800" b="0" i="0" u="none" strike="noStrike" cap="none">
              <a:solidFill>
                <a:schemeClr val="dk1"/>
              </a:solidFill>
              <a:latin typeface="Calibri"/>
              <a:ea typeface="Calibri"/>
              <a:cs typeface="Calibri"/>
              <a:sym typeface="Calibri"/>
            </a:endParaRPr>
          </a:p>
        </p:txBody>
      </p:sp>
      <p:pic>
        <p:nvPicPr>
          <p:cNvPr id="395" name="Google Shape;395;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32197" y="2201077"/>
            <a:ext cx="3950550" cy="2633700"/>
          </a:xfrm>
          <a:prstGeom prst="rect">
            <a:avLst/>
          </a:prstGeom>
          <a:noFill/>
          <a:ln>
            <a:noFill/>
          </a:ln>
        </p:spPr>
      </p:pic>
      <p:sp>
        <p:nvSpPr>
          <p:cNvPr id="396" name="Google Shape;396;p29"/>
          <p:cNvSpPr txBox="1"/>
          <p:nvPr/>
        </p:nvSpPr>
        <p:spPr>
          <a:xfrm>
            <a:off x="6643819" y="5630562"/>
            <a:ext cx="3161490"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alibri"/>
                <a:ea typeface="Calibri"/>
                <a:cs typeface="Calibri"/>
                <a:sym typeface="Calibri"/>
              </a:rPr>
              <a:t>Image by Nick Youngson</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158572" y="544553"/>
            <a:ext cx="7874855" cy="72424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66C9F"/>
              </a:buClr>
              <a:buSzPts val="4000"/>
              <a:buFont typeface="Arial"/>
              <a:buNone/>
            </a:pPr>
            <a:r>
              <a:rPr lang="en-GB" sz="4000" b="1" i="0" u="none" strike="noStrike" cap="none">
                <a:solidFill>
                  <a:srgbClr val="266C9F"/>
                </a:solidFill>
                <a:latin typeface="Calibri"/>
                <a:ea typeface="Calibri"/>
                <a:cs typeface="Calibri"/>
                <a:sym typeface="Calibri"/>
              </a:rPr>
              <a:t>INDEX</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146" name="Google Shape;146;p3"/>
          <p:cNvSpPr/>
          <p:nvPr/>
        </p:nvSpPr>
        <p:spPr>
          <a:xfrm>
            <a:off x="981372" y="4128064"/>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3"/>
          <p:cNvSpPr/>
          <p:nvPr/>
        </p:nvSpPr>
        <p:spPr>
          <a:xfrm>
            <a:off x="2823088" y="3919882"/>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nvGrpSpPr>
          <p:cNvPr id="148" name="Google Shape;148;p3"/>
          <p:cNvGrpSpPr/>
          <p:nvPr/>
        </p:nvGrpSpPr>
        <p:grpSpPr>
          <a:xfrm>
            <a:off x="1068469" y="2335695"/>
            <a:ext cx="1613724" cy="1375297"/>
            <a:chOff x="1704484" y="1766707"/>
            <a:chExt cx="1042544" cy="1375297"/>
          </a:xfrm>
        </p:grpSpPr>
        <p:sp>
          <p:nvSpPr>
            <p:cNvPr id="149" name="Google Shape;149;p3"/>
            <p:cNvSpPr txBox="1"/>
            <p:nvPr/>
          </p:nvSpPr>
          <p:spPr>
            <a:xfrm>
              <a:off x="1728596" y="2187937"/>
              <a:ext cx="1018432"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Föreställ dig framtiden och identifiera möjligheter</a:t>
              </a:r>
              <a:endParaRPr sz="1400" b="0" i="0" u="none" strike="noStrike" cap="none">
                <a:solidFill>
                  <a:srgbClr val="3F3F3F"/>
                </a:solidFill>
                <a:latin typeface="Calibri"/>
                <a:ea typeface="Calibri"/>
                <a:cs typeface="Calibri"/>
                <a:sym typeface="Calibri"/>
              </a:endParaRPr>
            </a:p>
          </p:txBody>
        </p:sp>
        <p:sp>
          <p:nvSpPr>
            <p:cNvPr id="150" name="Google Shape;150;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Enhet 1</a:t>
              </a:r>
              <a:endParaRPr sz="1600" b="1" i="0" u="none" strike="noStrike" cap="none">
                <a:solidFill>
                  <a:srgbClr val="3F3F3F"/>
                </a:solidFill>
                <a:latin typeface="Calibri"/>
                <a:ea typeface="Calibri"/>
                <a:cs typeface="Calibri"/>
                <a:sym typeface="Calibri"/>
              </a:endParaRPr>
            </a:p>
          </p:txBody>
        </p:sp>
      </p:grpSp>
      <p:cxnSp>
        <p:nvCxnSpPr>
          <p:cNvPr id="151" name="Google Shape;151;p3"/>
          <p:cNvCxnSpPr/>
          <p:nvPr/>
        </p:nvCxnSpPr>
        <p:spPr>
          <a:xfrm>
            <a:off x="981372"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2" name="Google Shape;152;p3"/>
          <p:cNvGrpSpPr/>
          <p:nvPr/>
        </p:nvGrpSpPr>
        <p:grpSpPr>
          <a:xfrm>
            <a:off x="3106507" y="2599564"/>
            <a:ext cx="1584781" cy="849197"/>
            <a:chOff x="1831318" y="2231740"/>
            <a:chExt cx="1023846" cy="849197"/>
          </a:xfrm>
        </p:grpSpPr>
        <p:sp>
          <p:nvSpPr>
            <p:cNvPr id="153" name="Google Shape;153;p3"/>
            <p:cNvSpPr txBox="1"/>
            <p:nvPr/>
          </p:nvSpPr>
          <p:spPr>
            <a:xfrm>
              <a:off x="1836732" y="2557717"/>
              <a:ext cx="1018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Att övervinna utmaningar</a:t>
              </a:r>
              <a:endParaRPr sz="1400" b="0" i="0" u="none" strike="noStrike" cap="none">
                <a:solidFill>
                  <a:srgbClr val="3F3F3F"/>
                </a:solidFill>
                <a:latin typeface="Calibri"/>
                <a:ea typeface="Calibri"/>
                <a:cs typeface="Calibri"/>
                <a:sym typeface="Calibri"/>
              </a:endParaRPr>
            </a:p>
          </p:txBody>
        </p:sp>
        <p:sp>
          <p:nvSpPr>
            <p:cNvPr id="154" name="Google Shape;154;p3"/>
            <p:cNvSpPr txBox="1"/>
            <p:nvPr/>
          </p:nvSpPr>
          <p:spPr>
            <a:xfrm>
              <a:off x="1831318" y="2231740"/>
              <a:ext cx="1023846" cy="338554"/>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Enhet 2</a:t>
              </a:r>
              <a:endParaRPr sz="1600" b="1" i="0" u="none" strike="noStrike" cap="none">
                <a:solidFill>
                  <a:srgbClr val="3F3F3F"/>
                </a:solidFill>
                <a:latin typeface="Calibri"/>
                <a:ea typeface="Calibri"/>
                <a:cs typeface="Calibri"/>
                <a:sym typeface="Calibri"/>
              </a:endParaRPr>
            </a:p>
          </p:txBody>
        </p:sp>
      </p:grpSp>
      <p:cxnSp>
        <p:nvCxnSpPr>
          <p:cNvPr id="155" name="Google Shape;155;p3"/>
          <p:cNvCxnSpPr/>
          <p:nvPr/>
        </p:nvCxnSpPr>
        <p:spPr>
          <a:xfrm>
            <a:off x="2823088" y="2196099"/>
            <a:ext cx="10011" cy="1513622"/>
          </a:xfrm>
          <a:prstGeom prst="straightConnector1">
            <a:avLst/>
          </a:prstGeom>
          <a:noFill/>
          <a:ln w="19050" cap="flat" cmpd="sng">
            <a:solidFill>
              <a:srgbClr val="3F3F3F"/>
            </a:solidFill>
            <a:prstDash val="dash"/>
            <a:miter lim="800000"/>
            <a:headEnd type="oval" w="med" len="med"/>
            <a:tailEnd type="oval" w="med" len="med"/>
          </a:ln>
        </p:spPr>
      </p:cxnSp>
      <p:pic>
        <p:nvPicPr>
          <p:cNvPr id="156" name="Google Shape;15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25425" y="1581992"/>
            <a:ext cx="1225402" cy="1268078"/>
          </a:xfrm>
          <a:prstGeom prst="rect">
            <a:avLst/>
          </a:prstGeom>
          <a:noFill/>
          <a:ln>
            <a:noFill/>
          </a:ln>
        </p:spPr>
      </p:pic>
      <p:pic>
        <p:nvPicPr>
          <p:cNvPr id="157" name="Google Shape;157;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85912" y="4666265"/>
            <a:ext cx="981541" cy="798645"/>
          </a:xfrm>
          <a:prstGeom prst="rect">
            <a:avLst/>
          </a:prstGeom>
          <a:noFill/>
          <a:ln>
            <a:noFill/>
          </a:ln>
        </p:spPr>
      </p:pic>
      <p:pic>
        <p:nvPicPr>
          <p:cNvPr id="158" name="Google Shape;158;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45691" y="2892376"/>
            <a:ext cx="554784" cy="646232"/>
          </a:xfrm>
          <a:prstGeom prst="rect">
            <a:avLst/>
          </a:prstGeom>
          <a:noFill/>
          <a:ln>
            <a:noFill/>
          </a:ln>
        </p:spPr>
      </p:pic>
      <p:pic>
        <p:nvPicPr>
          <p:cNvPr id="159" name="Google Shape;159;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160401" y="3986486"/>
            <a:ext cx="841321" cy="719390"/>
          </a:xfrm>
          <a:prstGeom prst="rect">
            <a:avLst/>
          </a:prstGeom>
          <a:noFill/>
          <a:ln>
            <a:noFill/>
          </a:ln>
        </p:spPr>
      </p:pic>
      <p:pic>
        <p:nvPicPr>
          <p:cNvPr id="160" name="Google Shape;160;p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88596" y="3694993"/>
            <a:ext cx="786452" cy="816935"/>
          </a:xfrm>
          <a:prstGeom prst="rect">
            <a:avLst/>
          </a:prstGeom>
          <a:noFill/>
          <a:ln>
            <a:noFill/>
          </a:ln>
        </p:spPr>
      </p:pic>
      <p:pic>
        <p:nvPicPr>
          <p:cNvPr id="161" name="Google Shape;161;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60515" y="1907609"/>
            <a:ext cx="792549" cy="786452"/>
          </a:xfrm>
          <a:prstGeom prst="rect">
            <a:avLst/>
          </a:prstGeom>
          <a:noFill/>
          <a:ln>
            <a:noFill/>
          </a:ln>
        </p:spPr>
      </p:pic>
      <p:pic>
        <p:nvPicPr>
          <p:cNvPr id="162" name="Google Shape;162;p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149439" y="4705876"/>
            <a:ext cx="536494" cy="798645"/>
          </a:xfrm>
          <a:prstGeom prst="rect">
            <a:avLst/>
          </a:prstGeom>
          <a:noFill/>
          <a:ln>
            <a:noFill/>
          </a:ln>
        </p:spPr>
      </p:pic>
      <p:sp>
        <p:nvSpPr>
          <p:cNvPr id="163" name="Google Shape;163;p3"/>
          <p:cNvSpPr/>
          <p:nvPr/>
        </p:nvSpPr>
        <p:spPr>
          <a:xfrm>
            <a:off x="3716187" y="4446905"/>
            <a:ext cx="41128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A4C2F4"/>
              </a:solidFill>
              <a:latin typeface="Calibri"/>
              <a:ea typeface="Calibri"/>
              <a:cs typeface="Calibri"/>
              <a:sym typeface="Calibri"/>
            </a:endParaRPr>
          </a:p>
        </p:txBody>
      </p:sp>
      <p:grpSp>
        <p:nvGrpSpPr>
          <p:cNvPr id="164" name="Google Shape;164;p3"/>
          <p:cNvGrpSpPr/>
          <p:nvPr/>
        </p:nvGrpSpPr>
        <p:grpSpPr>
          <a:xfrm>
            <a:off x="7528590" y="2949228"/>
            <a:ext cx="792226" cy="938099"/>
            <a:chOff x="5337883" y="3336873"/>
            <a:chExt cx="307141" cy="376826"/>
          </a:xfrm>
        </p:grpSpPr>
        <p:sp>
          <p:nvSpPr>
            <p:cNvPr id="165" name="Google Shape;165;p3"/>
            <p:cNvSpPr/>
            <p:nvPr/>
          </p:nvSpPr>
          <p:spPr>
            <a:xfrm>
              <a:off x="5405659" y="3336873"/>
              <a:ext cx="223844" cy="125375"/>
            </a:xfrm>
            <a:custGeom>
              <a:avLst/>
              <a:gdLst/>
              <a:ahLst/>
              <a:cxnLst/>
              <a:rect l="l" t="t" r="r" b="b"/>
              <a:pathLst>
                <a:path w="7038" h="3942" extrusionOk="0">
                  <a:moveTo>
                    <a:pt x="2882" y="346"/>
                  </a:moveTo>
                  <a:lnTo>
                    <a:pt x="2882" y="679"/>
                  </a:lnTo>
                  <a:lnTo>
                    <a:pt x="2429" y="679"/>
                  </a:lnTo>
                  <a:lnTo>
                    <a:pt x="2429" y="346"/>
                  </a:lnTo>
                  <a:close/>
                  <a:moveTo>
                    <a:pt x="3501" y="1036"/>
                  </a:moveTo>
                  <a:lnTo>
                    <a:pt x="3501" y="1227"/>
                  </a:lnTo>
                  <a:lnTo>
                    <a:pt x="3513" y="1227"/>
                  </a:lnTo>
                  <a:lnTo>
                    <a:pt x="3513" y="1405"/>
                  </a:lnTo>
                  <a:lnTo>
                    <a:pt x="1798" y="1405"/>
                  </a:lnTo>
                  <a:lnTo>
                    <a:pt x="1798" y="1227"/>
                  </a:lnTo>
                  <a:lnTo>
                    <a:pt x="1798" y="1036"/>
                  </a:lnTo>
                  <a:close/>
                  <a:moveTo>
                    <a:pt x="2334" y="0"/>
                  </a:moveTo>
                  <a:cubicBezTo>
                    <a:pt x="2191" y="0"/>
                    <a:pt x="2072" y="119"/>
                    <a:pt x="2072" y="274"/>
                  </a:cubicBezTo>
                  <a:lnTo>
                    <a:pt x="2072" y="703"/>
                  </a:lnTo>
                  <a:lnTo>
                    <a:pt x="1691" y="703"/>
                  </a:lnTo>
                  <a:cubicBezTo>
                    <a:pt x="1560" y="703"/>
                    <a:pt x="1441" y="810"/>
                    <a:pt x="1441" y="953"/>
                  </a:cubicBezTo>
                  <a:lnTo>
                    <a:pt x="1441" y="1060"/>
                  </a:lnTo>
                  <a:lnTo>
                    <a:pt x="179" y="1060"/>
                  </a:lnTo>
                  <a:cubicBezTo>
                    <a:pt x="84" y="1060"/>
                    <a:pt x="0" y="1132"/>
                    <a:pt x="0" y="1239"/>
                  </a:cubicBezTo>
                  <a:cubicBezTo>
                    <a:pt x="0" y="1346"/>
                    <a:pt x="72" y="1417"/>
                    <a:pt x="179" y="1417"/>
                  </a:cubicBezTo>
                  <a:lnTo>
                    <a:pt x="1441" y="1417"/>
                  </a:lnTo>
                  <a:lnTo>
                    <a:pt x="1441" y="1524"/>
                  </a:lnTo>
                  <a:cubicBezTo>
                    <a:pt x="1441" y="1655"/>
                    <a:pt x="1548" y="1774"/>
                    <a:pt x="1691" y="1774"/>
                  </a:cubicBezTo>
                  <a:lnTo>
                    <a:pt x="3596" y="1774"/>
                  </a:lnTo>
                  <a:cubicBezTo>
                    <a:pt x="3739" y="1774"/>
                    <a:pt x="3858" y="1667"/>
                    <a:pt x="3858" y="1524"/>
                  </a:cubicBezTo>
                  <a:lnTo>
                    <a:pt x="3858" y="1417"/>
                  </a:lnTo>
                  <a:lnTo>
                    <a:pt x="6680" y="1417"/>
                  </a:lnTo>
                  <a:lnTo>
                    <a:pt x="6680" y="3763"/>
                  </a:lnTo>
                  <a:cubicBezTo>
                    <a:pt x="6680" y="3858"/>
                    <a:pt x="6751" y="3941"/>
                    <a:pt x="6858" y="3941"/>
                  </a:cubicBezTo>
                  <a:cubicBezTo>
                    <a:pt x="6954" y="3941"/>
                    <a:pt x="7037" y="3870"/>
                    <a:pt x="7037" y="3763"/>
                  </a:cubicBezTo>
                  <a:lnTo>
                    <a:pt x="7037" y="1417"/>
                  </a:lnTo>
                  <a:cubicBezTo>
                    <a:pt x="7025" y="1191"/>
                    <a:pt x="6870" y="1048"/>
                    <a:pt x="6680" y="1048"/>
                  </a:cubicBezTo>
                  <a:lnTo>
                    <a:pt x="3858" y="1048"/>
                  </a:lnTo>
                  <a:lnTo>
                    <a:pt x="3858" y="941"/>
                  </a:lnTo>
                  <a:cubicBezTo>
                    <a:pt x="3858" y="810"/>
                    <a:pt x="3751" y="679"/>
                    <a:pt x="3596" y="679"/>
                  </a:cubicBezTo>
                  <a:lnTo>
                    <a:pt x="3227" y="679"/>
                  </a:lnTo>
                  <a:lnTo>
                    <a:pt x="3227" y="274"/>
                  </a:lnTo>
                  <a:cubicBezTo>
                    <a:pt x="3227" y="119"/>
                    <a:pt x="3108" y="0"/>
                    <a:pt x="2965"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66" name="Google Shape;166;p3"/>
            <p:cNvSpPr/>
            <p:nvPr/>
          </p:nvSpPr>
          <p:spPr>
            <a:xfrm>
              <a:off x="5337883" y="3369060"/>
              <a:ext cx="307141" cy="344639"/>
            </a:xfrm>
            <a:custGeom>
              <a:avLst/>
              <a:gdLst/>
              <a:ahLst/>
              <a:cxnLst/>
              <a:rect l="l" t="t" r="r" b="b"/>
              <a:pathLst>
                <a:path w="9657" h="10836" extrusionOk="0">
                  <a:moveTo>
                    <a:pt x="5811" y="1774"/>
                  </a:moveTo>
                  <a:lnTo>
                    <a:pt x="6370" y="2572"/>
                  </a:lnTo>
                  <a:lnTo>
                    <a:pt x="6144" y="2453"/>
                  </a:lnTo>
                  <a:cubicBezTo>
                    <a:pt x="6119" y="2445"/>
                    <a:pt x="6087" y="2436"/>
                    <a:pt x="6054" y="2436"/>
                  </a:cubicBezTo>
                  <a:cubicBezTo>
                    <a:pt x="6041" y="2436"/>
                    <a:pt x="6027" y="2438"/>
                    <a:pt x="6013" y="2441"/>
                  </a:cubicBezTo>
                  <a:cubicBezTo>
                    <a:pt x="5965" y="2453"/>
                    <a:pt x="5941" y="2489"/>
                    <a:pt x="5906" y="2536"/>
                  </a:cubicBezTo>
                  <a:lnTo>
                    <a:pt x="5775" y="2798"/>
                  </a:lnTo>
                  <a:lnTo>
                    <a:pt x="5596" y="2548"/>
                  </a:lnTo>
                  <a:cubicBezTo>
                    <a:pt x="5560" y="2501"/>
                    <a:pt x="5501" y="2465"/>
                    <a:pt x="5465" y="2465"/>
                  </a:cubicBezTo>
                  <a:cubicBezTo>
                    <a:pt x="5441" y="2465"/>
                    <a:pt x="5430" y="2465"/>
                    <a:pt x="5406" y="2489"/>
                  </a:cubicBezTo>
                  <a:lnTo>
                    <a:pt x="5203" y="2548"/>
                  </a:lnTo>
                  <a:lnTo>
                    <a:pt x="5811" y="1774"/>
                  </a:lnTo>
                  <a:close/>
                  <a:moveTo>
                    <a:pt x="2870" y="3346"/>
                  </a:moveTo>
                  <a:lnTo>
                    <a:pt x="3179" y="3787"/>
                  </a:lnTo>
                  <a:lnTo>
                    <a:pt x="2905" y="4049"/>
                  </a:lnTo>
                  <a:lnTo>
                    <a:pt x="2798" y="3906"/>
                  </a:lnTo>
                  <a:cubicBezTo>
                    <a:pt x="2763" y="3858"/>
                    <a:pt x="2703" y="3822"/>
                    <a:pt x="2643" y="3822"/>
                  </a:cubicBezTo>
                  <a:lnTo>
                    <a:pt x="2620" y="3822"/>
                  </a:lnTo>
                  <a:lnTo>
                    <a:pt x="2453" y="3858"/>
                  </a:lnTo>
                  <a:lnTo>
                    <a:pt x="2501" y="3822"/>
                  </a:lnTo>
                  <a:lnTo>
                    <a:pt x="2870" y="3346"/>
                  </a:lnTo>
                  <a:close/>
                  <a:moveTo>
                    <a:pt x="6084" y="2870"/>
                  </a:moveTo>
                  <a:lnTo>
                    <a:pt x="6763" y="3227"/>
                  </a:lnTo>
                  <a:lnTo>
                    <a:pt x="7870" y="4811"/>
                  </a:lnTo>
                  <a:lnTo>
                    <a:pt x="1679" y="4811"/>
                  </a:lnTo>
                  <a:lnTo>
                    <a:pt x="2143" y="4275"/>
                  </a:lnTo>
                  <a:lnTo>
                    <a:pt x="2572" y="4203"/>
                  </a:lnTo>
                  <a:lnTo>
                    <a:pt x="2727" y="4418"/>
                  </a:lnTo>
                  <a:cubicBezTo>
                    <a:pt x="2751" y="4465"/>
                    <a:pt x="2798" y="4501"/>
                    <a:pt x="2846" y="4501"/>
                  </a:cubicBezTo>
                  <a:lnTo>
                    <a:pt x="2858" y="4501"/>
                  </a:lnTo>
                  <a:cubicBezTo>
                    <a:pt x="2905" y="4501"/>
                    <a:pt x="2941" y="4477"/>
                    <a:pt x="2977" y="4453"/>
                  </a:cubicBezTo>
                  <a:lnTo>
                    <a:pt x="3358" y="4084"/>
                  </a:lnTo>
                  <a:lnTo>
                    <a:pt x="3525" y="4322"/>
                  </a:lnTo>
                  <a:cubicBezTo>
                    <a:pt x="3560" y="4358"/>
                    <a:pt x="3620" y="4394"/>
                    <a:pt x="3655" y="4394"/>
                  </a:cubicBezTo>
                  <a:cubicBezTo>
                    <a:pt x="3727" y="4394"/>
                    <a:pt x="3763" y="4358"/>
                    <a:pt x="3798" y="4334"/>
                  </a:cubicBezTo>
                  <a:lnTo>
                    <a:pt x="4798" y="3048"/>
                  </a:lnTo>
                  <a:lnTo>
                    <a:pt x="5346" y="2870"/>
                  </a:lnTo>
                  <a:lnTo>
                    <a:pt x="5632" y="3263"/>
                  </a:lnTo>
                  <a:cubicBezTo>
                    <a:pt x="5656" y="3310"/>
                    <a:pt x="5715" y="3334"/>
                    <a:pt x="5763" y="3334"/>
                  </a:cubicBezTo>
                  <a:lnTo>
                    <a:pt x="5775" y="3334"/>
                  </a:lnTo>
                  <a:cubicBezTo>
                    <a:pt x="5834" y="3334"/>
                    <a:pt x="5894" y="3287"/>
                    <a:pt x="5906" y="3227"/>
                  </a:cubicBezTo>
                  <a:lnTo>
                    <a:pt x="6084" y="2870"/>
                  </a:lnTo>
                  <a:close/>
                  <a:moveTo>
                    <a:pt x="8811" y="5132"/>
                  </a:moveTo>
                  <a:lnTo>
                    <a:pt x="8811" y="5537"/>
                  </a:lnTo>
                  <a:lnTo>
                    <a:pt x="750" y="5537"/>
                  </a:lnTo>
                  <a:lnTo>
                    <a:pt x="750" y="5132"/>
                  </a:lnTo>
                  <a:close/>
                  <a:moveTo>
                    <a:pt x="9263" y="5882"/>
                  </a:moveTo>
                  <a:lnTo>
                    <a:pt x="9263" y="6239"/>
                  </a:lnTo>
                  <a:lnTo>
                    <a:pt x="298" y="6239"/>
                  </a:lnTo>
                  <a:lnTo>
                    <a:pt x="298" y="5882"/>
                  </a:lnTo>
                  <a:close/>
                  <a:moveTo>
                    <a:pt x="4239" y="6597"/>
                  </a:moveTo>
                  <a:lnTo>
                    <a:pt x="4239" y="7620"/>
                  </a:lnTo>
                  <a:lnTo>
                    <a:pt x="3167" y="7620"/>
                  </a:lnTo>
                  <a:lnTo>
                    <a:pt x="3465" y="6597"/>
                  </a:lnTo>
                  <a:close/>
                  <a:moveTo>
                    <a:pt x="6084" y="6597"/>
                  </a:moveTo>
                  <a:lnTo>
                    <a:pt x="6382" y="7620"/>
                  </a:lnTo>
                  <a:lnTo>
                    <a:pt x="5310" y="7620"/>
                  </a:lnTo>
                  <a:lnTo>
                    <a:pt x="5310" y="6597"/>
                  </a:lnTo>
                  <a:close/>
                  <a:moveTo>
                    <a:pt x="4941" y="6597"/>
                  </a:moveTo>
                  <a:lnTo>
                    <a:pt x="4941" y="9466"/>
                  </a:lnTo>
                  <a:lnTo>
                    <a:pt x="4953" y="9466"/>
                  </a:lnTo>
                  <a:lnTo>
                    <a:pt x="4596" y="9478"/>
                  </a:lnTo>
                  <a:cubicBezTo>
                    <a:pt x="4596" y="9478"/>
                    <a:pt x="4584" y="9478"/>
                    <a:pt x="4584" y="9466"/>
                  </a:cubicBezTo>
                  <a:lnTo>
                    <a:pt x="4584" y="6597"/>
                  </a:lnTo>
                  <a:close/>
                  <a:moveTo>
                    <a:pt x="3132" y="6585"/>
                  </a:moveTo>
                  <a:lnTo>
                    <a:pt x="1965" y="10514"/>
                  </a:lnTo>
                  <a:lnTo>
                    <a:pt x="1584" y="10514"/>
                  </a:lnTo>
                  <a:lnTo>
                    <a:pt x="1584" y="10490"/>
                  </a:lnTo>
                  <a:lnTo>
                    <a:pt x="2727" y="6585"/>
                  </a:lnTo>
                  <a:close/>
                  <a:moveTo>
                    <a:pt x="6846" y="6597"/>
                  </a:moveTo>
                  <a:lnTo>
                    <a:pt x="7989" y="10514"/>
                  </a:lnTo>
                  <a:lnTo>
                    <a:pt x="7608" y="10526"/>
                  </a:lnTo>
                  <a:lnTo>
                    <a:pt x="7596" y="10526"/>
                  </a:lnTo>
                  <a:lnTo>
                    <a:pt x="6442" y="6597"/>
                  </a:lnTo>
                  <a:close/>
                  <a:moveTo>
                    <a:pt x="786" y="0"/>
                  </a:moveTo>
                  <a:cubicBezTo>
                    <a:pt x="596" y="0"/>
                    <a:pt x="453" y="143"/>
                    <a:pt x="453" y="346"/>
                  </a:cubicBezTo>
                  <a:lnTo>
                    <a:pt x="453" y="5501"/>
                  </a:lnTo>
                  <a:lnTo>
                    <a:pt x="298" y="5501"/>
                  </a:lnTo>
                  <a:cubicBezTo>
                    <a:pt x="131" y="5501"/>
                    <a:pt x="0" y="5644"/>
                    <a:pt x="0" y="5799"/>
                  </a:cubicBezTo>
                  <a:lnTo>
                    <a:pt x="0" y="6251"/>
                  </a:lnTo>
                  <a:cubicBezTo>
                    <a:pt x="0" y="6418"/>
                    <a:pt x="131" y="6549"/>
                    <a:pt x="298" y="6549"/>
                  </a:cubicBezTo>
                  <a:lnTo>
                    <a:pt x="2393" y="6549"/>
                  </a:lnTo>
                  <a:lnTo>
                    <a:pt x="1286" y="10371"/>
                  </a:lnTo>
                  <a:cubicBezTo>
                    <a:pt x="1250" y="10478"/>
                    <a:pt x="1262" y="10597"/>
                    <a:pt x="1346" y="10680"/>
                  </a:cubicBezTo>
                  <a:cubicBezTo>
                    <a:pt x="1417" y="10776"/>
                    <a:pt x="1524" y="10835"/>
                    <a:pt x="1620" y="10835"/>
                  </a:cubicBezTo>
                  <a:lnTo>
                    <a:pt x="2012" y="10835"/>
                  </a:lnTo>
                  <a:cubicBezTo>
                    <a:pt x="2179" y="10835"/>
                    <a:pt x="2310" y="10728"/>
                    <a:pt x="2358" y="10585"/>
                  </a:cubicBezTo>
                  <a:lnTo>
                    <a:pt x="3132" y="7930"/>
                  </a:lnTo>
                  <a:lnTo>
                    <a:pt x="4298" y="7930"/>
                  </a:lnTo>
                  <a:lnTo>
                    <a:pt x="4298" y="9430"/>
                  </a:lnTo>
                  <a:cubicBezTo>
                    <a:pt x="4298" y="9633"/>
                    <a:pt x="4465" y="9787"/>
                    <a:pt x="4656" y="9787"/>
                  </a:cubicBezTo>
                  <a:lnTo>
                    <a:pt x="5001" y="9787"/>
                  </a:lnTo>
                  <a:cubicBezTo>
                    <a:pt x="5191" y="9787"/>
                    <a:pt x="5358" y="9633"/>
                    <a:pt x="5358" y="9430"/>
                  </a:cubicBezTo>
                  <a:lnTo>
                    <a:pt x="5358" y="7930"/>
                  </a:lnTo>
                  <a:lnTo>
                    <a:pt x="6537" y="7930"/>
                  </a:lnTo>
                  <a:lnTo>
                    <a:pt x="7311" y="10585"/>
                  </a:lnTo>
                  <a:cubicBezTo>
                    <a:pt x="7358" y="10728"/>
                    <a:pt x="7489" y="10835"/>
                    <a:pt x="7656" y="10835"/>
                  </a:cubicBezTo>
                  <a:lnTo>
                    <a:pt x="8037" y="10835"/>
                  </a:lnTo>
                  <a:cubicBezTo>
                    <a:pt x="8156" y="10835"/>
                    <a:pt x="8263" y="10787"/>
                    <a:pt x="8323" y="10680"/>
                  </a:cubicBezTo>
                  <a:cubicBezTo>
                    <a:pt x="8394" y="10597"/>
                    <a:pt x="8406" y="10478"/>
                    <a:pt x="8382" y="10371"/>
                  </a:cubicBezTo>
                  <a:lnTo>
                    <a:pt x="7263" y="6549"/>
                  </a:lnTo>
                  <a:lnTo>
                    <a:pt x="9359" y="6549"/>
                  </a:lnTo>
                  <a:cubicBezTo>
                    <a:pt x="9525" y="6549"/>
                    <a:pt x="9656" y="6418"/>
                    <a:pt x="9656" y="6251"/>
                  </a:cubicBezTo>
                  <a:lnTo>
                    <a:pt x="9656" y="5799"/>
                  </a:lnTo>
                  <a:cubicBezTo>
                    <a:pt x="9621" y="5668"/>
                    <a:pt x="9478" y="5537"/>
                    <a:pt x="9323" y="5537"/>
                  </a:cubicBezTo>
                  <a:lnTo>
                    <a:pt x="9168" y="5537"/>
                  </a:lnTo>
                  <a:lnTo>
                    <a:pt x="9168" y="3525"/>
                  </a:lnTo>
                  <a:cubicBezTo>
                    <a:pt x="9168" y="3441"/>
                    <a:pt x="9097" y="3346"/>
                    <a:pt x="8989" y="3346"/>
                  </a:cubicBezTo>
                  <a:cubicBezTo>
                    <a:pt x="8882" y="3346"/>
                    <a:pt x="8811" y="3429"/>
                    <a:pt x="8811" y="3525"/>
                  </a:cubicBezTo>
                  <a:lnTo>
                    <a:pt x="8811" y="4775"/>
                  </a:lnTo>
                  <a:lnTo>
                    <a:pt x="8370" y="4775"/>
                  </a:lnTo>
                  <a:lnTo>
                    <a:pt x="7084" y="2965"/>
                  </a:lnTo>
                  <a:lnTo>
                    <a:pt x="5965" y="1370"/>
                  </a:lnTo>
                  <a:cubicBezTo>
                    <a:pt x="5941" y="1322"/>
                    <a:pt x="5882" y="1298"/>
                    <a:pt x="5834" y="1298"/>
                  </a:cubicBezTo>
                  <a:cubicBezTo>
                    <a:pt x="5775" y="1298"/>
                    <a:pt x="5727" y="1322"/>
                    <a:pt x="5703" y="1358"/>
                  </a:cubicBezTo>
                  <a:lnTo>
                    <a:pt x="3727" y="3906"/>
                  </a:lnTo>
                  <a:lnTo>
                    <a:pt x="3036" y="2929"/>
                  </a:lnTo>
                  <a:cubicBezTo>
                    <a:pt x="3013" y="2894"/>
                    <a:pt x="2965" y="2870"/>
                    <a:pt x="2917" y="2858"/>
                  </a:cubicBezTo>
                  <a:lnTo>
                    <a:pt x="2905" y="2858"/>
                  </a:lnTo>
                  <a:cubicBezTo>
                    <a:pt x="2846" y="2858"/>
                    <a:pt x="2798" y="2894"/>
                    <a:pt x="2774" y="2917"/>
                  </a:cubicBezTo>
                  <a:lnTo>
                    <a:pt x="1346" y="4763"/>
                  </a:lnTo>
                  <a:lnTo>
                    <a:pt x="786" y="4763"/>
                  </a:lnTo>
                  <a:lnTo>
                    <a:pt x="786" y="358"/>
                  </a:lnTo>
                  <a:lnTo>
                    <a:pt x="1548" y="358"/>
                  </a:lnTo>
                  <a:cubicBezTo>
                    <a:pt x="1643" y="358"/>
                    <a:pt x="1727" y="286"/>
                    <a:pt x="1727" y="179"/>
                  </a:cubicBezTo>
                  <a:cubicBezTo>
                    <a:pt x="1727" y="84"/>
                    <a:pt x="1655" y="0"/>
                    <a:pt x="1548" y="0"/>
                  </a:cubicBezTo>
                  <a:close/>
                </a:path>
              </a:pathLst>
            </a:custGeom>
            <a:solidFill>
              <a:srgbClr val="4EAE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txBox="1"/>
          <p:nvPr/>
        </p:nvSpPr>
        <p:spPr>
          <a:xfrm>
            <a:off x="2448707" y="2352758"/>
            <a:ext cx="8180426" cy="35855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Locke och Latham är bland de mest respekterade forskarna inom målområdet. Deras studier visar att målsättning är en viktig faktor för att förbättra prestation. Enligt deras studier motiverar målsättning till att arbeta, genom att stödja andra motivatorer i den mänskliga miljön.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Locke och Latham har definierat fem principer som kommer att leda till det mest framgångsrika uppsättandet av mål. Dessa principer handlar om tydlighet, utmaning, engagemang, komplexitet och feedback. </a:t>
            </a:r>
            <a:endParaRPr sz="2400" b="0" i="0" u="none" strike="noStrike" cap="none">
              <a:solidFill>
                <a:schemeClr val="dk1"/>
              </a:solidFill>
              <a:latin typeface="Calibri"/>
              <a:ea typeface="Calibri"/>
              <a:cs typeface="Calibri"/>
              <a:sym typeface="Calibri"/>
            </a:endParaRPr>
          </a:p>
        </p:txBody>
      </p:sp>
      <p:sp>
        <p:nvSpPr>
          <p:cNvPr id="402" name="Google Shape;402;p30"/>
          <p:cNvSpPr txBox="1"/>
          <p:nvPr/>
        </p:nvSpPr>
        <p:spPr>
          <a:xfrm>
            <a:off x="1985575" y="72918"/>
            <a:ext cx="801068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1.6. Sätta upp mål – exempel på metoder</a:t>
            </a:r>
            <a:endParaRPr sz="1800" b="0" i="0" u="none" strike="noStrike" cap="none">
              <a:solidFill>
                <a:schemeClr val="dk1"/>
              </a:solidFill>
              <a:latin typeface="Calibri"/>
              <a:ea typeface="Calibri"/>
              <a:cs typeface="Calibri"/>
              <a:sym typeface="Calibri"/>
            </a:endParaRPr>
          </a:p>
        </p:txBody>
      </p:sp>
      <p:pic>
        <p:nvPicPr>
          <p:cNvPr id="403" name="Google Shape;403;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0053" y="2352758"/>
            <a:ext cx="4491869" cy="2994579"/>
          </a:xfrm>
          <a:prstGeom prst="rect">
            <a:avLst/>
          </a:prstGeom>
          <a:noFill/>
          <a:ln>
            <a:noFill/>
          </a:ln>
        </p:spPr>
      </p:pic>
      <p:sp>
        <p:nvSpPr>
          <p:cNvPr id="404" name="Google Shape;404;p30"/>
          <p:cNvSpPr txBox="1"/>
          <p:nvPr/>
        </p:nvSpPr>
        <p:spPr>
          <a:xfrm>
            <a:off x="947623" y="1706427"/>
            <a:ext cx="949994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EAE3A"/>
              </a:buClr>
              <a:buSzPts val="3600"/>
              <a:buFont typeface="Calibri"/>
              <a:buNone/>
            </a:pPr>
            <a:r>
              <a:rPr lang="en-GB" sz="3600" b="0" i="0" u="none" strike="noStrike" cap="none">
                <a:solidFill>
                  <a:srgbClr val="4EAE3A"/>
                </a:solidFill>
                <a:latin typeface="Calibri"/>
                <a:ea typeface="Calibri"/>
                <a:cs typeface="Calibri"/>
                <a:sym typeface="Calibri"/>
              </a:rPr>
              <a:t>Locke och Lathams fem principer för målsättning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txBox="1"/>
          <p:nvPr/>
        </p:nvSpPr>
        <p:spPr>
          <a:xfrm>
            <a:off x="888703" y="1393102"/>
            <a:ext cx="4399048"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Omvänd målsättning</a:t>
            </a: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Målet i sig kan kasta ljus över vägen dit. Genom att föreställa sig att målet har uppnåtts går det också att föreställa sig vad som orsakade framgången. Vi föreställer oss vägen till målet och ritar en plan utifrån den. </a:t>
            </a:r>
            <a:endParaRPr sz="1400" b="0" i="0" u="none" strike="noStrike" cap="none">
              <a:solidFill>
                <a:srgbClr val="000000"/>
              </a:solidFill>
              <a:latin typeface="Arial"/>
              <a:ea typeface="Arial"/>
              <a:cs typeface="Arial"/>
              <a:sym typeface="Arial"/>
            </a:endParaRPr>
          </a:p>
        </p:txBody>
      </p:sp>
      <p:sp>
        <p:nvSpPr>
          <p:cNvPr id="410" name="Google Shape;410;p31"/>
          <p:cNvSpPr txBox="1"/>
          <p:nvPr/>
        </p:nvSpPr>
        <p:spPr>
          <a:xfrm>
            <a:off x="2070374" y="79472"/>
            <a:ext cx="8538442"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1.6. Sätta upp mål – exempel på metoder</a:t>
            </a:r>
            <a:endParaRPr sz="4000" b="1" i="0" u="none" strike="noStrike" cap="none">
              <a:solidFill>
                <a:srgbClr val="266C9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1" name="Google Shape;411;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70451" y="2280435"/>
            <a:ext cx="3960568" cy="229712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2"/>
          <p:cNvSpPr txBox="1"/>
          <p:nvPr/>
        </p:nvSpPr>
        <p:spPr>
          <a:xfrm>
            <a:off x="928879" y="1775905"/>
            <a:ext cx="4110681" cy="38779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Önsketavla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Denna metod kan implementeras på olika sätt, till exempel genom att rita eller måla en bild eller göra en video. Önsketavlan handlar om att göra målet visuellt, vilket bidrar till en tydligare vision och fokus.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7" name="Google Shape;417;p32"/>
          <p:cNvSpPr txBox="1"/>
          <p:nvPr/>
        </p:nvSpPr>
        <p:spPr>
          <a:xfrm>
            <a:off x="2255115" y="78205"/>
            <a:ext cx="8748583"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1.6. Sätta upp mål – exempel på metoder</a:t>
            </a:r>
            <a:endParaRPr sz="4000" b="1" i="0" u="none" strike="noStrike" cap="none">
              <a:solidFill>
                <a:srgbClr val="266C9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8" name="Google Shape;418;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39560" y="1991721"/>
            <a:ext cx="5167229" cy="34463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3"/>
          <p:cNvSpPr/>
          <p:nvPr/>
        </p:nvSpPr>
        <p:spPr>
          <a:xfrm>
            <a:off x="2850199" y="5210544"/>
            <a:ext cx="2092212" cy="985574"/>
          </a:xfrm>
          <a:prstGeom prst="ellipse">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POSITIVITET</a:t>
            </a:r>
            <a:endParaRPr sz="1800" b="0" i="0" u="none" strike="noStrike" cap="none">
              <a:solidFill>
                <a:schemeClr val="lt1"/>
              </a:solidFill>
              <a:latin typeface="Calibri"/>
              <a:ea typeface="Calibri"/>
              <a:cs typeface="Calibri"/>
              <a:sym typeface="Calibri"/>
            </a:endParaRPr>
          </a:p>
        </p:txBody>
      </p:sp>
      <p:sp>
        <p:nvSpPr>
          <p:cNvPr id="424" name="Google Shape;424;p33"/>
          <p:cNvSpPr txBox="1"/>
          <p:nvPr/>
        </p:nvSpPr>
        <p:spPr>
          <a:xfrm>
            <a:off x="2312659" y="105584"/>
            <a:ext cx="766204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1.7. Mjuka färdigheter</a:t>
            </a:r>
            <a:endParaRPr sz="4000" b="1" i="0" u="none" strike="noStrike" cap="none">
              <a:solidFill>
                <a:srgbClr val="266C9F"/>
              </a:solidFill>
              <a:latin typeface="Calibri"/>
              <a:ea typeface="Calibri"/>
              <a:cs typeface="Calibri"/>
              <a:sym typeface="Calibri"/>
            </a:endParaRPr>
          </a:p>
        </p:txBody>
      </p:sp>
      <p:sp>
        <p:nvSpPr>
          <p:cNvPr id="425" name="Google Shape;425;p33"/>
          <p:cNvSpPr txBox="1"/>
          <p:nvPr/>
        </p:nvSpPr>
        <p:spPr>
          <a:xfrm>
            <a:off x="5750472" y="2849617"/>
            <a:ext cx="914400" cy="91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33"/>
          <p:cNvSpPr txBox="1"/>
          <p:nvPr/>
        </p:nvSpPr>
        <p:spPr>
          <a:xfrm>
            <a:off x="551502" y="1787101"/>
            <a:ext cx="9985910"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Förutom olika metoder och verktyg är även företagarens personliga kompetens viktig för idé- och målprocessen.</a:t>
            </a:r>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Färdigheter ska inte ses som en fast eller oföränderlig faktor hos individer,</a:t>
            </a:r>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tvärtom, de utvecklas, utvecklas och förändras.</a:t>
            </a:r>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Kompetenser kan därför erhållas och förvärvas,</a:t>
            </a:r>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till exempel genom utbildning och erfarenhet.​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427" name="Google Shape;427;p33"/>
          <p:cNvSpPr/>
          <p:nvPr/>
        </p:nvSpPr>
        <p:spPr>
          <a:xfrm>
            <a:off x="148279" y="5228590"/>
            <a:ext cx="2033752" cy="985575"/>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LEDARSKAP</a:t>
            </a:r>
            <a:endParaRPr sz="1800" b="0" i="0" u="none" strike="noStrike" cap="none">
              <a:solidFill>
                <a:schemeClr val="lt1"/>
              </a:solidFill>
              <a:latin typeface="Calibri"/>
              <a:ea typeface="Calibri"/>
              <a:cs typeface="Calibri"/>
              <a:sym typeface="Calibri"/>
            </a:endParaRPr>
          </a:p>
        </p:txBody>
      </p:sp>
      <p:sp>
        <p:nvSpPr>
          <p:cNvPr id="428" name="Google Shape;428;p33"/>
          <p:cNvSpPr/>
          <p:nvPr/>
        </p:nvSpPr>
        <p:spPr>
          <a:xfrm>
            <a:off x="1251221" y="4587123"/>
            <a:ext cx="2644016" cy="985575"/>
          </a:xfrm>
          <a:prstGeom prst="ellipse">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KREATIVT TÄNKANDE</a:t>
            </a:r>
            <a:endParaRPr sz="1800" b="0" i="0" u="none" strike="noStrike" cap="none">
              <a:solidFill>
                <a:schemeClr val="lt1"/>
              </a:solidFill>
              <a:latin typeface="Calibri"/>
              <a:ea typeface="Calibri"/>
              <a:cs typeface="Calibri"/>
              <a:sym typeface="Calibri"/>
            </a:endParaRPr>
          </a:p>
        </p:txBody>
      </p:sp>
      <p:sp>
        <p:nvSpPr>
          <p:cNvPr id="429" name="Google Shape;429;p33"/>
          <p:cNvSpPr/>
          <p:nvPr/>
        </p:nvSpPr>
        <p:spPr>
          <a:xfrm>
            <a:off x="5916390" y="5228590"/>
            <a:ext cx="2092212" cy="985575"/>
          </a:xfrm>
          <a:prstGeom prst="ellipse">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TEAMWORK</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p33"/>
          <p:cNvSpPr/>
          <p:nvPr/>
        </p:nvSpPr>
        <p:spPr>
          <a:xfrm>
            <a:off x="4222449" y="4685813"/>
            <a:ext cx="2644016" cy="985575"/>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TIDSPLANERING</a:t>
            </a:r>
            <a:endParaRPr sz="1800" b="0" i="0" u="none" strike="noStrike" cap="none">
              <a:solidFill>
                <a:schemeClr val="lt1"/>
              </a:solidFill>
              <a:latin typeface="Calibri"/>
              <a:ea typeface="Calibri"/>
              <a:cs typeface="Calibri"/>
              <a:sym typeface="Calibri"/>
            </a:endParaRPr>
          </a:p>
        </p:txBody>
      </p:sp>
      <p:sp>
        <p:nvSpPr>
          <p:cNvPr id="431" name="Google Shape;431;p33"/>
          <p:cNvSpPr/>
          <p:nvPr/>
        </p:nvSpPr>
        <p:spPr>
          <a:xfrm>
            <a:off x="8735230" y="5228589"/>
            <a:ext cx="2033752" cy="985575"/>
          </a:xfrm>
          <a:prstGeom prst="ellipse">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PROBLEM LÖSNING</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2" name="Google Shape;432;p33"/>
          <p:cNvSpPr/>
          <p:nvPr/>
        </p:nvSpPr>
        <p:spPr>
          <a:xfrm>
            <a:off x="7319221" y="4636468"/>
            <a:ext cx="2526173" cy="886884"/>
          </a:xfrm>
          <a:prstGeom prst="ellipse">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KRITISKT TÄNKANDE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438" name="Google Shape;438;p3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439" name="Google Shape;439;p3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40" name="Google Shape;440;p34"/>
          <p:cNvSpPr txBox="1"/>
          <p:nvPr/>
        </p:nvSpPr>
        <p:spPr>
          <a:xfrm>
            <a:off x="5730183" y="4734250"/>
            <a:ext cx="250246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3F3F3F"/>
                </a:solidFill>
                <a:latin typeface="Calibri"/>
                <a:ea typeface="Calibri"/>
                <a:cs typeface="Calibri"/>
                <a:sym typeface="Calibri"/>
              </a:rPr>
              <a:t>Några exempel på utmaningar som kan dyka upp när entreprenörer arbetar inom området immateriellt kulturarv.</a:t>
            </a:r>
            <a:endParaRPr sz="1400" b="0" i="0" u="none" strike="noStrike" cap="none">
              <a:solidFill>
                <a:srgbClr val="3F3F3F"/>
              </a:solidFill>
              <a:latin typeface="Calibri"/>
              <a:ea typeface="Calibri"/>
              <a:cs typeface="Calibri"/>
              <a:sym typeface="Calibri"/>
            </a:endParaRPr>
          </a:p>
        </p:txBody>
      </p:sp>
      <p:sp>
        <p:nvSpPr>
          <p:cNvPr id="441" name="Google Shape;441;p34"/>
          <p:cNvSpPr txBox="1"/>
          <p:nvPr/>
        </p:nvSpPr>
        <p:spPr>
          <a:xfrm>
            <a:off x="9181373" y="4728606"/>
            <a:ext cx="250246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3F3F3F"/>
                </a:solidFill>
                <a:latin typeface="Calibri"/>
                <a:ea typeface="Calibri"/>
                <a:cs typeface="Calibri"/>
                <a:sym typeface="Calibri"/>
              </a:rPr>
              <a:t>Översikt över viktiga resurser och verktyg som kan vara till hjälp när man hanterar utmaningar.</a:t>
            </a:r>
            <a:endParaRPr sz="1400" b="0" i="0" u="none" strike="noStrike" cap="none">
              <a:solidFill>
                <a:srgbClr val="3F3F3F"/>
              </a:solidFill>
              <a:latin typeface="Calibri"/>
              <a:ea typeface="Calibri"/>
              <a:cs typeface="Calibri"/>
              <a:sym typeface="Calibri"/>
            </a:endParaRPr>
          </a:p>
        </p:txBody>
      </p:sp>
      <p:sp>
        <p:nvSpPr>
          <p:cNvPr id="442" name="Google Shape;442;p34"/>
          <p:cNvSpPr/>
          <p:nvPr/>
        </p:nvSpPr>
        <p:spPr>
          <a:xfrm>
            <a:off x="5841352" y="4363814"/>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443" name="Google Shape;443;p34"/>
          <p:cNvSpPr txBox="1"/>
          <p:nvPr/>
        </p:nvSpPr>
        <p:spPr>
          <a:xfrm>
            <a:off x="5945423" y="4316421"/>
            <a:ext cx="2409223" cy="4001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Möjliga utmaningar</a:t>
            </a:r>
            <a:endParaRPr sz="2000" b="1" i="0" u="none" strike="noStrike" cap="none">
              <a:solidFill>
                <a:srgbClr val="3F3F3F"/>
              </a:solidFill>
              <a:latin typeface="Calibri"/>
              <a:ea typeface="Calibri"/>
              <a:cs typeface="Calibri"/>
              <a:sym typeface="Calibri"/>
            </a:endParaRPr>
          </a:p>
        </p:txBody>
      </p:sp>
      <p:sp>
        <p:nvSpPr>
          <p:cNvPr id="444" name="Google Shape;444;p34"/>
          <p:cNvSpPr/>
          <p:nvPr/>
        </p:nvSpPr>
        <p:spPr>
          <a:xfrm>
            <a:off x="9181373" y="437588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445" name="Google Shape;445;p34"/>
          <p:cNvSpPr txBox="1"/>
          <p:nvPr/>
        </p:nvSpPr>
        <p:spPr>
          <a:xfrm>
            <a:off x="9285444" y="4328496"/>
            <a:ext cx="2156279" cy="4001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Strategier</a:t>
            </a:r>
            <a:endParaRPr sz="2000" b="1" i="0" u="none" strike="noStrike" cap="none">
              <a:solidFill>
                <a:srgbClr val="3F3F3F"/>
              </a:solidFill>
              <a:latin typeface="Calibri"/>
              <a:ea typeface="Calibri"/>
              <a:cs typeface="Calibri"/>
              <a:sym typeface="Calibri"/>
            </a:endParaRPr>
          </a:p>
        </p:txBody>
      </p:sp>
      <p:sp>
        <p:nvSpPr>
          <p:cNvPr id="446" name="Google Shape;446;p34"/>
          <p:cNvSpPr txBox="1"/>
          <p:nvPr/>
        </p:nvSpPr>
        <p:spPr>
          <a:xfrm>
            <a:off x="5071146" y="577349"/>
            <a:ext cx="637057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FFC000"/>
                </a:solidFill>
                <a:latin typeface="Calibri"/>
                <a:ea typeface="Calibri"/>
                <a:cs typeface="Calibri"/>
                <a:sym typeface="Calibri"/>
              </a:rPr>
              <a:t>Enhet 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GB" sz="4400" b="1" i="0" u="none" strike="noStrike" cap="none">
                <a:solidFill>
                  <a:srgbClr val="FFC000"/>
                </a:solidFill>
                <a:latin typeface="Calibri"/>
                <a:ea typeface="Calibri"/>
                <a:cs typeface="Calibri"/>
                <a:sym typeface="Calibri"/>
              </a:rPr>
              <a:t>Att övervinna utmaningar</a:t>
            </a:r>
            <a:r>
              <a:rPr lang="en-GB" sz="3200" b="1" i="0" u="none" strike="noStrike" cap="none">
                <a:solidFill>
                  <a:srgbClr val="FFC000"/>
                </a:solidFill>
                <a:latin typeface="Calibri"/>
                <a:ea typeface="Calibri"/>
                <a:cs typeface="Calibri"/>
                <a:sym typeface="Calibri"/>
              </a:rPr>
              <a:t> </a:t>
            </a:r>
            <a:endParaRPr sz="2400" b="1" i="0" u="none" strike="noStrike" cap="none">
              <a:solidFill>
                <a:srgbClr val="FFC000"/>
              </a:solidFill>
              <a:latin typeface="Calibri"/>
              <a:ea typeface="Calibri"/>
              <a:cs typeface="Calibri"/>
              <a:sym typeface="Calibri"/>
            </a:endParaRPr>
          </a:p>
        </p:txBody>
      </p:sp>
      <p:sp>
        <p:nvSpPr>
          <p:cNvPr id="447" name="Google Shape;447;p34"/>
          <p:cNvSpPr txBox="1"/>
          <p:nvPr/>
        </p:nvSpPr>
        <p:spPr>
          <a:xfrm>
            <a:off x="5099249" y="2208152"/>
            <a:ext cx="65057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Hur kan vi övervinna hinder?</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Olika metoder kan vara användbara när utmaningar uppstår.</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Det är viktigt att vara bekant med nyttiga tillvägagångssätt innan man ställs inför komplexa situationer.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48" name="Google Shape;448;p34"/>
          <p:cNvGrpSpPr/>
          <p:nvPr/>
        </p:nvGrpSpPr>
        <p:grpSpPr>
          <a:xfrm>
            <a:off x="4976734" y="141870"/>
            <a:ext cx="1361572" cy="349188"/>
            <a:chOff x="10604072" y="448487"/>
            <a:chExt cx="1361572" cy="349188"/>
          </a:xfrm>
        </p:grpSpPr>
        <p:sp>
          <p:nvSpPr>
            <p:cNvPr id="449" name="Google Shape;449;p3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3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3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52" name="Google Shape;452;p34"/>
          <p:cNvPicPr preferRelativeResize="0"/>
          <p:nvPr/>
        </p:nvPicPr>
        <p:blipFill rotWithShape="1">
          <a:blip r:embed="rId5">
            <a:alphaModFix/>
          </a:blip>
          <a:srcRect/>
          <a:stretch/>
        </p:blipFill>
        <p:spPr>
          <a:xfrm>
            <a:off x="3142" y="-2357"/>
            <a:ext cx="4848519" cy="64620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5"/>
          <p:cNvSpPr txBox="1"/>
          <p:nvPr/>
        </p:nvSpPr>
        <p:spPr>
          <a:xfrm>
            <a:off x="837745" y="1840899"/>
            <a:ext cx="9317421"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B028"/>
                </a:solidFill>
                <a:latin typeface="Calibri"/>
                <a:ea typeface="Calibri"/>
                <a:cs typeface="Calibri"/>
                <a:sym typeface="Calibri"/>
              </a:rPr>
              <a:t>Resources and support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Where can the project get a backup, for example in case of questions related to technology, law and regulations or accounting?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Does the project meet the requirements of grant funds?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Which doors can be opened with collaboration?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Look up for the possibilities for guidance and help for your project! Support and professional assistance will be found widely, free of charge or against payment.</a:t>
            </a:r>
            <a:endParaRPr sz="2400" b="0" i="0" u="none" strike="noStrike" cap="none">
              <a:solidFill>
                <a:schemeClr val="dk1"/>
              </a:solidFill>
              <a:latin typeface="Calibri"/>
              <a:ea typeface="Calibri"/>
              <a:cs typeface="Calibri"/>
              <a:sym typeface="Calibri"/>
            </a:endParaRPr>
          </a:p>
        </p:txBody>
      </p:sp>
      <p:sp>
        <p:nvSpPr>
          <p:cNvPr id="458" name="Google Shape;458;p35"/>
          <p:cNvSpPr txBox="1"/>
          <p:nvPr/>
        </p:nvSpPr>
        <p:spPr>
          <a:xfrm>
            <a:off x="1461464" y="71748"/>
            <a:ext cx="851377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2.1. Challenges – good to know</a:t>
            </a:r>
            <a:endParaRPr sz="4000" b="0" i="0" u="none" strike="noStrike" cap="none">
              <a:solidFill>
                <a:srgbClr val="266C9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48672" y="0"/>
            <a:ext cx="8294656"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7"/>
          <p:cNvSpPr txBox="1"/>
          <p:nvPr/>
        </p:nvSpPr>
        <p:spPr>
          <a:xfrm>
            <a:off x="2100607" y="126333"/>
            <a:ext cx="8263385"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2.2. Entreprenörskap och</a:t>
            </a:r>
            <a:endParaRPr/>
          </a:p>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immateriellt kulturarv -möjliga utmaningar</a:t>
            </a:r>
            <a:endParaRPr sz="1800" b="0" i="0" u="none" strike="noStrike" cap="none">
              <a:solidFill>
                <a:schemeClr val="dk1"/>
              </a:solidFill>
              <a:latin typeface="Calibri"/>
              <a:ea typeface="Calibri"/>
              <a:cs typeface="Calibri"/>
              <a:sym typeface="Calibri"/>
            </a:endParaRPr>
          </a:p>
        </p:txBody>
      </p:sp>
      <p:sp>
        <p:nvSpPr>
          <p:cNvPr id="469" name="Google Shape;469;p37"/>
          <p:cNvSpPr txBox="1"/>
          <p:nvPr/>
        </p:nvSpPr>
        <p:spPr>
          <a:xfrm>
            <a:off x="461141" y="2365998"/>
            <a:ext cx="9310568"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Entreprenörer kommer sannolikt att möta några vanliga utmaningar. Utöver dessa allmänna utmaningar kan entreprenörer som arbetar med immateriellt kulturarv möta några mer specifika hinder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Överföring av kulturarv kan bero på faktorer som är svåra att förutse, till exempel på grund av tekniska framsteg och förändringar i resebeteende.</a:t>
            </a:r>
            <a:r>
              <a:rPr lang="en-GB"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Juridiska ramar och regler kan sätta begränsningar.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Oenighet kan uppstå om användningen av kulturarvet.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Entreprenörsarbete kan kräva tålamod vad gäller lönsamhet.</a:t>
            </a:r>
            <a:endParaRPr sz="20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Är användandet av kulturarvet hållbart?</a:t>
            </a:r>
            <a:endParaRPr sz="2000" b="0" i="0" u="none" strike="noStrike" cap="none">
              <a:solidFill>
                <a:schemeClr val="dk1"/>
              </a:solidFill>
              <a:latin typeface="Calibri"/>
              <a:ea typeface="Calibri"/>
              <a:cs typeface="Calibri"/>
              <a:sym typeface="Calibri"/>
            </a:endParaRPr>
          </a:p>
        </p:txBody>
      </p:sp>
      <p:pic>
        <p:nvPicPr>
          <p:cNvPr id="470" name="Google Shape;470;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81785" y="4836434"/>
            <a:ext cx="945884" cy="945884"/>
          </a:xfrm>
          <a:prstGeom prst="rect">
            <a:avLst/>
          </a:prstGeom>
          <a:noFill/>
          <a:ln>
            <a:noFill/>
          </a:ln>
        </p:spPr>
      </p:pic>
      <p:grpSp>
        <p:nvGrpSpPr>
          <p:cNvPr id="471" name="Google Shape;471;p37"/>
          <p:cNvGrpSpPr/>
          <p:nvPr/>
        </p:nvGrpSpPr>
        <p:grpSpPr>
          <a:xfrm rot="1114767">
            <a:off x="9355050" y="176456"/>
            <a:ext cx="956470" cy="790504"/>
            <a:chOff x="7524349" y="2456447"/>
            <a:chExt cx="350332" cy="288948"/>
          </a:xfrm>
        </p:grpSpPr>
        <p:sp>
          <p:nvSpPr>
            <p:cNvPr id="472" name="Google Shape;472;p37"/>
            <p:cNvSpPr/>
            <p:nvPr/>
          </p:nvSpPr>
          <p:spPr>
            <a:xfrm>
              <a:off x="7693647" y="2566651"/>
              <a:ext cx="10623" cy="67045"/>
            </a:xfrm>
            <a:custGeom>
              <a:avLst/>
              <a:gdLst/>
              <a:ahLst/>
              <a:cxnLst/>
              <a:rect l="l" t="t" r="r" b="b"/>
              <a:pathLst>
                <a:path w="334" h="2108" extrusionOk="0">
                  <a:moveTo>
                    <a:pt x="167" y="0"/>
                  </a:moveTo>
                  <a:cubicBezTo>
                    <a:pt x="83" y="0"/>
                    <a:pt x="0" y="84"/>
                    <a:pt x="0" y="167"/>
                  </a:cubicBezTo>
                  <a:lnTo>
                    <a:pt x="0" y="1941"/>
                  </a:lnTo>
                  <a:cubicBezTo>
                    <a:pt x="0" y="2024"/>
                    <a:pt x="83" y="2108"/>
                    <a:pt x="167" y="2108"/>
                  </a:cubicBezTo>
                  <a:cubicBezTo>
                    <a:pt x="250" y="2108"/>
                    <a:pt x="333" y="2024"/>
                    <a:pt x="333" y="1941"/>
                  </a:cubicBezTo>
                  <a:lnTo>
                    <a:pt x="333" y="167"/>
                  </a:lnTo>
                  <a:cubicBezTo>
                    <a:pt x="333" y="60"/>
                    <a:pt x="262" y="0"/>
                    <a:pt x="167"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3" name="Google Shape;473;p37"/>
            <p:cNvSpPr/>
            <p:nvPr/>
          </p:nvSpPr>
          <p:spPr>
            <a:xfrm>
              <a:off x="7524349" y="2545151"/>
              <a:ext cx="350332" cy="200244"/>
            </a:xfrm>
            <a:custGeom>
              <a:avLst/>
              <a:gdLst/>
              <a:ahLst/>
              <a:cxnLst/>
              <a:rect l="l" t="t" r="r" b="b"/>
              <a:pathLst>
                <a:path w="11015" h="6296" extrusionOk="0">
                  <a:moveTo>
                    <a:pt x="322" y="1736"/>
                  </a:moveTo>
                  <a:lnTo>
                    <a:pt x="620" y="2033"/>
                  </a:lnTo>
                  <a:cubicBezTo>
                    <a:pt x="930" y="2343"/>
                    <a:pt x="1299" y="2534"/>
                    <a:pt x="1680" y="2605"/>
                  </a:cubicBezTo>
                  <a:lnTo>
                    <a:pt x="2858" y="2784"/>
                  </a:lnTo>
                  <a:cubicBezTo>
                    <a:pt x="3835" y="2986"/>
                    <a:pt x="4490" y="3760"/>
                    <a:pt x="4871" y="4415"/>
                  </a:cubicBezTo>
                  <a:lnTo>
                    <a:pt x="4847" y="4415"/>
                  </a:lnTo>
                  <a:lnTo>
                    <a:pt x="4835" y="4427"/>
                  </a:lnTo>
                  <a:lnTo>
                    <a:pt x="4823" y="4450"/>
                  </a:lnTo>
                  <a:lnTo>
                    <a:pt x="4811" y="4462"/>
                  </a:lnTo>
                  <a:lnTo>
                    <a:pt x="4787" y="4474"/>
                  </a:lnTo>
                  <a:lnTo>
                    <a:pt x="4775" y="4486"/>
                  </a:lnTo>
                  <a:cubicBezTo>
                    <a:pt x="4775" y="4486"/>
                    <a:pt x="4775" y="4510"/>
                    <a:pt x="4763" y="4510"/>
                  </a:cubicBezTo>
                  <a:lnTo>
                    <a:pt x="4752" y="4522"/>
                  </a:lnTo>
                  <a:cubicBezTo>
                    <a:pt x="4752" y="4522"/>
                    <a:pt x="4752" y="4534"/>
                    <a:pt x="4728" y="4534"/>
                  </a:cubicBezTo>
                  <a:cubicBezTo>
                    <a:pt x="4728" y="4534"/>
                    <a:pt x="4728" y="4546"/>
                    <a:pt x="4716" y="4546"/>
                  </a:cubicBezTo>
                  <a:lnTo>
                    <a:pt x="4716" y="4570"/>
                  </a:lnTo>
                  <a:cubicBezTo>
                    <a:pt x="4716" y="4570"/>
                    <a:pt x="4716" y="4581"/>
                    <a:pt x="4704" y="4581"/>
                  </a:cubicBezTo>
                  <a:lnTo>
                    <a:pt x="4704" y="4593"/>
                  </a:lnTo>
                  <a:lnTo>
                    <a:pt x="4704" y="4605"/>
                  </a:lnTo>
                  <a:lnTo>
                    <a:pt x="4704" y="4629"/>
                  </a:lnTo>
                  <a:lnTo>
                    <a:pt x="4704" y="4641"/>
                  </a:lnTo>
                  <a:lnTo>
                    <a:pt x="4704" y="4653"/>
                  </a:lnTo>
                  <a:lnTo>
                    <a:pt x="4704" y="4665"/>
                  </a:lnTo>
                  <a:lnTo>
                    <a:pt x="4704" y="4689"/>
                  </a:lnTo>
                  <a:lnTo>
                    <a:pt x="4704" y="4700"/>
                  </a:lnTo>
                  <a:lnTo>
                    <a:pt x="4704" y="4712"/>
                  </a:lnTo>
                  <a:lnTo>
                    <a:pt x="4704" y="4724"/>
                  </a:lnTo>
                  <a:lnTo>
                    <a:pt x="4704" y="4748"/>
                  </a:lnTo>
                  <a:lnTo>
                    <a:pt x="4704" y="4760"/>
                  </a:lnTo>
                  <a:lnTo>
                    <a:pt x="4704" y="4772"/>
                  </a:lnTo>
                  <a:lnTo>
                    <a:pt x="4704" y="4784"/>
                  </a:lnTo>
                  <a:lnTo>
                    <a:pt x="4704" y="4808"/>
                  </a:lnTo>
                  <a:lnTo>
                    <a:pt x="4704" y="4820"/>
                  </a:lnTo>
                  <a:lnTo>
                    <a:pt x="4704" y="4831"/>
                  </a:lnTo>
                  <a:cubicBezTo>
                    <a:pt x="4704" y="4843"/>
                    <a:pt x="4704" y="4843"/>
                    <a:pt x="4716" y="4867"/>
                  </a:cubicBezTo>
                  <a:lnTo>
                    <a:pt x="4871" y="5224"/>
                  </a:lnTo>
                  <a:cubicBezTo>
                    <a:pt x="4394" y="5224"/>
                    <a:pt x="4061" y="5236"/>
                    <a:pt x="3894" y="5296"/>
                  </a:cubicBezTo>
                  <a:cubicBezTo>
                    <a:pt x="3435" y="5449"/>
                    <a:pt x="3020" y="5525"/>
                    <a:pt x="2647" y="5525"/>
                  </a:cubicBezTo>
                  <a:cubicBezTo>
                    <a:pt x="2150" y="5525"/>
                    <a:pt x="1729" y="5389"/>
                    <a:pt x="1382" y="5117"/>
                  </a:cubicBezTo>
                  <a:cubicBezTo>
                    <a:pt x="1180" y="4951"/>
                    <a:pt x="1001" y="4748"/>
                    <a:pt x="846" y="4474"/>
                  </a:cubicBezTo>
                  <a:cubicBezTo>
                    <a:pt x="894" y="4450"/>
                    <a:pt x="1001" y="4403"/>
                    <a:pt x="1084" y="4391"/>
                  </a:cubicBezTo>
                  <a:cubicBezTo>
                    <a:pt x="1132" y="4367"/>
                    <a:pt x="1180" y="4343"/>
                    <a:pt x="1192" y="4308"/>
                  </a:cubicBezTo>
                  <a:cubicBezTo>
                    <a:pt x="1215" y="4272"/>
                    <a:pt x="1215" y="4224"/>
                    <a:pt x="1203" y="4177"/>
                  </a:cubicBezTo>
                  <a:cubicBezTo>
                    <a:pt x="1156" y="4046"/>
                    <a:pt x="1013" y="3891"/>
                    <a:pt x="775" y="3653"/>
                  </a:cubicBezTo>
                  <a:cubicBezTo>
                    <a:pt x="656" y="3534"/>
                    <a:pt x="441" y="3331"/>
                    <a:pt x="406" y="3236"/>
                  </a:cubicBezTo>
                  <a:cubicBezTo>
                    <a:pt x="441" y="3212"/>
                    <a:pt x="584" y="3200"/>
                    <a:pt x="668" y="3200"/>
                  </a:cubicBezTo>
                  <a:cubicBezTo>
                    <a:pt x="727" y="3200"/>
                    <a:pt x="787" y="3165"/>
                    <a:pt x="811" y="3105"/>
                  </a:cubicBezTo>
                  <a:cubicBezTo>
                    <a:pt x="846" y="3046"/>
                    <a:pt x="834" y="2974"/>
                    <a:pt x="787" y="2926"/>
                  </a:cubicBezTo>
                  <a:cubicBezTo>
                    <a:pt x="537" y="2641"/>
                    <a:pt x="406" y="2129"/>
                    <a:pt x="322" y="1736"/>
                  </a:cubicBezTo>
                  <a:close/>
                  <a:moveTo>
                    <a:pt x="10621" y="1736"/>
                  </a:moveTo>
                  <a:lnTo>
                    <a:pt x="10621" y="1736"/>
                  </a:lnTo>
                  <a:cubicBezTo>
                    <a:pt x="10550" y="2117"/>
                    <a:pt x="10419" y="2641"/>
                    <a:pt x="10169" y="2926"/>
                  </a:cubicBezTo>
                  <a:cubicBezTo>
                    <a:pt x="10121" y="2974"/>
                    <a:pt x="10109" y="3046"/>
                    <a:pt x="10133" y="3105"/>
                  </a:cubicBezTo>
                  <a:cubicBezTo>
                    <a:pt x="10169" y="3165"/>
                    <a:pt x="10228" y="3188"/>
                    <a:pt x="10288" y="3188"/>
                  </a:cubicBezTo>
                  <a:cubicBezTo>
                    <a:pt x="10383" y="3188"/>
                    <a:pt x="10502" y="3212"/>
                    <a:pt x="10550" y="3236"/>
                  </a:cubicBezTo>
                  <a:cubicBezTo>
                    <a:pt x="10526" y="3331"/>
                    <a:pt x="10324" y="3522"/>
                    <a:pt x="10205" y="3653"/>
                  </a:cubicBezTo>
                  <a:cubicBezTo>
                    <a:pt x="9966" y="3891"/>
                    <a:pt x="9824" y="4058"/>
                    <a:pt x="9776" y="4177"/>
                  </a:cubicBezTo>
                  <a:cubicBezTo>
                    <a:pt x="9764" y="4224"/>
                    <a:pt x="9764" y="4272"/>
                    <a:pt x="9788" y="4308"/>
                  </a:cubicBezTo>
                  <a:cubicBezTo>
                    <a:pt x="9824" y="4355"/>
                    <a:pt x="9847" y="4391"/>
                    <a:pt x="9895" y="4391"/>
                  </a:cubicBezTo>
                  <a:cubicBezTo>
                    <a:pt x="9978" y="4403"/>
                    <a:pt x="10086" y="4439"/>
                    <a:pt x="10133" y="4474"/>
                  </a:cubicBezTo>
                  <a:cubicBezTo>
                    <a:pt x="9978" y="4724"/>
                    <a:pt x="9800" y="4951"/>
                    <a:pt x="9597" y="5117"/>
                  </a:cubicBezTo>
                  <a:cubicBezTo>
                    <a:pt x="9257" y="5389"/>
                    <a:pt x="8835" y="5525"/>
                    <a:pt x="8336" y="5525"/>
                  </a:cubicBezTo>
                  <a:cubicBezTo>
                    <a:pt x="7962" y="5525"/>
                    <a:pt x="7544" y="5449"/>
                    <a:pt x="7085" y="5296"/>
                  </a:cubicBezTo>
                  <a:cubicBezTo>
                    <a:pt x="6930" y="5248"/>
                    <a:pt x="6633" y="5224"/>
                    <a:pt x="6204" y="5224"/>
                  </a:cubicBezTo>
                  <a:lnTo>
                    <a:pt x="6085" y="5224"/>
                  </a:lnTo>
                  <a:lnTo>
                    <a:pt x="6228" y="4867"/>
                  </a:lnTo>
                  <a:cubicBezTo>
                    <a:pt x="6228" y="4843"/>
                    <a:pt x="6228" y="4843"/>
                    <a:pt x="6252" y="4831"/>
                  </a:cubicBezTo>
                  <a:lnTo>
                    <a:pt x="6252" y="4820"/>
                  </a:lnTo>
                  <a:lnTo>
                    <a:pt x="6252" y="4808"/>
                  </a:lnTo>
                  <a:lnTo>
                    <a:pt x="6252" y="4784"/>
                  </a:lnTo>
                  <a:lnTo>
                    <a:pt x="6252" y="4772"/>
                  </a:lnTo>
                  <a:lnTo>
                    <a:pt x="6252" y="4760"/>
                  </a:lnTo>
                  <a:lnTo>
                    <a:pt x="6252" y="4736"/>
                  </a:lnTo>
                  <a:lnTo>
                    <a:pt x="6252" y="4724"/>
                  </a:lnTo>
                  <a:lnTo>
                    <a:pt x="6252" y="4712"/>
                  </a:lnTo>
                  <a:lnTo>
                    <a:pt x="6252" y="4700"/>
                  </a:lnTo>
                  <a:lnTo>
                    <a:pt x="6252" y="4677"/>
                  </a:lnTo>
                  <a:lnTo>
                    <a:pt x="6252" y="4665"/>
                  </a:lnTo>
                  <a:lnTo>
                    <a:pt x="6252" y="4653"/>
                  </a:lnTo>
                  <a:lnTo>
                    <a:pt x="6252" y="4641"/>
                  </a:lnTo>
                  <a:lnTo>
                    <a:pt x="6252" y="4617"/>
                  </a:lnTo>
                  <a:lnTo>
                    <a:pt x="6252" y="4605"/>
                  </a:lnTo>
                  <a:lnTo>
                    <a:pt x="6252" y="4593"/>
                  </a:lnTo>
                  <a:lnTo>
                    <a:pt x="6252" y="4581"/>
                  </a:lnTo>
                  <a:cubicBezTo>
                    <a:pt x="6252" y="4581"/>
                    <a:pt x="6252" y="4558"/>
                    <a:pt x="6228" y="4558"/>
                  </a:cubicBezTo>
                  <a:lnTo>
                    <a:pt x="6228" y="4546"/>
                  </a:lnTo>
                  <a:cubicBezTo>
                    <a:pt x="6228" y="4546"/>
                    <a:pt x="6228" y="4534"/>
                    <a:pt x="6216" y="4534"/>
                  </a:cubicBezTo>
                  <a:cubicBezTo>
                    <a:pt x="6216" y="4534"/>
                    <a:pt x="6216" y="4522"/>
                    <a:pt x="6204" y="4522"/>
                  </a:cubicBezTo>
                  <a:lnTo>
                    <a:pt x="6192" y="4498"/>
                  </a:lnTo>
                  <a:lnTo>
                    <a:pt x="6180" y="4486"/>
                  </a:lnTo>
                  <a:lnTo>
                    <a:pt x="6156" y="4474"/>
                  </a:lnTo>
                  <a:lnTo>
                    <a:pt x="6145" y="4462"/>
                  </a:lnTo>
                  <a:lnTo>
                    <a:pt x="6133" y="4439"/>
                  </a:lnTo>
                  <a:lnTo>
                    <a:pt x="6121" y="4427"/>
                  </a:lnTo>
                  <a:lnTo>
                    <a:pt x="6097" y="4415"/>
                  </a:lnTo>
                  <a:lnTo>
                    <a:pt x="6085" y="4415"/>
                  </a:lnTo>
                  <a:cubicBezTo>
                    <a:pt x="6478" y="3760"/>
                    <a:pt x="7109" y="2986"/>
                    <a:pt x="8097" y="2772"/>
                  </a:cubicBezTo>
                  <a:lnTo>
                    <a:pt x="9276" y="2593"/>
                  </a:lnTo>
                  <a:cubicBezTo>
                    <a:pt x="9657" y="2534"/>
                    <a:pt x="10014" y="2343"/>
                    <a:pt x="10324" y="2033"/>
                  </a:cubicBezTo>
                  <a:lnTo>
                    <a:pt x="10621" y="1736"/>
                  </a:lnTo>
                  <a:close/>
                  <a:moveTo>
                    <a:pt x="5525" y="4474"/>
                  </a:moveTo>
                  <a:lnTo>
                    <a:pt x="5918" y="4689"/>
                  </a:lnTo>
                  <a:cubicBezTo>
                    <a:pt x="5954" y="4712"/>
                    <a:pt x="5954" y="4724"/>
                    <a:pt x="5942" y="4748"/>
                  </a:cubicBezTo>
                  <a:lnTo>
                    <a:pt x="5490" y="5832"/>
                  </a:lnTo>
                  <a:lnTo>
                    <a:pt x="5049" y="4748"/>
                  </a:lnTo>
                  <a:lnTo>
                    <a:pt x="5049" y="4700"/>
                  </a:lnTo>
                  <a:lnTo>
                    <a:pt x="5061" y="4689"/>
                  </a:lnTo>
                  <a:lnTo>
                    <a:pt x="5466" y="4474"/>
                  </a:lnTo>
                  <a:close/>
                  <a:moveTo>
                    <a:pt x="1758" y="1"/>
                  </a:moveTo>
                  <a:cubicBezTo>
                    <a:pt x="1565" y="1"/>
                    <a:pt x="1375" y="19"/>
                    <a:pt x="1192" y="57"/>
                  </a:cubicBezTo>
                  <a:cubicBezTo>
                    <a:pt x="1132" y="69"/>
                    <a:pt x="1084" y="117"/>
                    <a:pt x="1073" y="176"/>
                  </a:cubicBezTo>
                  <a:cubicBezTo>
                    <a:pt x="1061" y="236"/>
                    <a:pt x="1073" y="295"/>
                    <a:pt x="1120" y="331"/>
                  </a:cubicBezTo>
                  <a:cubicBezTo>
                    <a:pt x="1382" y="605"/>
                    <a:pt x="1537" y="890"/>
                    <a:pt x="1680" y="1164"/>
                  </a:cubicBezTo>
                  <a:cubicBezTo>
                    <a:pt x="1894" y="1569"/>
                    <a:pt x="2108" y="1974"/>
                    <a:pt x="2608" y="2260"/>
                  </a:cubicBezTo>
                  <a:cubicBezTo>
                    <a:pt x="2631" y="2271"/>
                    <a:pt x="2656" y="2276"/>
                    <a:pt x="2682" y="2276"/>
                  </a:cubicBezTo>
                  <a:cubicBezTo>
                    <a:pt x="2739" y="2276"/>
                    <a:pt x="2798" y="2249"/>
                    <a:pt x="2823" y="2200"/>
                  </a:cubicBezTo>
                  <a:cubicBezTo>
                    <a:pt x="2870" y="2117"/>
                    <a:pt x="2847" y="2022"/>
                    <a:pt x="2763" y="1974"/>
                  </a:cubicBezTo>
                  <a:cubicBezTo>
                    <a:pt x="2346" y="1736"/>
                    <a:pt x="2168" y="1391"/>
                    <a:pt x="1965" y="1010"/>
                  </a:cubicBezTo>
                  <a:cubicBezTo>
                    <a:pt x="1846" y="783"/>
                    <a:pt x="1727" y="545"/>
                    <a:pt x="1549" y="319"/>
                  </a:cubicBezTo>
                  <a:cubicBezTo>
                    <a:pt x="1611" y="315"/>
                    <a:pt x="1675" y="312"/>
                    <a:pt x="1738" y="312"/>
                  </a:cubicBezTo>
                  <a:cubicBezTo>
                    <a:pt x="2531" y="312"/>
                    <a:pt x="3376" y="653"/>
                    <a:pt x="4037" y="1260"/>
                  </a:cubicBezTo>
                  <a:cubicBezTo>
                    <a:pt x="4573" y="1748"/>
                    <a:pt x="5002" y="2629"/>
                    <a:pt x="5228" y="3629"/>
                  </a:cubicBezTo>
                  <a:cubicBezTo>
                    <a:pt x="5002" y="3165"/>
                    <a:pt x="4704" y="2700"/>
                    <a:pt x="4359" y="2260"/>
                  </a:cubicBezTo>
                  <a:cubicBezTo>
                    <a:pt x="4324" y="2211"/>
                    <a:pt x="4281" y="2187"/>
                    <a:pt x="4235" y="2187"/>
                  </a:cubicBezTo>
                  <a:cubicBezTo>
                    <a:pt x="4202" y="2187"/>
                    <a:pt x="4167" y="2199"/>
                    <a:pt x="4132" y="2224"/>
                  </a:cubicBezTo>
                  <a:cubicBezTo>
                    <a:pt x="4061" y="2284"/>
                    <a:pt x="4049" y="2379"/>
                    <a:pt x="4109" y="2450"/>
                  </a:cubicBezTo>
                  <a:cubicBezTo>
                    <a:pt x="4490" y="2950"/>
                    <a:pt x="4835" y="3522"/>
                    <a:pt x="5061" y="4022"/>
                  </a:cubicBezTo>
                  <a:cubicBezTo>
                    <a:pt x="4632" y="3355"/>
                    <a:pt x="3954" y="2653"/>
                    <a:pt x="2966" y="2450"/>
                  </a:cubicBezTo>
                  <a:lnTo>
                    <a:pt x="2942" y="2450"/>
                  </a:lnTo>
                  <a:lnTo>
                    <a:pt x="1775" y="2272"/>
                  </a:lnTo>
                  <a:cubicBezTo>
                    <a:pt x="1454" y="2224"/>
                    <a:pt x="1156" y="2057"/>
                    <a:pt x="906" y="1795"/>
                  </a:cubicBezTo>
                  <a:lnTo>
                    <a:pt x="287" y="1141"/>
                  </a:lnTo>
                  <a:cubicBezTo>
                    <a:pt x="255" y="1109"/>
                    <a:pt x="213" y="1093"/>
                    <a:pt x="170" y="1093"/>
                  </a:cubicBezTo>
                  <a:cubicBezTo>
                    <a:pt x="149" y="1093"/>
                    <a:pt x="128" y="1097"/>
                    <a:pt x="108" y="1105"/>
                  </a:cubicBezTo>
                  <a:cubicBezTo>
                    <a:pt x="49" y="1141"/>
                    <a:pt x="1" y="1200"/>
                    <a:pt x="13" y="1271"/>
                  </a:cubicBezTo>
                  <a:cubicBezTo>
                    <a:pt x="13" y="1319"/>
                    <a:pt x="84" y="2272"/>
                    <a:pt x="441" y="2891"/>
                  </a:cubicBezTo>
                  <a:cubicBezTo>
                    <a:pt x="358" y="2926"/>
                    <a:pt x="251" y="2950"/>
                    <a:pt x="191" y="3034"/>
                  </a:cubicBezTo>
                  <a:cubicBezTo>
                    <a:pt x="132" y="3093"/>
                    <a:pt x="120" y="3176"/>
                    <a:pt x="132" y="3272"/>
                  </a:cubicBezTo>
                  <a:cubicBezTo>
                    <a:pt x="168" y="3415"/>
                    <a:pt x="322" y="3593"/>
                    <a:pt x="596" y="3879"/>
                  </a:cubicBezTo>
                  <a:cubicBezTo>
                    <a:pt x="668" y="3950"/>
                    <a:pt x="775" y="4058"/>
                    <a:pt x="846" y="4141"/>
                  </a:cubicBezTo>
                  <a:cubicBezTo>
                    <a:pt x="739" y="4189"/>
                    <a:pt x="620" y="4272"/>
                    <a:pt x="584" y="4367"/>
                  </a:cubicBezTo>
                  <a:cubicBezTo>
                    <a:pt x="537" y="4462"/>
                    <a:pt x="549" y="4546"/>
                    <a:pt x="596" y="4617"/>
                  </a:cubicBezTo>
                  <a:cubicBezTo>
                    <a:pt x="775" y="4939"/>
                    <a:pt x="977" y="5189"/>
                    <a:pt x="1215" y="5379"/>
                  </a:cubicBezTo>
                  <a:cubicBezTo>
                    <a:pt x="1620" y="5712"/>
                    <a:pt x="2108" y="5855"/>
                    <a:pt x="2680" y="5855"/>
                  </a:cubicBezTo>
                  <a:cubicBezTo>
                    <a:pt x="3097" y="5855"/>
                    <a:pt x="3537" y="5772"/>
                    <a:pt x="4037" y="5605"/>
                  </a:cubicBezTo>
                  <a:cubicBezTo>
                    <a:pt x="4146" y="5566"/>
                    <a:pt x="4418" y="5543"/>
                    <a:pt x="4806" y="5543"/>
                  </a:cubicBezTo>
                  <a:cubicBezTo>
                    <a:pt x="4886" y="5543"/>
                    <a:pt x="4971" y="5544"/>
                    <a:pt x="5061" y="5546"/>
                  </a:cubicBezTo>
                  <a:lnTo>
                    <a:pt x="5311" y="6141"/>
                  </a:lnTo>
                  <a:cubicBezTo>
                    <a:pt x="5347" y="6236"/>
                    <a:pt x="5430" y="6296"/>
                    <a:pt x="5537" y="6296"/>
                  </a:cubicBezTo>
                  <a:cubicBezTo>
                    <a:pt x="5621" y="6296"/>
                    <a:pt x="5716" y="6236"/>
                    <a:pt x="5764" y="6141"/>
                  </a:cubicBezTo>
                  <a:lnTo>
                    <a:pt x="6014" y="5546"/>
                  </a:lnTo>
                  <a:cubicBezTo>
                    <a:pt x="6103" y="5544"/>
                    <a:pt x="6189" y="5543"/>
                    <a:pt x="6269" y="5543"/>
                  </a:cubicBezTo>
                  <a:cubicBezTo>
                    <a:pt x="6657" y="5543"/>
                    <a:pt x="6929" y="5566"/>
                    <a:pt x="7038" y="5605"/>
                  </a:cubicBezTo>
                  <a:cubicBezTo>
                    <a:pt x="7526" y="5772"/>
                    <a:pt x="7990" y="5855"/>
                    <a:pt x="8395" y="5855"/>
                  </a:cubicBezTo>
                  <a:cubicBezTo>
                    <a:pt x="8954" y="5855"/>
                    <a:pt x="9455" y="5689"/>
                    <a:pt x="9847" y="5379"/>
                  </a:cubicBezTo>
                  <a:cubicBezTo>
                    <a:pt x="10086" y="5189"/>
                    <a:pt x="10300" y="4939"/>
                    <a:pt x="10478" y="4617"/>
                  </a:cubicBezTo>
                  <a:cubicBezTo>
                    <a:pt x="10526" y="4534"/>
                    <a:pt x="10538" y="4439"/>
                    <a:pt x="10490" y="4367"/>
                  </a:cubicBezTo>
                  <a:cubicBezTo>
                    <a:pt x="10443" y="4272"/>
                    <a:pt x="10324" y="4189"/>
                    <a:pt x="10228" y="4141"/>
                  </a:cubicBezTo>
                  <a:cubicBezTo>
                    <a:pt x="10300" y="4058"/>
                    <a:pt x="10407" y="3974"/>
                    <a:pt x="10478" y="3879"/>
                  </a:cubicBezTo>
                  <a:cubicBezTo>
                    <a:pt x="10740" y="3593"/>
                    <a:pt x="10907" y="3415"/>
                    <a:pt x="10943" y="3272"/>
                  </a:cubicBezTo>
                  <a:cubicBezTo>
                    <a:pt x="10955" y="3176"/>
                    <a:pt x="10943" y="3093"/>
                    <a:pt x="10883" y="3034"/>
                  </a:cubicBezTo>
                  <a:cubicBezTo>
                    <a:pt x="10776" y="2962"/>
                    <a:pt x="10681" y="2926"/>
                    <a:pt x="10586" y="2903"/>
                  </a:cubicBezTo>
                  <a:cubicBezTo>
                    <a:pt x="10943" y="2272"/>
                    <a:pt x="11014" y="1319"/>
                    <a:pt x="11014" y="1271"/>
                  </a:cubicBezTo>
                  <a:cubicBezTo>
                    <a:pt x="11014" y="1200"/>
                    <a:pt x="10979" y="1141"/>
                    <a:pt x="10919" y="1117"/>
                  </a:cubicBezTo>
                  <a:cubicBezTo>
                    <a:pt x="10895" y="1103"/>
                    <a:pt x="10870" y="1096"/>
                    <a:pt x="10845" y="1096"/>
                  </a:cubicBezTo>
                  <a:cubicBezTo>
                    <a:pt x="10807" y="1096"/>
                    <a:pt x="10769" y="1112"/>
                    <a:pt x="10740" y="1141"/>
                  </a:cubicBezTo>
                  <a:lnTo>
                    <a:pt x="10121" y="1795"/>
                  </a:lnTo>
                  <a:cubicBezTo>
                    <a:pt x="9871" y="2057"/>
                    <a:pt x="9574" y="2224"/>
                    <a:pt x="9252" y="2272"/>
                  </a:cubicBezTo>
                  <a:lnTo>
                    <a:pt x="8085" y="2450"/>
                  </a:lnTo>
                  <a:lnTo>
                    <a:pt x="8061" y="2450"/>
                  </a:lnTo>
                  <a:cubicBezTo>
                    <a:pt x="7038" y="2653"/>
                    <a:pt x="6359" y="3403"/>
                    <a:pt x="5918" y="4081"/>
                  </a:cubicBezTo>
                  <a:cubicBezTo>
                    <a:pt x="6145" y="3546"/>
                    <a:pt x="6502" y="2986"/>
                    <a:pt x="6918" y="2450"/>
                  </a:cubicBezTo>
                  <a:cubicBezTo>
                    <a:pt x="6978" y="2379"/>
                    <a:pt x="6966" y="2272"/>
                    <a:pt x="6895" y="2224"/>
                  </a:cubicBezTo>
                  <a:cubicBezTo>
                    <a:pt x="6859" y="2203"/>
                    <a:pt x="6821" y="2192"/>
                    <a:pt x="6785" y="2192"/>
                  </a:cubicBezTo>
                  <a:cubicBezTo>
                    <a:pt x="6738" y="2192"/>
                    <a:pt x="6696" y="2212"/>
                    <a:pt x="6668" y="2260"/>
                  </a:cubicBezTo>
                  <a:cubicBezTo>
                    <a:pt x="6323" y="2688"/>
                    <a:pt x="6026" y="3129"/>
                    <a:pt x="5799" y="3581"/>
                  </a:cubicBezTo>
                  <a:cubicBezTo>
                    <a:pt x="6026" y="2593"/>
                    <a:pt x="6454" y="1736"/>
                    <a:pt x="6978" y="1260"/>
                  </a:cubicBezTo>
                  <a:cubicBezTo>
                    <a:pt x="7639" y="653"/>
                    <a:pt x="8495" y="312"/>
                    <a:pt x="9279" y="312"/>
                  </a:cubicBezTo>
                  <a:cubicBezTo>
                    <a:pt x="9342" y="312"/>
                    <a:pt x="9405" y="315"/>
                    <a:pt x="9466" y="319"/>
                  </a:cubicBezTo>
                  <a:cubicBezTo>
                    <a:pt x="9288" y="545"/>
                    <a:pt x="9169" y="783"/>
                    <a:pt x="9050" y="1010"/>
                  </a:cubicBezTo>
                  <a:cubicBezTo>
                    <a:pt x="8835" y="1391"/>
                    <a:pt x="8657" y="1736"/>
                    <a:pt x="8240" y="1974"/>
                  </a:cubicBezTo>
                  <a:cubicBezTo>
                    <a:pt x="8169" y="2022"/>
                    <a:pt x="8145" y="2117"/>
                    <a:pt x="8181" y="2200"/>
                  </a:cubicBezTo>
                  <a:cubicBezTo>
                    <a:pt x="8213" y="2249"/>
                    <a:pt x="8275" y="2276"/>
                    <a:pt x="8333" y="2276"/>
                  </a:cubicBezTo>
                  <a:cubicBezTo>
                    <a:pt x="8359" y="2276"/>
                    <a:pt x="8385" y="2271"/>
                    <a:pt x="8407" y="2260"/>
                  </a:cubicBezTo>
                  <a:cubicBezTo>
                    <a:pt x="8895" y="1974"/>
                    <a:pt x="9121" y="1557"/>
                    <a:pt x="9335" y="1164"/>
                  </a:cubicBezTo>
                  <a:cubicBezTo>
                    <a:pt x="9478" y="890"/>
                    <a:pt x="9645" y="593"/>
                    <a:pt x="9895" y="331"/>
                  </a:cubicBezTo>
                  <a:cubicBezTo>
                    <a:pt x="9943" y="295"/>
                    <a:pt x="9955" y="236"/>
                    <a:pt x="9943" y="176"/>
                  </a:cubicBezTo>
                  <a:cubicBezTo>
                    <a:pt x="9931" y="117"/>
                    <a:pt x="9883" y="69"/>
                    <a:pt x="9824" y="57"/>
                  </a:cubicBezTo>
                  <a:cubicBezTo>
                    <a:pt x="9647" y="21"/>
                    <a:pt x="9463" y="4"/>
                    <a:pt x="9276" y="4"/>
                  </a:cubicBezTo>
                  <a:cubicBezTo>
                    <a:pt x="8910" y="4"/>
                    <a:pt x="8531" y="70"/>
                    <a:pt x="8169" y="188"/>
                  </a:cubicBezTo>
                  <a:cubicBezTo>
                    <a:pt x="7669" y="367"/>
                    <a:pt x="7169" y="652"/>
                    <a:pt x="6776" y="1021"/>
                  </a:cubicBezTo>
                  <a:cubicBezTo>
                    <a:pt x="6395" y="1367"/>
                    <a:pt x="6073" y="1867"/>
                    <a:pt x="5823" y="2474"/>
                  </a:cubicBezTo>
                  <a:cubicBezTo>
                    <a:pt x="5680" y="2795"/>
                    <a:pt x="5585" y="3117"/>
                    <a:pt x="5502" y="3462"/>
                  </a:cubicBezTo>
                  <a:cubicBezTo>
                    <a:pt x="5430" y="3117"/>
                    <a:pt x="5323" y="2795"/>
                    <a:pt x="5192" y="2474"/>
                  </a:cubicBezTo>
                  <a:cubicBezTo>
                    <a:pt x="4942" y="1867"/>
                    <a:pt x="4609" y="1367"/>
                    <a:pt x="4240" y="1021"/>
                  </a:cubicBezTo>
                  <a:cubicBezTo>
                    <a:pt x="3835" y="652"/>
                    <a:pt x="3347" y="367"/>
                    <a:pt x="2847" y="188"/>
                  </a:cubicBezTo>
                  <a:cubicBezTo>
                    <a:pt x="2483" y="64"/>
                    <a:pt x="2115" y="1"/>
                    <a:pt x="1758" y="1"/>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4" name="Google Shape;474;p37"/>
            <p:cNvSpPr/>
            <p:nvPr/>
          </p:nvSpPr>
          <p:spPr>
            <a:xfrm>
              <a:off x="7582298" y="2650998"/>
              <a:ext cx="86764" cy="50093"/>
            </a:xfrm>
            <a:custGeom>
              <a:avLst/>
              <a:gdLst/>
              <a:ahLst/>
              <a:cxnLst/>
              <a:rect l="l" t="t" r="r" b="b"/>
              <a:pathLst>
                <a:path w="2728" h="1575" extrusionOk="0">
                  <a:moveTo>
                    <a:pt x="1043" y="321"/>
                  </a:moveTo>
                  <a:cubicBezTo>
                    <a:pt x="1160" y="321"/>
                    <a:pt x="1280" y="339"/>
                    <a:pt x="1394" y="384"/>
                  </a:cubicBezTo>
                  <a:cubicBezTo>
                    <a:pt x="1763" y="539"/>
                    <a:pt x="2025" y="896"/>
                    <a:pt x="2168" y="1087"/>
                  </a:cubicBezTo>
                  <a:cubicBezTo>
                    <a:pt x="2017" y="1150"/>
                    <a:pt x="1771" y="1224"/>
                    <a:pt x="1518" y="1224"/>
                  </a:cubicBezTo>
                  <a:cubicBezTo>
                    <a:pt x="1391" y="1224"/>
                    <a:pt x="1263" y="1206"/>
                    <a:pt x="1144" y="1158"/>
                  </a:cubicBezTo>
                  <a:cubicBezTo>
                    <a:pt x="763" y="1015"/>
                    <a:pt x="524" y="658"/>
                    <a:pt x="405" y="468"/>
                  </a:cubicBezTo>
                  <a:cubicBezTo>
                    <a:pt x="552" y="403"/>
                    <a:pt x="792" y="321"/>
                    <a:pt x="1043" y="321"/>
                  </a:cubicBezTo>
                  <a:close/>
                  <a:moveTo>
                    <a:pt x="1055" y="0"/>
                  </a:moveTo>
                  <a:cubicBezTo>
                    <a:pt x="563" y="0"/>
                    <a:pt x="135" y="244"/>
                    <a:pt x="108" y="253"/>
                  </a:cubicBezTo>
                  <a:cubicBezTo>
                    <a:pt x="36" y="301"/>
                    <a:pt x="1" y="384"/>
                    <a:pt x="36" y="468"/>
                  </a:cubicBezTo>
                  <a:cubicBezTo>
                    <a:pt x="48" y="491"/>
                    <a:pt x="382" y="1206"/>
                    <a:pt x="1013" y="1480"/>
                  </a:cubicBezTo>
                  <a:cubicBezTo>
                    <a:pt x="1179" y="1539"/>
                    <a:pt x="1346" y="1563"/>
                    <a:pt x="1513" y="1563"/>
                  </a:cubicBezTo>
                  <a:cubicBezTo>
                    <a:pt x="1846" y="1563"/>
                    <a:pt x="2168" y="1456"/>
                    <a:pt x="2322" y="1384"/>
                  </a:cubicBezTo>
                  <a:lnTo>
                    <a:pt x="2406" y="1503"/>
                  </a:lnTo>
                  <a:cubicBezTo>
                    <a:pt x="2429" y="1551"/>
                    <a:pt x="2489" y="1575"/>
                    <a:pt x="2537" y="1575"/>
                  </a:cubicBezTo>
                  <a:cubicBezTo>
                    <a:pt x="2560" y="1575"/>
                    <a:pt x="2596" y="1575"/>
                    <a:pt x="2620" y="1551"/>
                  </a:cubicBezTo>
                  <a:cubicBezTo>
                    <a:pt x="2703" y="1492"/>
                    <a:pt x="2727" y="1396"/>
                    <a:pt x="2691" y="1325"/>
                  </a:cubicBezTo>
                  <a:lnTo>
                    <a:pt x="2549" y="1087"/>
                  </a:lnTo>
                  <a:cubicBezTo>
                    <a:pt x="2525" y="1015"/>
                    <a:pt x="2156" y="349"/>
                    <a:pt x="1525" y="87"/>
                  </a:cubicBezTo>
                  <a:cubicBezTo>
                    <a:pt x="1369" y="24"/>
                    <a:pt x="1208" y="0"/>
                    <a:pt x="1055"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5" name="Google Shape;475;p37"/>
            <p:cNvSpPr/>
            <p:nvPr/>
          </p:nvSpPr>
          <p:spPr>
            <a:xfrm>
              <a:off x="7729237" y="2650553"/>
              <a:ext cx="86732" cy="50156"/>
            </a:xfrm>
            <a:custGeom>
              <a:avLst/>
              <a:gdLst/>
              <a:ahLst/>
              <a:cxnLst/>
              <a:rect l="l" t="t" r="r" b="b"/>
              <a:pathLst>
                <a:path w="2727" h="1577" extrusionOk="0">
                  <a:moveTo>
                    <a:pt x="1672" y="335"/>
                  </a:moveTo>
                  <a:cubicBezTo>
                    <a:pt x="1924" y="335"/>
                    <a:pt x="2164" y="417"/>
                    <a:pt x="2310" y="482"/>
                  </a:cubicBezTo>
                  <a:cubicBezTo>
                    <a:pt x="2203" y="672"/>
                    <a:pt x="1953" y="1029"/>
                    <a:pt x="1584" y="1172"/>
                  </a:cubicBezTo>
                  <a:cubicBezTo>
                    <a:pt x="1461" y="1224"/>
                    <a:pt x="1330" y="1244"/>
                    <a:pt x="1201" y="1244"/>
                  </a:cubicBezTo>
                  <a:cubicBezTo>
                    <a:pt x="945" y="1244"/>
                    <a:pt x="699" y="1164"/>
                    <a:pt x="548" y="1101"/>
                  </a:cubicBezTo>
                  <a:cubicBezTo>
                    <a:pt x="691" y="898"/>
                    <a:pt x="953" y="553"/>
                    <a:pt x="1322" y="398"/>
                  </a:cubicBezTo>
                  <a:cubicBezTo>
                    <a:pt x="1435" y="353"/>
                    <a:pt x="1555" y="335"/>
                    <a:pt x="1672" y="335"/>
                  </a:cubicBezTo>
                  <a:close/>
                  <a:moveTo>
                    <a:pt x="1683" y="1"/>
                  </a:moveTo>
                  <a:cubicBezTo>
                    <a:pt x="1526" y="1"/>
                    <a:pt x="1362" y="25"/>
                    <a:pt x="1203" y="89"/>
                  </a:cubicBezTo>
                  <a:cubicBezTo>
                    <a:pt x="584" y="339"/>
                    <a:pt x="215" y="1029"/>
                    <a:pt x="179" y="1089"/>
                  </a:cubicBezTo>
                  <a:lnTo>
                    <a:pt x="48" y="1327"/>
                  </a:lnTo>
                  <a:cubicBezTo>
                    <a:pt x="0" y="1398"/>
                    <a:pt x="24" y="1506"/>
                    <a:pt x="107" y="1553"/>
                  </a:cubicBezTo>
                  <a:cubicBezTo>
                    <a:pt x="131" y="1565"/>
                    <a:pt x="167" y="1577"/>
                    <a:pt x="191" y="1577"/>
                  </a:cubicBezTo>
                  <a:cubicBezTo>
                    <a:pt x="250" y="1577"/>
                    <a:pt x="298" y="1553"/>
                    <a:pt x="322" y="1506"/>
                  </a:cubicBezTo>
                  <a:lnTo>
                    <a:pt x="405" y="1386"/>
                  </a:lnTo>
                  <a:cubicBezTo>
                    <a:pt x="584" y="1458"/>
                    <a:pt x="893" y="1565"/>
                    <a:pt x="1215" y="1565"/>
                  </a:cubicBezTo>
                  <a:cubicBezTo>
                    <a:pt x="1381" y="1565"/>
                    <a:pt x="1548" y="1529"/>
                    <a:pt x="1715" y="1470"/>
                  </a:cubicBezTo>
                  <a:cubicBezTo>
                    <a:pt x="2346" y="1220"/>
                    <a:pt x="2679" y="494"/>
                    <a:pt x="2691" y="458"/>
                  </a:cubicBezTo>
                  <a:cubicBezTo>
                    <a:pt x="2727" y="386"/>
                    <a:pt x="2691" y="303"/>
                    <a:pt x="2620" y="255"/>
                  </a:cubicBezTo>
                  <a:cubicBezTo>
                    <a:pt x="2602" y="237"/>
                    <a:pt x="2174" y="1"/>
                    <a:pt x="1683" y="1"/>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6" name="Google Shape;476;p37"/>
            <p:cNvSpPr/>
            <p:nvPr/>
          </p:nvSpPr>
          <p:spPr>
            <a:xfrm>
              <a:off x="7667885" y="2456447"/>
              <a:ext cx="62147" cy="121209"/>
            </a:xfrm>
            <a:custGeom>
              <a:avLst/>
              <a:gdLst/>
              <a:ahLst/>
              <a:cxnLst/>
              <a:rect l="l" t="t" r="r" b="b"/>
              <a:pathLst>
                <a:path w="1954" h="3811" extrusionOk="0">
                  <a:moveTo>
                    <a:pt x="977" y="0"/>
                  </a:moveTo>
                  <a:cubicBezTo>
                    <a:pt x="917" y="0"/>
                    <a:pt x="858" y="48"/>
                    <a:pt x="834" y="108"/>
                  </a:cubicBezTo>
                  <a:cubicBezTo>
                    <a:pt x="798" y="179"/>
                    <a:pt x="36" y="1941"/>
                    <a:pt x="0" y="3632"/>
                  </a:cubicBezTo>
                  <a:cubicBezTo>
                    <a:pt x="0" y="3727"/>
                    <a:pt x="72" y="3799"/>
                    <a:pt x="155" y="3799"/>
                  </a:cubicBezTo>
                  <a:cubicBezTo>
                    <a:pt x="250" y="3799"/>
                    <a:pt x="322" y="3727"/>
                    <a:pt x="322" y="3632"/>
                  </a:cubicBezTo>
                  <a:cubicBezTo>
                    <a:pt x="358" y="2453"/>
                    <a:pt x="751" y="1203"/>
                    <a:pt x="977" y="596"/>
                  </a:cubicBezTo>
                  <a:cubicBezTo>
                    <a:pt x="1203" y="1203"/>
                    <a:pt x="1620" y="2453"/>
                    <a:pt x="1632" y="3644"/>
                  </a:cubicBezTo>
                  <a:cubicBezTo>
                    <a:pt x="1632" y="3739"/>
                    <a:pt x="1703" y="3810"/>
                    <a:pt x="1798" y="3810"/>
                  </a:cubicBezTo>
                  <a:cubicBezTo>
                    <a:pt x="1882" y="3810"/>
                    <a:pt x="1953" y="3739"/>
                    <a:pt x="1953" y="3644"/>
                  </a:cubicBezTo>
                  <a:cubicBezTo>
                    <a:pt x="1929" y="1953"/>
                    <a:pt x="1155" y="179"/>
                    <a:pt x="1132" y="108"/>
                  </a:cubicBezTo>
                  <a:cubicBezTo>
                    <a:pt x="1096" y="48"/>
                    <a:pt x="1036" y="0"/>
                    <a:pt x="977"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477" name="Google Shape;477;p37"/>
          <p:cNvGrpSpPr/>
          <p:nvPr/>
        </p:nvGrpSpPr>
        <p:grpSpPr>
          <a:xfrm rot="-941420">
            <a:off x="1193110" y="1006502"/>
            <a:ext cx="776883" cy="641663"/>
            <a:chOff x="6889712" y="3833413"/>
            <a:chExt cx="355230" cy="293401"/>
          </a:xfrm>
        </p:grpSpPr>
        <p:sp>
          <p:nvSpPr>
            <p:cNvPr id="478" name="Google Shape;478;p37"/>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9" name="Google Shape;479;p37"/>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0" name="Google Shape;480;p37"/>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1" name="Google Shape;481;p37"/>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82" name="Google Shape;482;p37"/>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solidFill>
              <a:srgbClr val="266C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483" name="Google Shape;483;p37"/>
          <p:cNvSpPr/>
          <p:nvPr/>
        </p:nvSpPr>
        <p:spPr>
          <a:xfrm rot="469412">
            <a:off x="9670511" y="5505542"/>
            <a:ext cx="735368" cy="553552"/>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EAE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6D9EEB"/>
              </a:solidFill>
              <a:latin typeface="Calibri"/>
              <a:ea typeface="Calibri"/>
              <a:cs typeface="Calibri"/>
              <a:sym typeface="Calibri"/>
            </a:endParaRPr>
          </a:p>
        </p:txBody>
      </p:sp>
      <p:sp>
        <p:nvSpPr>
          <p:cNvPr id="484" name="Google Shape;484;p37"/>
          <p:cNvSpPr/>
          <p:nvPr/>
        </p:nvSpPr>
        <p:spPr>
          <a:xfrm>
            <a:off x="9576724" y="3411083"/>
            <a:ext cx="787268" cy="66307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6D9EEB"/>
              </a:solidFill>
              <a:latin typeface="Calibri"/>
              <a:ea typeface="Calibri"/>
              <a:cs typeface="Calibri"/>
              <a:sym typeface="Calibri"/>
            </a:endParaRPr>
          </a:p>
        </p:txBody>
      </p:sp>
      <p:sp>
        <p:nvSpPr>
          <p:cNvPr id="485" name="Google Shape;485;p37"/>
          <p:cNvSpPr/>
          <p:nvPr/>
        </p:nvSpPr>
        <p:spPr>
          <a:xfrm rot="928340">
            <a:off x="347763" y="1379948"/>
            <a:ext cx="873899" cy="729090"/>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B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6D9EEB"/>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10841" y="2075527"/>
            <a:ext cx="4536491" cy="3095759"/>
          </a:xfrm>
          <a:prstGeom prst="rect">
            <a:avLst/>
          </a:prstGeom>
          <a:noFill/>
          <a:ln>
            <a:noFill/>
          </a:ln>
        </p:spPr>
      </p:pic>
      <p:sp>
        <p:nvSpPr>
          <p:cNvPr id="491" name="Google Shape;491;p38"/>
          <p:cNvSpPr txBox="1"/>
          <p:nvPr/>
        </p:nvSpPr>
        <p:spPr>
          <a:xfrm>
            <a:off x="248575" y="1854195"/>
            <a:ext cx="5024762" cy="38779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Bidrag och finansiering</a:t>
            </a:r>
            <a:endParaRPr sz="3600" b="0" i="0" u="none" strike="noStrike" cap="none">
              <a:solidFill>
                <a:srgbClr val="4EAE3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Entreprenörer kan i många fall söka bidrag för sina projekt. Det är värt att kontrollera tillgängligheten av inhemska, utländska och multinationella fonder. Det är också viktigt att känna till företagares rättigheter och skyldigheter gentemot fackföreningar och skattemyndigheter.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38"/>
          <p:cNvSpPr txBox="1"/>
          <p:nvPr/>
        </p:nvSpPr>
        <p:spPr>
          <a:xfrm>
            <a:off x="2275151" y="117357"/>
            <a:ext cx="864511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2.3. Utmaningar – exempel på strategier</a:t>
            </a:r>
            <a:endParaRPr sz="1800" b="0" i="0" u="none" strike="noStrike" cap="none">
              <a:solidFill>
                <a:schemeClr val="dk1"/>
              </a:solidFill>
              <a:latin typeface="Calibri"/>
              <a:ea typeface="Calibri"/>
              <a:cs typeface="Calibri"/>
              <a:sym typeface="Calibri"/>
            </a:endParaRPr>
          </a:p>
        </p:txBody>
      </p:sp>
      <p:pic>
        <p:nvPicPr>
          <p:cNvPr id="493" name="Google Shape;493;p38" descr="Diagram&#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73337" y="4129147"/>
            <a:ext cx="1878034" cy="160299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9"/>
          <p:cNvSpPr txBox="1"/>
          <p:nvPr/>
        </p:nvSpPr>
        <p:spPr>
          <a:xfrm>
            <a:off x="5721505" y="1397844"/>
            <a:ext cx="4239242" cy="46166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Rådgivning ​</a:t>
            </a:r>
            <a:endParaRPr sz="3600" b="0" i="0" u="none" strike="noStrike" cap="none">
              <a:solidFill>
                <a:srgbClr val="4EAE3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Entreprenörer kan söka råd, till exempel om affärsutveckling, affärer och skatter. Det är också värt att nämna värdet av rådgivning inom varje företagares område, i detta fall immateriella kulturarv. Sådana råd kan i många fall erhållas från professionella institutioner och organisationer.</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9" name="Google Shape;499;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7882" y="2423984"/>
            <a:ext cx="4572000" cy="2933700"/>
          </a:xfrm>
          <a:prstGeom prst="rect">
            <a:avLst/>
          </a:prstGeom>
          <a:noFill/>
          <a:ln>
            <a:noFill/>
          </a:ln>
        </p:spPr>
      </p:pic>
      <p:sp>
        <p:nvSpPr>
          <p:cNvPr id="500" name="Google Shape;500;p39"/>
          <p:cNvSpPr txBox="1"/>
          <p:nvPr/>
        </p:nvSpPr>
        <p:spPr>
          <a:xfrm>
            <a:off x="2434680" y="328474"/>
            <a:ext cx="742841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2.3. Utmaningar – exempel på strategier</a:t>
            </a: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2050659" y="1910048"/>
            <a:ext cx="7227651" cy="9848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Immateriellt kulturarv</a:t>
            </a:r>
            <a:endParaRPr sz="4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
          <p:cNvSpPr txBox="1"/>
          <p:nvPr/>
        </p:nvSpPr>
        <p:spPr>
          <a:xfrm>
            <a:off x="4197177" y="3970874"/>
            <a:ext cx="3797643" cy="371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UNESCO</a:t>
            </a:r>
            <a:r>
              <a:rPr lang="en-GB"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73" name="Google Shape;173;p4"/>
          <p:cNvSpPr txBox="1"/>
          <p:nvPr/>
        </p:nvSpPr>
        <p:spPr>
          <a:xfrm>
            <a:off x="1972638" y="2767280"/>
            <a:ext cx="762342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0" i="0" u="none" strike="noStrike" cap="none">
                <a:solidFill>
                  <a:srgbClr val="000000"/>
                </a:solidFill>
                <a:latin typeface="Calibri"/>
                <a:ea typeface="Calibri"/>
                <a:cs typeface="Calibri"/>
                <a:sym typeface="Calibri"/>
              </a:rPr>
              <a:t>Immateriellt kulturarv, som överförs från generation till generation, återskapas ständigt av samhällen och grupper, och ger dem en känsla av identitet och kontinuitet, vilket främjar respekt för kulturell mångfald och mänsklig kreativitet.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0"/>
          <p:cNvSpPr txBox="1"/>
          <p:nvPr/>
        </p:nvSpPr>
        <p:spPr>
          <a:xfrm>
            <a:off x="892601" y="1393975"/>
            <a:ext cx="4202774" cy="52322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Nätverk</a:t>
            </a:r>
            <a:endParaRPr sz="3600" b="0" i="0" u="none" strike="noStrike" cap="none">
              <a:solidFill>
                <a:srgbClr val="4EAE3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Forskning om entreprenörskaps framsteg, inom området immateriellt kulturarv, avslöjar ofta vikten av ett nätverk. Nätverksarbete kan ske i olika skalor och format, såsom deltagande i samarbetsprojekt, seminarier eller konferenser, inom ett distrikt eller i ett internationellt sammanhang.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40"/>
          <p:cNvSpPr txBox="1"/>
          <p:nvPr/>
        </p:nvSpPr>
        <p:spPr>
          <a:xfrm>
            <a:off x="2315740" y="79175"/>
            <a:ext cx="8529145"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2.3. Utmaningar – exempel på strategier</a:t>
            </a:r>
            <a:br>
              <a:rPr lang="en-GB" sz="3600" b="1" i="0" u="none" strike="noStrike" cap="none">
                <a:solidFill>
                  <a:srgbClr val="266C9F"/>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507" name="Google Shape;507;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4530" y="1871216"/>
            <a:ext cx="3834716" cy="376765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1"/>
          <p:cNvSpPr txBox="1"/>
          <p:nvPr/>
        </p:nvSpPr>
        <p:spPr>
          <a:xfrm>
            <a:off x="546841" y="1328730"/>
            <a:ext cx="9827739"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4EAE3A"/>
                </a:solidFill>
                <a:latin typeface="Calibri"/>
                <a:ea typeface="Calibri"/>
                <a:cs typeface="Calibri"/>
                <a:sym typeface="Calibri"/>
              </a:rPr>
              <a:t>Kärnfärdigheter</a:t>
            </a:r>
            <a:endParaRPr sz="3600" b="0" i="0" u="none" strike="noStrike" cap="none">
              <a:solidFill>
                <a:srgbClr val="4EAE3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Förmågor som ibland kallas mjuka färdigheter. Olika färdigheter kan vara mycket användbara när det gäller att lösa problem. Organisation, kommunikation och tålamod är exempel på sådana färdigheter.</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3" name="Google Shape;513;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09269" y="3302668"/>
            <a:ext cx="4912630" cy="2886170"/>
          </a:xfrm>
          <a:prstGeom prst="rect">
            <a:avLst/>
          </a:prstGeom>
          <a:noFill/>
          <a:ln>
            <a:noFill/>
          </a:ln>
        </p:spPr>
      </p:pic>
      <p:sp>
        <p:nvSpPr>
          <p:cNvPr id="514" name="Google Shape;514;p41"/>
          <p:cNvSpPr txBox="1"/>
          <p:nvPr/>
        </p:nvSpPr>
        <p:spPr>
          <a:xfrm>
            <a:off x="2278883" y="95876"/>
            <a:ext cx="7983703"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66C9F"/>
                </a:solidFill>
                <a:latin typeface="Calibri"/>
                <a:ea typeface="Calibri"/>
                <a:cs typeface="Calibri"/>
                <a:sym typeface="Calibri"/>
              </a:rPr>
              <a:t>2.3. Utmaningar – exempel på strategier</a:t>
            </a: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4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520" name="Google Shape;520;p42"/>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66C9F"/>
              </a:buClr>
              <a:buSzPts val="4400"/>
              <a:buFont typeface="Calibri"/>
              <a:buNone/>
            </a:pPr>
            <a:r>
              <a:rPr lang="en-GB" sz="4400" b="1" i="0" u="none" strike="noStrike" cap="none">
                <a:solidFill>
                  <a:srgbClr val="266C9F"/>
                </a:solidFill>
                <a:latin typeface="Calibri"/>
                <a:ea typeface="Calibri"/>
                <a:cs typeface="Calibri"/>
                <a:sym typeface="Calibri"/>
              </a:rPr>
              <a:t>Summering</a:t>
            </a:r>
            <a:endParaRPr sz="3600" b="1" i="0" u="none" strike="noStrike" cap="none">
              <a:solidFill>
                <a:srgbClr val="266C9F"/>
              </a:solidFill>
              <a:latin typeface="Calibri"/>
              <a:ea typeface="Calibri"/>
              <a:cs typeface="Calibri"/>
              <a:sym typeface="Calibri"/>
            </a:endParaRPr>
          </a:p>
        </p:txBody>
      </p:sp>
      <p:sp>
        <p:nvSpPr>
          <p:cNvPr id="521" name="Google Shape;521;p42"/>
          <p:cNvSpPr/>
          <p:nvPr/>
        </p:nvSpPr>
        <p:spPr>
          <a:xfrm>
            <a:off x="4830278" y="2700466"/>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22" name="Google Shape;522;p42"/>
          <p:cNvSpPr/>
          <p:nvPr/>
        </p:nvSpPr>
        <p:spPr>
          <a:xfrm>
            <a:off x="5388340" y="4005694"/>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523" name="Google Shape;523;p42"/>
          <p:cNvSpPr/>
          <p:nvPr/>
        </p:nvSpPr>
        <p:spPr>
          <a:xfrm rot="-5400000" flipH="1">
            <a:off x="5345867" y="3162175"/>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24" name="Google Shape;524;p42"/>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525" name="Google Shape;525;p42"/>
          <p:cNvCxnSpPr/>
          <p:nvPr/>
        </p:nvCxnSpPr>
        <p:spPr>
          <a:xfrm rot="10800000">
            <a:off x="3888738" y="3564562"/>
            <a:ext cx="94154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526" name="Google Shape;526;p42"/>
          <p:cNvCxnSpPr/>
          <p:nvPr/>
        </p:nvCxnSpPr>
        <p:spPr>
          <a:xfrm>
            <a:off x="6558470" y="3557419"/>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527" name="Google Shape;527;p42"/>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528" name="Google Shape;528;p42"/>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529" name="Google Shape;529;p42"/>
          <p:cNvCxnSpPr/>
          <p:nvPr/>
        </p:nvCxnSpPr>
        <p:spPr>
          <a:xfrm>
            <a:off x="6311025"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530" name="Google Shape;530;p42"/>
          <p:cNvCxnSpPr/>
          <p:nvPr/>
        </p:nvCxnSpPr>
        <p:spPr>
          <a:xfrm flipH="1">
            <a:off x="3892721"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531" name="Google Shape;531;p42"/>
          <p:cNvGrpSpPr/>
          <p:nvPr/>
        </p:nvGrpSpPr>
        <p:grpSpPr>
          <a:xfrm>
            <a:off x="1187348" y="1146985"/>
            <a:ext cx="2575381" cy="1098543"/>
            <a:chOff x="452373" y="3072316"/>
            <a:chExt cx="2357243" cy="1098543"/>
          </a:xfrm>
        </p:grpSpPr>
        <p:sp>
          <p:nvSpPr>
            <p:cNvPr id="532" name="Google Shape;532;p42"/>
            <p:cNvSpPr txBox="1"/>
            <p:nvPr/>
          </p:nvSpPr>
          <p:spPr>
            <a:xfrm>
              <a:off x="586188" y="3586084"/>
              <a:ext cx="2223428" cy="584775"/>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Olika värderingar och olika möjligheter. </a:t>
              </a:r>
              <a:endParaRPr sz="1600" b="0" i="0" u="none" strike="noStrike" cap="none">
                <a:solidFill>
                  <a:srgbClr val="3F3F3F"/>
                </a:solidFill>
                <a:latin typeface="Calibri"/>
                <a:ea typeface="Calibri"/>
                <a:cs typeface="Calibri"/>
                <a:sym typeface="Calibri"/>
              </a:endParaRPr>
            </a:p>
          </p:txBody>
        </p:sp>
        <p:sp>
          <p:nvSpPr>
            <p:cNvPr id="533" name="Google Shape;533;p42"/>
            <p:cNvSpPr txBox="1"/>
            <p:nvPr/>
          </p:nvSpPr>
          <p:spPr>
            <a:xfrm>
              <a:off x="452373" y="3072316"/>
              <a:ext cx="2350711" cy="584775"/>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Entreprenörskap inom immateriellt kulturarv</a:t>
              </a:r>
              <a:endParaRPr sz="1600" b="1" i="0" u="none" strike="noStrike" cap="none">
                <a:solidFill>
                  <a:srgbClr val="3F3F3F"/>
                </a:solidFill>
                <a:latin typeface="Calibri"/>
                <a:ea typeface="Calibri"/>
                <a:cs typeface="Calibri"/>
                <a:sym typeface="Calibri"/>
              </a:endParaRPr>
            </a:p>
          </p:txBody>
        </p:sp>
      </p:grpSp>
      <p:grpSp>
        <p:nvGrpSpPr>
          <p:cNvPr id="534" name="Google Shape;534;p42"/>
          <p:cNvGrpSpPr/>
          <p:nvPr/>
        </p:nvGrpSpPr>
        <p:grpSpPr>
          <a:xfrm>
            <a:off x="1505337" y="2872389"/>
            <a:ext cx="2257394" cy="1099062"/>
            <a:chOff x="797108" y="3201817"/>
            <a:chExt cx="2066190" cy="1099062"/>
          </a:xfrm>
        </p:grpSpPr>
        <p:sp>
          <p:nvSpPr>
            <p:cNvPr id="535" name="Google Shape;535;p42"/>
            <p:cNvSpPr txBox="1"/>
            <p:nvPr/>
          </p:nvSpPr>
          <p:spPr>
            <a:xfrm>
              <a:off x="803641" y="3469882"/>
              <a:ext cx="2059657" cy="830997"/>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Kan formas och utvecklas genom olika metoder och teorier.</a:t>
              </a:r>
              <a:endParaRPr sz="1600" b="0" i="0" u="none" strike="noStrike" cap="none">
                <a:solidFill>
                  <a:srgbClr val="3F3F3F"/>
                </a:solidFill>
                <a:latin typeface="Calibri"/>
                <a:ea typeface="Calibri"/>
                <a:cs typeface="Calibri"/>
                <a:sym typeface="Calibri"/>
              </a:endParaRPr>
            </a:p>
          </p:txBody>
        </p:sp>
        <p:sp>
          <p:nvSpPr>
            <p:cNvPr id="536" name="Google Shape;536;p42"/>
            <p:cNvSpPr txBox="1"/>
            <p:nvPr/>
          </p:nvSpPr>
          <p:spPr>
            <a:xfrm>
              <a:off x="797108" y="3201817"/>
              <a:ext cx="2059657" cy="33855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Vision</a:t>
              </a:r>
              <a:endParaRPr sz="1600" b="1" i="0" u="none" strike="noStrike" cap="none">
                <a:solidFill>
                  <a:srgbClr val="3F3F3F"/>
                </a:solidFill>
                <a:latin typeface="Calibri"/>
                <a:ea typeface="Calibri"/>
                <a:cs typeface="Calibri"/>
                <a:sym typeface="Calibri"/>
              </a:endParaRPr>
            </a:p>
          </p:txBody>
        </p:sp>
      </p:grpSp>
      <p:grpSp>
        <p:nvGrpSpPr>
          <p:cNvPr id="537" name="Google Shape;537;p42"/>
          <p:cNvGrpSpPr/>
          <p:nvPr/>
        </p:nvGrpSpPr>
        <p:grpSpPr>
          <a:xfrm>
            <a:off x="1333546" y="4481734"/>
            <a:ext cx="2429186" cy="1355596"/>
            <a:chOff x="639867" y="3548841"/>
            <a:chExt cx="2223431" cy="1355596"/>
          </a:xfrm>
        </p:grpSpPr>
        <p:sp>
          <p:nvSpPr>
            <p:cNvPr id="538" name="Google Shape;538;p42"/>
            <p:cNvSpPr txBox="1"/>
            <p:nvPr/>
          </p:nvSpPr>
          <p:spPr>
            <a:xfrm>
              <a:off x="639867" y="4073481"/>
              <a:ext cx="2223431" cy="830956"/>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Användbara verktyg för att</a:t>
              </a:r>
              <a:endParaRPr/>
            </a:p>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forma vision och</a:t>
              </a:r>
              <a:endParaRPr/>
            </a:p>
            <a:p>
              <a:pPr marL="0" marR="0" lvl="0" indent="0" algn="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främja större framgång.</a:t>
              </a:r>
              <a:endParaRPr sz="1600" b="0" i="0" u="none" strike="noStrike" cap="none">
                <a:solidFill>
                  <a:srgbClr val="3F3F3F"/>
                </a:solidFill>
                <a:latin typeface="Calibri"/>
                <a:ea typeface="Calibri"/>
                <a:cs typeface="Calibri"/>
                <a:sym typeface="Calibri"/>
              </a:endParaRPr>
            </a:p>
          </p:txBody>
        </p:sp>
        <p:sp>
          <p:nvSpPr>
            <p:cNvPr id="539" name="Google Shape;539;p42"/>
            <p:cNvSpPr txBox="1"/>
            <p:nvPr/>
          </p:nvSpPr>
          <p:spPr>
            <a:xfrm>
              <a:off x="780467" y="3548841"/>
              <a:ext cx="2059657" cy="584735"/>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Idéskapande och målsättning</a:t>
              </a:r>
              <a:endParaRPr sz="1600" b="1" i="0" u="none" strike="noStrike" cap="none">
                <a:solidFill>
                  <a:srgbClr val="3F3F3F"/>
                </a:solidFill>
                <a:latin typeface="Calibri"/>
                <a:ea typeface="Calibri"/>
                <a:cs typeface="Calibri"/>
                <a:sym typeface="Calibri"/>
              </a:endParaRPr>
            </a:p>
          </p:txBody>
        </p:sp>
      </p:grpSp>
      <p:grpSp>
        <p:nvGrpSpPr>
          <p:cNvPr id="540" name="Google Shape;540;p42"/>
          <p:cNvGrpSpPr/>
          <p:nvPr/>
        </p:nvGrpSpPr>
        <p:grpSpPr>
          <a:xfrm>
            <a:off x="7571027" y="1211292"/>
            <a:ext cx="2257391" cy="1091206"/>
            <a:chOff x="746776" y="3096627"/>
            <a:chExt cx="2066188" cy="1091206"/>
          </a:xfrm>
        </p:grpSpPr>
        <p:sp>
          <p:nvSpPr>
            <p:cNvPr id="541" name="Google Shape;541;p42"/>
            <p:cNvSpPr txBox="1"/>
            <p:nvPr/>
          </p:nvSpPr>
          <p:spPr>
            <a:xfrm>
              <a:off x="753307" y="3356836"/>
              <a:ext cx="2059657"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Personlig kompetens gör skillnad på alla nivåer i projektet.</a:t>
              </a:r>
              <a:endParaRPr sz="1600" b="0" i="0" u="none" strike="noStrike" cap="none">
                <a:solidFill>
                  <a:srgbClr val="3F3F3F"/>
                </a:solidFill>
                <a:latin typeface="Calibri"/>
                <a:ea typeface="Calibri"/>
                <a:cs typeface="Calibri"/>
                <a:sym typeface="Calibri"/>
              </a:endParaRPr>
            </a:p>
          </p:txBody>
        </p:sp>
        <p:sp>
          <p:nvSpPr>
            <p:cNvPr id="542" name="Google Shape;542;p42"/>
            <p:cNvSpPr txBox="1"/>
            <p:nvPr/>
          </p:nvSpPr>
          <p:spPr>
            <a:xfrm>
              <a:off x="746776" y="3096627"/>
              <a:ext cx="205965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Mjuka färdigheter</a:t>
              </a:r>
              <a:endParaRPr sz="1600" b="1" i="0" u="none" strike="noStrike" cap="none">
                <a:solidFill>
                  <a:srgbClr val="3F3F3F"/>
                </a:solidFill>
                <a:latin typeface="Calibri"/>
                <a:ea typeface="Calibri"/>
                <a:cs typeface="Calibri"/>
                <a:sym typeface="Calibri"/>
              </a:endParaRPr>
            </a:p>
          </p:txBody>
        </p:sp>
      </p:grpSp>
      <p:grpSp>
        <p:nvGrpSpPr>
          <p:cNvPr id="543" name="Google Shape;543;p42"/>
          <p:cNvGrpSpPr/>
          <p:nvPr/>
        </p:nvGrpSpPr>
        <p:grpSpPr>
          <a:xfrm>
            <a:off x="7633153" y="2781470"/>
            <a:ext cx="2250257" cy="1356115"/>
            <a:chOff x="803639" y="3139018"/>
            <a:chExt cx="2059658" cy="1356115"/>
          </a:xfrm>
        </p:grpSpPr>
        <p:sp>
          <p:nvSpPr>
            <p:cNvPr id="544" name="Google Shape;544;p42"/>
            <p:cNvSpPr txBox="1"/>
            <p:nvPr/>
          </p:nvSpPr>
          <p:spPr>
            <a:xfrm>
              <a:off x="803639" y="3417955"/>
              <a:ext cx="2059657" cy="107717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Genom att förbereda oss kan vi bli bättre rustade att övervinna hinder.</a:t>
              </a:r>
              <a:endParaRPr sz="1600" b="0" i="0" u="none" strike="noStrike" cap="none">
                <a:solidFill>
                  <a:srgbClr val="3F3F3F"/>
                </a:solidFill>
                <a:latin typeface="Calibri"/>
                <a:ea typeface="Calibri"/>
                <a:cs typeface="Calibri"/>
                <a:sym typeface="Calibri"/>
              </a:endParaRPr>
            </a:p>
          </p:txBody>
        </p:sp>
        <p:sp>
          <p:nvSpPr>
            <p:cNvPr id="545" name="Google Shape;545;p42"/>
            <p:cNvSpPr txBox="1"/>
            <p:nvPr/>
          </p:nvSpPr>
          <p:spPr>
            <a:xfrm>
              <a:off x="803640" y="3139018"/>
              <a:ext cx="205965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Utmaningar</a:t>
              </a:r>
              <a:endParaRPr sz="1600" b="1" i="0" u="none" strike="noStrike" cap="none">
                <a:solidFill>
                  <a:srgbClr val="3F3F3F"/>
                </a:solidFill>
                <a:latin typeface="Calibri"/>
                <a:ea typeface="Calibri"/>
                <a:cs typeface="Calibri"/>
                <a:sym typeface="Calibri"/>
              </a:endParaRPr>
            </a:p>
          </p:txBody>
        </p:sp>
      </p:grpSp>
      <p:grpSp>
        <p:nvGrpSpPr>
          <p:cNvPr id="546" name="Google Shape;546;p42"/>
          <p:cNvGrpSpPr/>
          <p:nvPr/>
        </p:nvGrpSpPr>
        <p:grpSpPr>
          <a:xfrm>
            <a:off x="7633153" y="4481714"/>
            <a:ext cx="2795950" cy="1566504"/>
            <a:chOff x="803639" y="3132208"/>
            <a:chExt cx="2559130" cy="1566504"/>
          </a:xfrm>
        </p:grpSpPr>
        <p:sp>
          <p:nvSpPr>
            <p:cNvPr id="547" name="Google Shape;547;p42"/>
            <p:cNvSpPr txBox="1"/>
            <p:nvPr/>
          </p:nvSpPr>
          <p:spPr>
            <a:xfrm>
              <a:off x="803639" y="3375273"/>
              <a:ext cx="2559130" cy="132343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3F3F3F"/>
                  </a:solidFill>
                  <a:latin typeface="Calibri"/>
                  <a:ea typeface="Calibri"/>
                  <a:cs typeface="Calibri"/>
                  <a:sym typeface="Calibri"/>
                </a:rPr>
                <a:t>Forskning visar på vikten av nätverkande och samarbete mellan entreprenörer inom området immateriellt kulturarv. </a:t>
              </a:r>
              <a:endParaRPr sz="1400" b="0" i="0" u="none" strike="noStrike" cap="none">
                <a:solidFill>
                  <a:srgbClr val="000000"/>
                </a:solidFill>
                <a:latin typeface="Arial"/>
                <a:ea typeface="Arial"/>
                <a:cs typeface="Arial"/>
                <a:sym typeface="Arial"/>
              </a:endParaRPr>
            </a:p>
          </p:txBody>
        </p:sp>
        <p:sp>
          <p:nvSpPr>
            <p:cNvPr id="548" name="Google Shape;548;p42"/>
            <p:cNvSpPr txBox="1"/>
            <p:nvPr/>
          </p:nvSpPr>
          <p:spPr>
            <a:xfrm>
              <a:off x="803639" y="3132208"/>
              <a:ext cx="205965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3F3F3F"/>
                  </a:solidFill>
                  <a:latin typeface="Calibri"/>
                  <a:ea typeface="Calibri"/>
                  <a:cs typeface="Calibri"/>
                  <a:sym typeface="Calibri"/>
                </a:rPr>
                <a:t>Resurser </a:t>
              </a:r>
              <a:endParaRPr sz="1600" b="1" i="0" u="none" strike="noStrike" cap="none">
                <a:solidFill>
                  <a:srgbClr val="3F3F3F"/>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43"/>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554" name="Google Shape;554;p43"/>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555" name="Google Shape;555;p43"/>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556" name="Google Shape;556;p43"/>
          <p:cNvSpPr txBox="1"/>
          <p:nvPr/>
        </p:nvSpPr>
        <p:spPr>
          <a:xfrm>
            <a:off x="320751" y="2018916"/>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Entreprenörskap av immateriella kulturarv … </a:t>
            </a:r>
            <a:endParaRPr sz="1400" b="0" i="0" u="none" strike="noStrike" cap="none">
              <a:solidFill>
                <a:srgbClr val="595959"/>
              </a:solidFill>
              <a:latin typeface="Calibri"/>
              <a:ea typeface="Calibri"/>
              <a:cs typeface="Calibri"/>
              <a:sym typeface="Calibri"/>
            </a:endParaRPr>
          </a:p>
        </p:txBody>
      </p:sp>
      <p:sp>
        <p:nvSpPr>
          <p:cNvPr id="557" name="Google Shape;557;p43"/>
          <p:cNvSpPr txBox="1"/>
          <p:nvPr/>
        </p:nvSpPr>
        <p:spPr>
          <a:xfrm>
            <a:off x="239308" y="2709313"/>
            <a:ext cx="2527035" cy="136100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…påverkar inte ekonomisk tillväxt.</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 är begränsad till gamla traditioner och historia.</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...är i linje med många av de globala målen för hållbar utveckling.</a:t>
            </a:r>
            <a:endParaRPr sz="1400" b="0" i="0" u="none" strike="noStrike" cap="none">
              <a:solidFill>
                <a:srgbClr val="3F3F3F"/>
              </a:solidFill>
              <a:latin typeface="Calibri"/>
              <a:ea typeface="Calibri"/>
              <a:cs typeface="Calibri"/>
              <a:sym typeface="Calibri"/>
            </a:endParaRPr>
          </a:p>
        </p:txBody>
      </p:sp>
      <p:sp>
        <p:nvSpPr>
          <p:cNvPr id="558" name="Google Shape;558;p43"/>
          <p:cNvSpPr txBox="1"/>
          <p:nvPr/>
        </p:nvSpPr>
        <p:spPr>
          <a:xfrm>
            <a:off x="2766343" y="2087363"/>
            <a:ext cx="2669312" cy="3986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Idéskapande är en process som…</a:t>
            </a: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95959"/>
              </a:solidFill>
              <a:latin typeface="Calibri"/>
              <a:ea typeface="Calibri"/>
              <a:cs typeface="Calibri"/>
              <a:sym typeface="Calibri"/>
            </a:endParaRPr>
          </a:p>
        </p:txBody>
      </p:sp>
      <p:sp>
        <p:nvSpPr>
          <p:cNvPr id="559" name="Google Shape;559;p43"/>
          <p:cNvSpPr txBox="1"/>
          <p:nvPr/>
        </p:nvSpPr>
        <p:spPr>
          <a:xfrm>
            <a:off x="2831761" y="2327748"/>
            <a:ext cx="2184488" cy="104934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…slutar när man får en idé.</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...väcker idéer och utvecklar dem vidare.</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…kräver grupparbete.</a:t>
            </a:r>
            <a:endParaRPr sz="1400" b="0" i="0" u="none" strike="noStrike" cap="none">
              <a:solidFill>
                <a:srgbClr val="3F3F3F"/>
              </a:solidFill>
              <a:latin typeface="Calibri"/>
              <a:ea typeface="Calibri"/>
              <a:cs typeface="Calibri"/>
              <a:sym typeface="Calibri"/>
            </a:endParaRPr>
          </a:p>
        </p:txBody>
      </p:sp>
      <p:sp>
        <p:nvSpPr>
          <p:cNvPr id="560" name="Google Shape;560;p43"/>
          <p:cNvSpPr txBox="1"/>
          <p:nvPr/>
        </p:nvSpPr>
        <p:spPr>
          <a:xfrm>
            <a:off x="5434463" y="2063420"/>
            <a:ext cx="2160408" cy="2232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Att sätta upp mål…</a:t>
            </a:r>
            <a:endParaRPr sz="1400" b="0" i="0" u="none" strike="noStrike" cap="none">
              <a:solidFill>
                <a:srgbClr val="595959"/>
              </a:solidFill>
              <a:latin typeface="Calibri"/>
              <a:ea typeface="Calibri"/>
              <a:cs typeface="Calibri"/>
              <a:sym typeface="Calibri"/>
            </a:endParaRPr>
          </a:p>
        </p:txBody>
      </p:sp>
      <p:sp>
        <p:nvSpPr>
          <p:cNvPr id="561" name="Google Shape;561;p43"/>
          <p:cNvSpPr txBox="1"/>
          <p:nvPr/>
        </p:nvSpPr>
        <p:spPr>
          <a:xfrm>
            <a:off x="5409192" y="2351311"/>
            <a:ext cx="2196000" cy="156352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…kan bana väg för din prestation.</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…gäller endast produktutveckling.</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 bygger på globala mål för hållbar utveckling.</a:t>
            </a:r>
            <a:endParaRPr sz="1400" b="0" i="0" u="none" strike="noStrike" cap="none">
              <a:solidFill>
                <a:srgbClr val="3F3F3F"/>
              </a:solidFill>
              <a:latin typeface="Calibri"/>
              <a:ea typeface="Calibri"/>
              <a:cs typeface="Calibri"/>
              <a:sym typeface="Calibri"/>
            </a:endParaRPr>
          </a:p>
        </p:txBody>
      </p:sp>
      <p:sp>
        <p:nvSpPr>
          <p:cNvPr id="562" name="Google Shape;562;p43"/>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grpSp>
        <p:nvGrpSpPr>
          <p:cNvPr id="563" name="Google Shape;563;p43"/>
          <p:cNvGrpSpPr/>
          <p:nvPr/>
        </p:nvGrpSpPr>
        <p:grpSpPr>
          <a:xfrm>
            <a:off x="6025393" y="1286473"/>
            <a:ext cx="754393" cy="754393"/>
            <a:chOff x="6322938" y="1893045"/>
            <a:chExt cx="754393" cy="754393"/>
          </a:xfrm>
        </p:grpSpPr>
        <p:sp>
          <p:nvSpPr>
            <p:cNvPr id="564" name="Google Shape;564;p43"/>
            <p:cNvSpPr/>
            <p:nvPr/>
          </p:nvSpPr>
          <p:spPr>
            <a:xfrm>
              <a:off x="6322938" y="1893045"/>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565" name="Google Shape;565;p43"/>
            <p:cNvSpPr/>
            <p:nvPr/>
          </p:nvSpPr>
          <p:spPr>
            <a:xfrm>
              <a:off x="6516355" y="207934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p:txBody>
        </p:sp>
      </p:grpSp>
      <p:grpSp>
        <p:nvGrpSpPr>
          <p:cNvPr id="566" name="Google Shape;566;p43"/>
          <p:cNvGrpSpPr/>
          <p:nvPr/>
        </p:nvGrpSpPr>
        <p:grpSpPr>
          <a:xfrm>
            <a:off x="3255083" y="1305944"/>
            <a:ext cx="754393" cy="754393"/>
            <a:chOff x="3479208" y="1942248"/>
            <a:chExt cx="754393" cy="754393"/>
          </a:xfrm>
        </p:grpSpPr>
        <p:sp>
          <p:nvSpPr>
            <p:cNvPr id="567" name="Google Shape;567;p43"/>
            <p:cNvSpPr/>
            <p:nvPr/>
          </p:nvSpPr>
          <p:spPr>
            <a:xfrm>
              <a:off x="3479208" y="19422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568" name="Google Shape;568;p43"/>
            <p:cNvSpPr/>
            <p:nvPr/>
          </p:nvSpPr>
          <p:spPr>
            <a:xfrm>
              <a:off x="3653712" y="21223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grpSp>
        <p:nvGrpSpPr>
          <p:cNvPr id="569" name="Google Shape;569;p43"/>
          <p:cNvGrpSpPr/>
          <p:nvPr/>
        </p:nvGrpSpPr>
        <p:grpSpPr>
          <a:xfrm>
            <a:off x="688080" y="1264523"/>
            <a:ext cx="754393" cy="754393"/>
            <a:chOff x="646529" y="1892731"/>
            <a:chExt cx="754393" cy="754393"/>
          </a:xfrm>
        </p:grpSpPr>
        <p:sp>
          <p:nvSpPr>
            <p:cNvPr id="570" name="Google Shape;570;p43"/>
            <p:cNvSpPr/>
            <p:nvPr/>
          </p:nvSpPr>
          <p:spPr>
            <a:xfrm>
              <a:off x="646529" y="18927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Calibri"/>
                <a:ea typeface="Calibri"/>
                <a:cs typeface="Calibri"/>
                <a:sym typeface="Calibri"/>
              </a:endParaRPr>
            </a:p>
          </p:txBody>
        </p:sp>
        <p:sp>
          <p:nvSpPr>
            <p:cNvPr id="571" name="Google Shape;571;p43"/>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sp>
        <p:nvSpPr>
          <p:cNvPr id="572" name="Google Shape;572;p43"/>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sp>
        <p:nvSpPr>
          <p:cNvPr id="573" name="Google Shape;573;p43"/>
          <p:cNvSpPr txBox="1"/>
          <p:nvPr/>
        </p:nvSpPr>
        <p:spPr>
          <a:xfrm>
            <a:off x="2280616" y="100580"/>
            <a:ext cx="4127157" cy="725167"/>
          </a:xfrm>
          <a:prstGeom prst="rect">
            <a:avLst/>
          </a:prstGeom>
          <a:noFill/>
          <a:ln>
            <a:noFill/>
          </a:ln>
        </p:spPr>
        <p:txBody>
          <a:bodyPr spcFirstLastPara="1" wrap="square" lIns="91425" tIns="45700" rIns="91425" bIns="45700" anchor="ctr" anchorCtr="0">
            <a:normAutofit fontScale="92500"/>
          </a:bodyPr>
          <a:lstStyle/>
          <a:p>
            <a:pPr marL="0" marR="0" lvl="0" indent="0" algn="ctr" rtl="0">
              <a:lnSpc>
                <a:spcPct val="90000"/>
              </a:lnSpc>
              <a:spcBef>
                <a:spcPts val="0"/>
              </a:spcBef>
              <a:spcAft>
                <a:spcPts val="0"/>
              </a:spcAft>
              <a:buClr>
                <a:srgbClr val="266C9F"/>
              </a:buClr>
              <a:buSzPts val="3600"/>
              <a:buFont typeface="Calibri"/>
              <a:buNone/>
            </a:pPr>
            <a:r>
              <a:rPr lang="en-GB" sz="3600" b="1" i="0" u="none" strike="noStrike" cap="none">
                <a:solidFill>
                  <a:srgbClr val="266C9F"/>
                </a:solidFill>
                <a:latin typeface="Calibri"/>
                <a:ea typeface="Calibri"/>
                <a:cs typeface="Calibri"/>
                <a:sym typeface="Calibri"/>
              </a:rPr>
              <a:t>Själv</a:t>
            </a:r>
            <a:r>
              <a:rPr lang="en-GB" sz="3600" b="1">
                <a:solidFill>
                  <a:srgbClr val="266C9F"/>
                </a:solidFill>
                <a:latin typeface="Calibri"/>
                <a:ea typeface="Calibri"/>
                <a:cs typeface="Calibri"/>
                <a:sym typeface="Calibri"/>
              </a:rPr>
              <a:t>bedöm</a:t>
            </a:r>
            <a:r>
              <a:rPr lang="en-GB" sz="3600" b="1" i="0" u="none" strike="noStrike" cap="none">
                <a:solidFill>
                  <a:srgbClr val="266C9F"/>
                </a:solidFill>
                <a:latin typeface="Calibri"/>
                <a:ea typeface="Calibri"/>
                <a:cs typeface="Calibri"/>
                <a:sym typeface="Calibri"/>
              </a:rPr>
              <a:t>ningstest</a:t>
            </a:r>
            <a:endParaRPr sz="1400" b="0" i="0" u="none" strike="noStrike" cap="none">
              <a:solidFill>
                <a:srgbClr val="000000"/>
              </a:solidFill>
              <a:latin typeface="Arial"/>
              <a:ea typeface="Arial"/>
              <a:cs typeface="Arial"/>
              <a:sym typeface="Arial"/>
            </a:endParaRPr>
          </a:p>
        </p:txBody>
      </p:sp>
      <p:pic>
        <p:nvPicPr>
          <p:cNvPr id="574" name="Google Shape;574;p43"/>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575" name="Google Shape;575;p43"/>
          <p:cNvSpPr/>
          <p:nvPr/>
        </p:nvSpPr>
        <p:spPr>
          <a:xfrm>
            <a:off x="7689054" y="1137305"/>
            <a:ext cx="4502947" cy="4279524"/>
          </a:xfrm>
          <a:prstGeom prst="rect">
            <a:avLst/>
          </a:prstGeom>
          <a:solidFill>
            <a:schemeClr val="l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6" name="Google Shape;576;p43"/>
          <p:cNvSpPr txBox="1"/>
          <p:nvPr/>
        </p:nvSpPr>
        <p:spPr>
          <a:xfrm>
            <a:off x="1288847" y="4961111"/>
            <a:ext cx="2725328"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Mjuka färdigheter…</a:t>
            </a:r>
            <a:endParaRPr sz="1400" b="0" i="0" u="none" strike="noStrike" cap="none">
              <a:solidFill>
                <a:srgbClr val="595959"/>
              </a:solidFill>
              <a:latin typeface="Calibri"/>
              <a:ea typeface="Calibri"/>
              <a:cs typeface="Calibri"/>
              <a:sym typeface="Calibri"/>
            </a:endParaRPr>
          </a:p>
        </p:txBody>
      </p:sp>
      <p:sp>
        <p:nvSpPr>
          <p:cNvPr id="577" name="Google Shape;577;p43"/>
          <p:cNvSpPr txBox="1"/>
          <p:nvPr/>
        </p:nvSpPr>
        <p:spPr>
          <a:xfrm>
            <a:off x="1093104" y="5193878"/>
            <a:ext cx="2291099" cy="81143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...är helt medfödda.</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 utvecklas ständigt.</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 inkluderar inte kritiskt tänkande.</a:t>
            </a:r>
            <a:endParaRPr sz="1400" b="0" i="0" u="none" strike="noStrike" cap="none">
              <a:solidFill>
                <a:srgbClr val="3F3F3F"/>
              </a:solidFill>
              <a:latin typeface="Calibri"/>
              <a:ea typeface="Calibri"/>
              <a:cs typeface="Calibri"/>
              <a:sym typeface="Calibri"/>
            </a:endParaRPr>
          </a:p>
        </p:txBody>
      </p:sp>
      <p:sp>
        <p:nvSpPr>
          <p:cNvPr id="578" name="Google Shape;578;p43"/>
          <p:cNvSpPr txBox="1"/>
          <p:nvPr/>
        </p:nvSpPr>
        <p:spPr>
          <a:xfrm>
            <a:off x="4134663" y="4638711"/>
            <a:ext cx="2196000" cy="7049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När man hanterar utmaningar kan det vara användbart att...</a:t>
            </a:r>
            <a:endParaRPr sz="1400" b="0" i="0" u="none" strike="noStrike" cap="none">
              <a:solidFill>
                <a:srgbClr val="595959"/>
              </a:solidFill>
              <a:latin typeface="Calibri"/>
              <a:ea typeface="Calibri"/>
              <a:cs typeface="Calibri"/>
              <a:sym typeface="Calibri"/>
            </a:endParaRPr>
          </a:p>
        </p:txBody>
      </p:sp>
      <p:sp>
        <p:nvSpPr>
          <p:cNvPr id="579" name="Google Shape;579;p43"/>
          <p:cNvSpPr txBox="1"/>
          <p:nvPr/>
        </p:nvSpPr>
        <p:spPr>
          <a:xfrm>
            <a:off x="4134663" y="5270075"/>
            <a:ext cx="2196000" cy="8280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...sök hjälp från ditt nätverk.</a:t>
            </a:r>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...lita på turen.</a:t>
            </a:r>
            <a:endParaRPr sz="1400" b="0" i="0" u="none" strike="noStrike" cap="none">
              <a:solidFill>
                <a:srgbClr val="3F3F3F"/>
              </a:solidFill>
              <a:latin typeface="Calibri"/>
              <a:ea typeface="Calibri"/>
              <a:cs typeface="Calibri"/>
              <a:sym typeface="Calibri"/>
            </a:endParaRPr>
          </a:p>
          <a:p>
            <a:pPr marL="285750" marR="0" lvl="0" indent="-285750" algn="l" rtl="0">
              <a:lnSpc>
                <a:spcPct val="100000"/>
              </a:lnSpc>
              <a:spcBef>
                <a:spcPts val="0"/>
              </a:spcBef>
              <a:spcAft>
                <a:spcPts val="0"/>
              </a:spcAft>
              <a:buClr>
                <a:srgbClr val="3F3F3F"/>
              </a:buClr>
              <a:buSzPts val="1400"/>
              <a:buFont typeface="Calibri"/>
              <a:buChar char="-"/>
            </a:pPr>
            <a:r>
              <a:rPr lang="en-GB" sz="1400" b="0" i="0" u="none" strike="noStrike" cap="none">
                <a:solidFill>
                  <a:srgbClr val="3F3F3F"/>
                </a:solidFill>
                <a:latin typeface="Calibri"/>
                <a:ea typeface="Calibri"/>
                <a:cs typeface="Calibri"/>
                <a:sym typeface="Calibri"/>
              </a:rPr>
              <a:t>...förneka samarbete.</a:t>
            </a:r>
            <a:endParaRPr sz="1400" b="0" i="0" u="none" strike="noStrike" cap="none">
              <a:solidFill>
                <a:srgbClr val="3F3F3F"/>
              </a:solidFill>
              <a:latin typeface="Calibri"/>
              <a:ea typeface="Calibri"/>
              <a:cs typeface="Calibri"/>
              <a:sym typeface="Calibri"/>
            </a:endParaRPr>
          </a:p>
        </p:txBody>
      </p:sp>
      <p:grpSp>
        <p:nvGrpSpPr>
          <p:cNvPr id="580" name="Google Shape;580;p43"/>
          <p:cNvGrpSpPr/>
          <p:nvPr/>
        </p:nvGrpSpPr>
        <p:grpSpPr>
          <a:xfrm>
            <a:off x="4493780" y="3866382"/>
            <a:ext cx="754393" cy="754393"/>
            <a:chOff x="4875150" y="4103748"/>
            <a:chExt cx="754393" cy="754393"/>
          </a:xfrm>
        </p:grpSpPr>
        <p:sp>
          <p:nvSpPr>
            <p:cNvPr id="581" name="Google Shape;581;p43"/>
            <p:cNvSpPr/>
            <p:nvPr/>
          </p:nvSpPr>
          <p:spPr>
            <a:xfrm>
              <a:off x="4875150" y="41037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sp>
          <p:nvSpPr>
            <p:cNvPr id="582" name="Google Shape;582;p43"/>
            <p:cNvSpPr/>
            <p:nvPr/>
          </p:nvSpPr>
          <p:spPr>
            <a:xfrm>
              <a:off x="5028098" y="4321048"/>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grpSp>
        <p:nvGrpSpPr>
          <p:cNvPr id="583" name="Google Shape;583;p43"/>
          <p:cNvGrpSpPr/>
          <p:nvPr/>
        </p:nvGrpSpPr>
        <p:grpSpPr>
          <a:xfrm>
            <a:off x="1879351" y="4245704"/>
            <a:ext cx="754393" cy="754393"/>
            <a:chOff x="2042471" y="4054231"/>
            <a:chExt cx="754393" cy="754393"/>
          </a:xfrm>
        </p:grpSpPr>
        <p:sp>
          <p:nvSpPr>
            <p:cNvPr id="584" name="Google Shape;584;p43"/>
            <p:cNvSpPr/>
            <p:nvPr/>
          </p:nvSpPr>
          <p:spPr>
            <a:xfrm>
              <a:off x="2042471" y="40542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accent2"/>
                </a:solidFill>
                <a:latin typeface="Calibri"/>
                <a:ea typeface="Calibri"/>
                <a:cs typeface="Calibri"/>
                <a:sym typeface="Calibri"/>
              </a:endParaRPr>
            </a:p>
          </p:txBody>
        </p:sp>
        <p:sp>
          <p:nvSpPr>
            <p:cNvPr id="585" name="Google Shape;585;p43"/>
            <p:cNvSpPr/>
            <p:nvPr/>
          </p:nvSpPr>
          <p:spPr>
            <a:xfrm>
              <a:off x="2197606" y="43019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4"/>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b="1"/>
              <a:t>Tack</a:t>
            </a:r>
            <a:endParaRPr b="1">
              <a:solidFill>
                <a:srgbClr val="266C9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654269" y="2388475"/>
            <a:ext cx="9112469" cy="27391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266C9F"/>
                </a:solidFill>
                <a:latin typeface="Calibri"/>
                <a:ea typeface="Calibri"/>
                <a:cs typeface="Calibri"/>
                <a:sym typeface="Calibri"/>
              </a:rPr>
              <a:t>Varför entreprenörskap?​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Entreprenörskap är ett viktigt bidrag till ekonomin.​</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Uppfinningsrikedom och innovation är obegränsade resurser.​</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Nya jobb och värdeskapande.​</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0" u="none" strike="noStrike" cap="none">
                <a:solidFill>
                  <a:schemeClr val="dk1"/>
                </a:solidFill>
                <a:latin typeface="Calibri"/>
                <a:ea typeface="Calibri"/>
                <a:cs typeface="Calibri"/>
                <a:sym typeface="Calibri"/>
              </a:rPr>
              <a:t>Stödjer många av FN:s mål för hållbar</a:t>
            </a:r>
            <a:br>
              <a:rPr lang="en-GB" sz="2400" b="0" i="0" u="none" strike="noStrike" cap="none">
                <a:solidFill>
                  <a:schemeClr val="dk1"/>
                </a:solidFill>
                <a:latin typeface="Calibri"/>
                <a:ea typeface="Calibri"/>
                <a:cs typeface="Calibri"/>
                <a:sym typeface="Calibri"/>
              </a:rPr>
            </a:br>
            <a:r>
              <a:rPr lang="en-GB" sz="2400" b="0" i="0" u="none" strike="noStrike" cap="none">
                <a:solidFill>
                  <a:schemeClr val="dk1"/>
                </a:solidFill>
                <a:latin typeface="Calibri"/>
                <a:ea typeface="Calibri"/>
                <a:cs typeface="Calibri"/>
                <a:sym typeface="Calibri"/>
              </a:rPr>
              <a:t>utveckling.</a:t>
            </a:r>
            <a:endParaRPr sz="2400" b="0" i="0" u="none" strike="noStrike" cap="none">
              <a:solidFill>
                <a:schemeClr val="dk1"/>
              </a:solidFill>
              <a:latin typeface="Arial"/>
              <a:ea typeface="Arial"/>
              <a:cs typeface="Arial"/>
              <a:sym typeface="Arial"/>
            </a:endParaRPr>
          </a:p>
        </p:txBody>
      </p:sp>
      <p:sp>
        <p:nvSpPr>
          <p:cNvPr id="179" name="Google Shape;179;p5"/>
          <p:cNvSpPr txBox="1"/>
          <p:nvPr/>
        </p:nvSpPr>
        <p:spPr>
          <a:xfrm>
            <a:off x="2438400" y="612171"/>
            <a:ext cx="73152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266C9F"/>
                </a:solidFill>
                <a:latin typeface="Calibri"/>
                <a:ea typeface="Calibri"/>
                <a:cs typeface="Calibri"/>
                <a:sym typeface="Calibri"/>
              </a:rPr>
              <a:t>Entreprenörskap och immateriellt kulturarv</a:t>
            </a:r>
            <a:r>
              <a:rPr lang="en-GB"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pic>
        <p:nvPicPr>
          <p:cNvPr id="180" name="Google Shape;18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82983" y="4093831"/>
            <a:ext cx="4425108" cy="22526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p:nvPr/>
        </p:nvSpPr>
        <p:spPr>
          <a:xfrm>
            <a:off x="1956075" y="333907"/>
            <a:ext cx="759897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266C9F"/>
                </a:solidFill>
                <a:latin typeface="Calibri"/>
                <a:ea typeface="Calibri"/>
                <a:cs typeface="Calibri"/>
                <a:sym typeface="Calibri"/>
              </a:rPr>
              <a:t>Entreprenörskap och</a:t>
            </a:r>
            <a:endParaRPr/>
          </a:p>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266C9F"/>
                </a:solidFill>
                <a:latin typeface="Calibri"/>
                <a:ea typeface="Calibri"/>
                <a:cs typeface="Calibri"/>
                <a:sym typeface="Calibri"/>
              </a:rPr>
              <a:t>immateriellt kulturarv</a:t>
            </a:r>
            <a:endParaRPr sz="3600" b="0" i="0" u="none" strike="noStrike" cap="none">
              <a:solidFill>
                <a:schemeClr val="dk1"/>
              </a:solidFill>
              <a:latin typeface="Calibri"/>
              <a:ea typeface="Calibri"/>
              <a:cs typeface="Calibri"/>
              <a:sym typeface="Calibri"/>
            </a:endParaRPr>
          </a:p>
        </p:txBody>
      </p:sp>
      <p:sp>
        <p:nvSpPr>
          <p:cNvPr id="186" name="Google Shape;186;p6"/>
          <p:cNvSpPr txBox="1"/>
          <p:nvPr/>
        </p:nvSpPr>
        <p:spPr>
          <a:xfrm>
            <a:off x="518985" y="1799763"/>
            <a:ext cx="922282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266C9F"/>
                </a:solidFill>
                <a:latin typeface="Calibri"/>
                <a:ea typeface="Calibri"/>
                <a:cs typeface="Calibri"/>
                <a:sym typeface="Calibri"/>
              </a:rPr>
              <a:t>Varför immateriellt kulturarv?​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187" name="Google Shape;187;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985" y="2648045"/>
            <a:ext cx="3701173" cy="2464839"/>
          </a:xfrm>
          <a:prstGeom prst="rect">
            <a:avLst/>
          </a:prstGeom>
          <a:noFill/>
          <a:ln>
            <a:noFill/>
          </a:ln>
        </p:spPr>
      </p:pic>
      <p:sp>
        <p:nvSpPr>
          <p:cNvPr id="188" name="Google Shape;188;p6"/>
          <p:cNvSpPr txBox="1"/>
          <p:nvPr/>
        </p:nvSpPr>
        <p:spPr>
          <a:xfrm>
            <a:off x="4359261" y="2753870"/>
            <a:ext cx="6048460" cy="317005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Konvention för skydd av det immateriella kulturarvet, UNESCO.</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Ökar förståelsen och respekten för miljö och traditioner.</a:t>
            </a:r>
            <a:r>
              <a:rPr lang="en-GB"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Positiva effekter på identitet och relationer, till exempel anknytning till område och kommunikation mellan människor med olika bakgrund.​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Ekonomiska fördelar</a:t>
            </a:r>
            <a:r>
              <a:rPr lang="en-GB" sz="2000" b="0" i="0" u="none" strike="noStrike" cap="none">
                <a:solidFill>
                  <a:srgbClr val="000000"/>
                </a:solidFill>
                <a:latin typeface="Calibri"/>
                <a:ea typeface="Calibri"/>
                <a:cs typeface="Calibri"/>
                <a:sym typeface="Calibri"/>
              </a:rPr>
              <a:t>.</a:t>
            </a:r>
            <a:r>
              <a:rPr lang="en-GB"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"Traditioner lever för att de förs vidare från person till person"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p:nvPr/>
        </p:nvSpPr>
        <p:spPr>
          <a:xfrm>
            <a:off x="1817803" y="694441"/>
            <a:ext cx="6945983"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266C9F"/>
                </a:solidFill>
                <a:latin typeface="Calibri"/>
                <a:ea typeface="Calibri"/>
                <a:cs typeface="Calibri"/>
                <a:sym typeface="Calibri"/>
              </a:rPr>
              <a:t>Entreprenörskap och</a:t>
            </a:r>
            <a:endParaRPr/>
          </a:p>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266C9F"/>
                </a:solidFill>
                <a:latin typeface="Calibri"/>
                <a:ea typeface="Calibri"/>
                <a:cs typeface="Calibri"/>
                <a:sym typeface="Calibri"/>
              </a:rPr>
              <a:t>immateriellt kulturarv</a:t>
            </a:r>
            <a:endParaRPr/>
          </a:p>
        </p:txBody>
      </p:sp>
      <p:sp>
        <p:nvSpPr>
          <p:cNvPr id="194" name="Google Shape;194;p7"/>
          <p:cNvSpPr txBox="1"/>
          <p:nvPr/>
        </p:nvSpPr>
        <p:spPr>
          <a:xfrm>
            <a:off x="335731" y="2902893"/>
            <a:ext cx="9910119"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1" u="none" strike="noStrike" cap="none">
                <a:solidFill>
                  <a:schemeClr val="dk1"/>
                </a:solidFill>
                <a:latin typeface="Calibri"/>
                <a:ea typeface="Calibri"/>
                <a:cs typeface="Calibri"/>
                <a:sym typeface="Calibri"/>
              </a:rPr>
              <a:t>Arvet är en del av den lokala identiteten och kulturen är en drivkraft för hållbar utveckling. Genom att utveckla ett företag inom denna domän är det möjligt att återuppliva den bortglömda potentialen i regionen som kan erbjuda unika produkter på turistmarknaden och kompletterande aktiviteter, för att öka sysselsättningen, med positiva externa effekter på livskvalitet.</a:t>
            </a:r>
            <a:endParaRPr sz="2000" b="0" i="1" u="none" strike="noStrike" cap="none">
              <a:solidFill>
                <a:schemeClr val="dk1"/>
              </a:solidFill>
              <a:latin typeface="Calibri"/>
              <a:ea typeface="Calibri"/>
              <a:cs typeface="Calibri"/>
              <a:sym typeface="Calibri"/>
            </a:endParaRPr>
          </a:p>
        </p:txBody>
      </p:sp>
      <p:sp>
        <p:nvSpPr>
          <p:cNvPr id="195" name="Google Shape;195;p7"/>
          <p:cNvSpPr txBox="1"/>
          <p:nvPr/>
        </p:nvSpPr>
        <p:spPr>
          <a:xfrm>
            <a:off x="788705" y="4493460"/>
            <a:ext cx="900416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Vasile Valentina et al. / Procedia - Social and Behavioral Sciences 188 (2015) 16 – 26</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201" name="Google Shape;201;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rgbClr val="757070"/>
              </a:solidFill>
              <a:latin typeface="Calibri"/>
              <a:ea typeface="Calibri"/>
              <a:cs typeface="Calibri"/>
              <a:sym typeface="Calibri"/>
            </a:endParaRPr>
          </a:p>
        </p:txBody>
      </p:sp>
      <p:pic>
        <p:nvPicPr>
          <p:cNvPr id="202" name="Google Shape;202;p8"/>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203" name="Google Shape;203;p8"/>
          <p:cNvSpPr txBox="1"/>
          <p:nvPr/>
        </p:nvSpPr>
        <p:spPr>
          <a:xfrm>
            <a:off x="5938042" y="4317749"/>
            <a:ext cx="25024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3F3F3F"/>
                </a:solidFill>
                <a:latin typeface="Calibri"/>
                <a:ea typeface="Calibri"/>
                <a:cs typeface="Calibri"/>
                <a:sym typeface="Calibri"/>
              </a:rPr>
              <a:t>Introduktion till idéprocessen för att formulera en vision.</a:t>
            </a:r>
            <a:endParaRPr sz="1400" b="0" i="0" u="none" strike="noStrike" cap="none">
              <a:solidFill>
                <a:srgbClr val="3F3F3F"/>
              </a:solidFill>
              <a:latin typeface="Calibri"/>
              <a:ea typeface="Calibri"/>
              <a:cs typeface="Calibri"/>
              <a:sym typeface="Calibri"/>
            </a:endParaRPr>
          </a:p>
        </p:txBody>
      </p:sp>
      <p:sp>
        <p:nvSpPr>
          <p:cNvPr id="204" name="Google Shape;204;p8"/>
          <p:cNvSpPr txBox="1"/>
          <p:nvPr/>
        </p:nvSpPr>
        <p:spPr>
          <a:xfrm>
            <a:off x="8869007" y="4307504"/>
            <a:ext cx="297440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3F3F3F"/>
                </a:solidFill>
                <a:latin typeface="Calibri"/>
                <a:ea typeface="Calibri"/>
                <a:cs typeface="Calibri"/>
                <a:sym typeface="Calibri"/>
              </a:rPr>
              <a:t>Hur man upptäcker och analyserar möjligheter. </a:t>
            </a:r>
            <a:endParaRPr sz="1400" b="0" i="0" u="none" strike="noStrike" cap="none">
              <a:solidFill>
                <a:srgbClr val="000000"/>
              </a:solidFill>
              <a:latin typeface="Arial"/>
              <a:ea typeface="Arial"/>
              <a:cs typeface="Arial"/>
              <a:sym typeface="Arial"/>
            </a:endParaRPr>
          </a:p>
        </p:txBody>
      </p:sp>
      <p:sp>
        <p:nvSpPr>
          <p:cNvPr id="205" name="Google Shape;205;p8"/>
          <p:cNvSpPr/>
          <p:nvPr/>
        </p:nvSpPr>
        <p:spPr>
          <a:xfrm>
            <a:off x="5874442" y="417089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206" name="Google Shape;206;p8"/>
          <p:cNvSpPr txBox="1"/>
          <p:nvPr/>
        </p:nvSpPr>
        <p:spPr>
          <a:xfrm>
            <a:off x="5928029" y="4041589"/>
            <a:ext cx="2021201" cy="4001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F3F3F"/>
                </a:solidFill>
                <a:latin typeface="Calibri"/>
                <a:ea typeface="Calibri"/>
                <a:cs typeface="Calibri"/>
                <a:sym typeface="Calibri"/>
              </a:rPr>
              <a:t>Idéskapande</a:t>
            </a:r>
            <a:endParaRPr sz="2000" b="1" i="0" u="none" strike="noStrike" cap="none">
              <a:solidFill>
                <a:srgbClr val="3F3F3F"/>
              </a:solidFill>
              <a:latin typeface="Calibri"/>
              <a:ea typeface="Calibri"/>
              <a:cs typeface="Calibri"/>
              <a:sym typeface="Calibri"/>
            </a:endParaRPr>
          </a:p>
        </p:txBody>
      </p:sp>
      <p:sp>
        <p:nvSpPr>
          <p:cNvPr id="207" name="Google Shape;207;p8"/>
          <p:cNvSpPr/>
          <p:nvPr/>
        </p:nvSpPr>
        <p:spPr>
          <a:xfrm>
            <a:off x="8819197" y="4164340"/>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208" name="Google Shape;208;p8"/>
          <p:cNvSpPr txBox="1"/>
          <p:nvPr/>
        </p:nvSpPr>
        <p:spPr>
          <a:xfrm>
            <a:off x="8864655" y="4035320"/>
            <a:ext cx="2982400" cy="4001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F3F3F"/>
                </a:solidFill>
                <a:latin typeface="Calibri"/>
                <a:ea typeface="Calibri"/>
                <a:cs typeface="Calibri"/>
                <a:sym typeface="Calibri"/>
              </a:rPr>
              <a:t>Identifiera möjligheter</a:t>
            </a:r>
            <a:endParaRPr sz="2000" b="1" i="0" u="none" strike="noStrike" cap="none">
              <a:solidFill>
                <a:srgbClr val="3F3F3F"/>
              </a:solidFill>
              <a:latin typeface="Calibri"/>
              <a:ea typeface="Calibri"/>
              <a:cs typeface="Calibri"/>
              <a:sym typeface="Calibri"/>
            </a:endParaRPr>
          </a:p>
        </p:txBody>
      </p:sp>
      <p:sp>
        <p:nvSpPr>
          <p:cNvPr id="209" name="Google Shape;209;p8"/>
          <p:cNvSpPr txBox="1"/>
          <p:nvPr/>
        </p:nvSpPr>
        <p:spPr>
          <a:xfrm>
            <a:off x="5099249" y="701114"/>
            <a:ext cx="5840009"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FFC000"/>
                </a:solidFill>
                <a:latin typeface="Calibri"/>
                <a:ea typeface="Calibri"/>
                <a:cs typeface="Calibri"/>
                <a:sym typeface="Calibri"/>
              </a:rPr>
              <a:t>Enhet 1 Föreställ dig framtiden och identifiera möjligheter </a:t>
            </a:r>
            <a:endParaRPr sz="2400" b="1" i="0" u="none" strike="noStrike" cap="none">
              <a:solidFill>
                <a:srgbClr val="FFC000"/>
              </a:solidFill>
              <a:latin typeface="Calibri"/>
              <a:ea typeface="Calibri"/>
              <a:cs typeface="Calibri"/>
              <a:sym typeface="Calibri"/>
            </a:endParaRPr>
          </a:p>
        </p:txBody>
      </p:sp>
      <p:sp>
        <p:nvSpPr>
          <p:cNvPr id="210" name="Google Shape;210;p8"/>
          <p:cNvSpPr txBox="1"/>
          <p:nvPr/>
        </p:nvSpPr>
        <p:spPr>
          <a:xfrm>
            <a:off x="5099249" y="1600530"/>
            <a:ext cx="6505710"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Vilka möjligheter finns för entreprenörer inom området immateriellt kulturarv?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Det immateriella kulturarvet spänner över ett brett spektrum och utvecklas ständigt.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Möjligheterna kan finnas inom många områden!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1" name="Google Shape;211;p8"/>
          <p:cNvGrpSpPr/>
          <p:nvPr/>
        </p:nvGrpSpPr>
        <p:grpSpPr>
          <a:xfrm>
            <a:off x="4976734" y="141870"/>
            <a:ext cx="1361572" cy="349188"/>
            <a:chOff x="10604072" y="448487"/>
            <a:chExt cx="1361572" cy="349188"/>
          </a:xfrm>
        </p:grpSpPr>
        <p:sp>
          <p:nvSpPr>
            <p:cNvPr id="212" name="Google Shape;212;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215" name="Google Shape;215;p8" descr="A picture containing wall, indoor&#10;&#10;Description automatically generated"/>
          <p:cNvPicPr preferRelativeResize="0"/>
          <p:nvPr/>
        </p:nvPicPr>
        <p:blipFill rotWithShape="1">
          <a:blip r:embed="rId5">
            <a:alphaModFix/>
          </a:blip>
          <a:srcRect/>
          <a:stretch/>
        </p:blipFill>
        <p:spPr>
          <a:xfrm>
            <a:off x="3142" y="-1441"/>
            <a:ext cx="4872086" cy="6460241"/>
          </a:xfrm>
          <a:prstGeom prst="rect">
            <a:avLst/>
          </a:prstGeom>
          <a:noFill/>
          <a:ln>
            <a:noFill/>
          </a:ln>
        </p:spPr>
      </p:pic>
      <p:sp>
        <p:nvSpPr>
          <p:cNvPr id="216" name="Google Shape;216;p8"/>
          <p:cNvSpPr/>
          <p:nvPr/>
        </p:nvSpPr>
        <p:spPr>
          <a:xfrm>
            <a:off x="7737965" y="5102245"/>
            <a:ext cx="79072" cy="317649"/>
          </a:xfrm>
          <a:prstGeom prst="rect">
            <a:avLst/>
          </a:prstGeom>
          <a:solidFill>
            <a:srgbClr val="006C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Calibri"/>
              <a:ea typeface="Calibri"/>
              <a:cs typeface="Calibri"/>
              <a:sym typeface="Calibri"/>
            </a:endParaRPr>
          </a:p>
        </p:txBody>
      </p:sp>
      <p:sp>
        <p:nvSpPr>
          <p:cNvPr id="217" name="Google Shape;217;p8"/>
          <p:cNvSpPr txBox="1"/>
          <p:nvPr/>
        </p:nvSpPr>
        <p:spPr>
          <a:xfrm>
            <a:off x="7808986" y="4976213"/>
            <a:ext cx="297440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3F3F3F"/>
                </a:solidFill>
                <a:latin typeface="Calibri"/>
                <a:ea typeface="Calibri"/>
                <a:cs typeface="Calibri"/>
                <a:sym typeface="Calibri"/>
              </a:rPr>
              <a:t>Sätta upp mål</a:t>
            </a:r>
            <a:endParaRPr sz="2000" b="1" i="0" u="none" strike="noStrike" cap="none">
              <a:solidFill>
                <a:srgbClr val="3F3F3F"/>
              </a:solidFill>
              <a:latin typeface="Calibri"/>
              <a:ea typeface="Calibri"/>
              <a:cs typeface="Calibri"/>
              <a:sym typeface="Calibri"/>
            </a:endParaRPr>
          </a:p>
        </p:txBody>
      </p:sp>
      <p:sp>
        <p:nvSpPr>
          <p:cNvPr id="218" name="Google Shape;218;p8"/>
          <p:cNvSpPr txBox="1"/>
          <p:nvPr/>
        </p:nvSpPr>
        <p:spPr>
          <a:xfrm>
            <a:off x="7827483" y="5270765"/>
            <a:ext cx="283415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3F3F3F"/>
                </a:solidFill>
                <a:latin typeface="Calibri"/>
                <a:ea typeface="Calibri"/>
                <a:cs typeface="Calibri"/>
                <a:sym typeface="Calibri"/>
              </a:rPr>
              <a:t>Metoder för målsättning presenteras som en viktig del av framgång.</a:t>
            </a:r>
            <a:endParaRPr sz="14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p:nvPr/>
        </p:nvSpPr>
        <p:spPr>
          <a:xfrm>
            <a:off x="656600" y="30080"/>
            <a:ext cx="692894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266C9F"/>
                </a:solidFill>
                <a:latin typeface="Calibri"/>
                <a:ea typeface="Calibri"/>
                <a:cs typeface="Calibri"/>
                <a:sym typeface="Calibri"/>
              </a:rPr>
              <a:t>1.1. Idéskapande</a:t>
            </a:r>
            <a:endParaRPr sz="4400" b="1" i="0" u="none" strike="noStrike" cap="none">
              <a:solidFill>
                <a:srgbClr val="266C9F"/>
              </a:solidFill>
              <a:latin typeface="Calibri"/>
              <a:ea typeface="Calibri"/>
              <a:cs typeface="Calibri"/>
              <a:sym typeface="Calibri"/>
            </a:endParaRPr>
          </a:p>
        </p:txBody>
      </p:sp>
      <p:sp>
        <p:nvSpPr>
          <p:cNvPr id="224" name="Google Shape;224;p9"/>
          <p:cNvSpPr txBox="1"/>
          <p:nvPr/>
        </p:nvSpPr>
        <p:spPr>
          <a:xfrm>
            <a:off x="777062" y="1872714"/>
            <a:ext cx="9656379"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Idéskapande är en process som innebär att få idéer, arbeta med dem, forma och utveckla dem.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Processen handlar också om att titta på idéer och att försöka se dem ur olika perspektiv. Man strävar efter att granska en idé från alla perspektiv, även de som till en början verkar oförutsägbara.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Calibri"/>
                <a:ea typeface="Calibri"/>
                <a:cs typeface="Calibri"/>
                <a:sym typeface="Calibri"/>
              </a:rPr>
              <a:t>Du kan starta utan idéer, med många idéer eller till och med idéer som redan har implementerats.</a:t>
            </a:r>
            <a:r>
              <a:rPr lang="en-GB" sz="2800" b="0" i="0" u="none" strike="noStrike" cap="none">
                <a:solidFill>
                  <a:schemeClr val="dk1"/>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2970</Words>
  <Application>Microsoft Office PowerPoint</Application>
  <PresentationFormat>Panorámica</PresentationFormat>
  <Paragraphs>283</Paragraphs>
  <Slides>44</Slides>
  <Notes>44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44</vt:i4>
      </vt:variant>
    </vt:vector>
  </HeadingPairs>
  <TitlesOfParts>
    <vt:vector size="47" baseType="lpstr">
      <vt:lpstr>Arial</vt:lpstr>
      <vt:lpstr>Calibri</vt:lpstr>
      <vt:lpstr>Tema de Office</vt:lpstr>
      <vt:lpstr>ATT UTVECKLA EN VISION  PARTNER: NÝHEIMAR KNOWLEDGE CENTER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UTVECKLA EN VISION  PARTNER: NÝHEIMAR KNOWLEDGE CENTER</dc:title>
  <dc:creator>Dulce Rodriguez Ortiz</dc:creator>
  <cp:lastModifiedBy>al iws</cp:lastModifiedBy>
  <cp:revision>2</cp:revision>
  <dcterms:created xsi:type="dcterms:W3CDTF">2021-01-21T12:20:00Z</dcterms:created>
  <dcterms:modified xsi:type="dcterms:W3CDTF">2022-02-02T09:32:04Z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