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7" r:id="rId5"/>
    <p:sldId id="267" r:id="rId6"/>
    <p:sldId id="284" r:id="rId7"/>
    <p:sldId id="268" r:id="rId8"/>
    <p:sldId id="312" r:id="rId9"/>
    <p:sldId id="313" r:id="rId10"/>
    <p:sldId id="314" r:id="rId11"/>
    <p:sldId id="344" r:id="rId12"/>
    <p:sldId id="345" r:id="rId13"/>
    <p:sldId id="347" r:id="rId14"/>
    <p:sldId id="348" r:id="rId15"/>
    <p:sldId id="349" r:id="rId16"/>
    <p:sldId id="341" r:id="rId17"/>
    <p:sldId id="340" r:id="rId18"/>
    <p:sldId id="339" r:id="rId19"/>
    <p:sldId id="338" r:id="rId20"/>
    <p:sldId id="337" r:id="rId21"/>
    <p:sldId id="336" r:id="rId22"/>
    <p:sldId id="335" r:id="rId23"/>
    <p:sldId id="334" r:id="rId24"/>
    <p:sldId id="333" r:id="rId25"/>
    <p:sldId id="332" r:id="rId26"/>
    <p:sldId id="351" r:id="rId27"/>
    <p:sldId id="331" r:id="rId28"/>
    <p:sldId id="330" r:id="rId29"/>
    <p:sldId id="350" r:id="rId30"/>
    <p:sldId id="329" r:id="rId31"/>
    <p:sldId id="328" r:id="rId32"/>
    <p:sldId id="327" r:id="rId33"/>
    <p:sldId id="326" r:id="rId34"/>
    <p:sldId id="325" r:id="rId35"/>
    <p:sldId id="324" r:id="rId36"/>
    <p:sldId id="323" r:id="rId37"/>
    <p:sldId id="322" r:id="rId38"/>
    <p:sldId id="321" r:id="rId39"/>
    <p:sldId id="320" r:id="rId40"/>
    <p:sldId id="319" r:id="rId41"/>
    <p:sldId id="318" r:id="rId42"/>
    <p:sldId id="317" r:id="rId43"/>
    <p:sldId id="316" r:id="rId4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69F"/>
    <a:srgbClr val="4EAE3A"/>
    <a:srgbClr val="266C9F"/>
    <a:srgbClr val="FF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B1C1B1-A87F-49D8-9CE2-01BEDC894155}" v="196" dt="2021-11-19T08:11:34.755"/>
    <p1510:client id="{B1279B1D-C9C6-4943-94C0-457FEC079DFA}" v="90" dt="2021-11-17T16:03:28.806"/>
    <p1510:client id="{EBFFD870-A086-42CE-A011-42D89888D1F2}" v="74" dt="2021-11-17T10:38:46.630"/>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6" autoAdjust="0"/>
    <p:restoredTop sz="94660"/>
  </p:normalViewPr>
  <p:slideViewPr>
    <p:cSldViewPr snapToGrid="0">
      <p:cViewPr varScale="1">
        <p:scale>
          <a:sx n="82" d="100"/>
          <a:sy n="82" d="100"/>
        </p:scale>
        <p:origin x="85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C9B54-49A3-40D7-9618-DE8E4A00C19E}"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el-GR"/>
        </a:p>
      </dgm:t>
    </dgm:pt>
    <dgm:pt modelId="{069C6CA6-C858-4D8E-B0F3-C90820E36BA7}">
      <dgm:prSet phldrT="[Κείμενο]" custT="1"/>
      <dgm:spPr/>
      <dgm:t>
        <a:bodyPr/>
        <a:lstStyle/>
        <a:p>
          <a:r>
            <a:rPr lang="en-US" sz="1600" b="1" dirty="0"/>
            <a:t>Data Controller</a:t>
          </a:r>
        </a:p>
        <a:p>
          <a:r>
            <a:rPr lang="en-US" altLang="ko-KR" sz="1200" dirty="0"/>
            <a:t>Decide lo </a:t>
          </a:r>
          <a:r>
            <a:rPr lang="en-US" altLang="ko-KR" sz="1200" dirty="0" err="1"/>
            <a:t>scopo</a:t>
          </a:r>
          <a:r>
            <a:rPr lang="en-US" altLang="ko-KR" sz="1200" dirty="0"/>
            <a:t> e il modo in cui I </a:t>
          </a:r>
          <a:r>
            <a:rPr lang="en-US" altLang="ko-KR" sz="1200" dirty="0" err="1"/>
            <a:t>dati</a:t>
          </a:r>
          <a:r>
            <a:rPr lang="en-US" altLang="ko-KR" sz="1200" dirty="0"/>
            <a:t> </a:t>
          </a:r>
          <a:r>
            <a:rPr lang="en-US" altLang="ko-KR" sz="1200" dirty="0" err="1"/>
            <a:t>personali</a:t>
          </a:r>
          <a:r>
            <a:rPr lang="en-US" altLang="ko-KR" sz="1200" dirty="0"/>
            <a:t> </a:t>
          </a:r>
          <a:r>
            <a:rPr lang="en-US" altLang="ko-KR" sz="1200" dirty="0" err="1"/>
            <a:t>vengono</a:t>
          </a:r>
          <a:r>
            <a:rPr lang="en-US" altLang="ko-KR" sz="1200" dirty="0"/>
            <a:t> </a:t>
          </a:r>
          <a:r>
            <a:rPr lang="en-US" altLang="ko-KR" sz="1200" dirty="0" err="1"/>
            <a:t>trattati</a:t>
          </a:r>
          <a:endParaRPr lang="el-GR" sz="1200" dirty="0"/>
        </a:p>
      </dgm:t>
    </dgm:pt>
    <dgm:pt modelId="{5B69143F-ECF0-4713-A64B-E229D6323097}" type="parTrans" cxnId="{C73FF443-3014-4EB9-8231-33A183D361CB}">
      <dgm:prSet/>
      <dgm:spPr/>
      <dgm:t>
        <a:bodyPr/>
        <a:lstStyle/>
        <a:p>
          <a:endParaRPr lang="el-GR"/>
        </a:p>
      </dgm:t>
    </dgm:pt>
    <dgm:pt modelId="{CAA05908-6942-430A-996D-E999EFB8FA7F}" type="sibTrans" cxnId="{C73FF443-3014-4EB9-8231-33A183D361CB}">
      <dgm:prSet/>
      <dgm:spPr/>
      <dgm:t>
        <a:bodyPr/>
        <a:lstStyle/>
        <a:p>
          <a:endParaRPr lang="el-GR"/>
        </a:p>
      </dgm:t>
    </dgm:pt>
    <dgm:pt modelId="{7AC5439B-BC16-4555-B749-C432BD46020B}">
      <dgm:prSet phldrT="[Κείμενο]" custT="1"/>
      <dgm:spPr/>
      <dgm:t>
        <a:bodyPr/>
        <a:lstStyle/>
        <a:p>
          <a:r>
            <a:rPr lang="en-US" sz="1600" b="1" dirty="0"/>
            <a:t>Data Processor</a:t>
          </a:r>
        </a:p>
        <a:p>
          <a:r>
            <a:rPr lang="en-US" altLang="ko-KR" sz="1200" dirty="0" err="1"/>
            <a:t>Mantiene</a:t>
          </a:r>
          <a:r>
            <a:rPr lang="en-US" altLang="ko-KR" sz="1200" dirty="0"/>
            <a:t> e </a:t>
          </a:r>
          <a:r>
            <a:rPr lang="en-US" altLang="ko-KR" sz="1200" dirty="0" err="1"/>
            <a:t>elabora</a:t>
          </a:r>
          <a:r>
            <a:rPr lang="en-US" altLang="ko-KR" sz="1200" dirty="0"/>
            <a:t> </a:t>
          </a:r>
          <a:r>
            <a:rPr lang="en-US" altLang="ko-KR" sz="1200" dirty="0" err="1"/>
            <a:t>i</a:t>
          </a:r>
          <a:r>
            <a:rPr lang="en-US" altLang="ko-KR" sz="1200" dirty="0"/>
            <a:t> </a:t>
          </a:r>
          <a:r>
            <a:rPr lang="en-US" altLang="ko-KR" sz="1200" dirty="0" err="1"/>
            <a:t>dati</a:t>
          </a:r>
          <a:r>
            <a:rPr lang="en-US" altLang="ko-KR" sz="1200" dirty="0"/>
            <a:t> a </a:t>
          </a:r>
          <a:r>
            <a:rPr lang="en-US" altLang="ko-KR" sz="1200" dirty="0" err="1"/>
            <a:t>nome</a:t>
          </a:r>
          <a:r>
            <a:rPr lang="en-US" altLang="ko-KR" sz="1200" dirty="0"/>
            <a:t> del Data Controller</a:t>
          </a:r>
          <a:endParaRPr lang="el-GR" sz="1200" dirty="0"/>
        </a:p>
      </dgm:t>
    </dgm:pt>
    <dgm:pt modelId="{FE621B02-A572-4D93-AE7F-A4522880D9E0}" type="parTrans" cxnId="{8833DB54-F8BB-48FB-94C0-AFCC7D76256F}">
      <dgm:prSet/>
      <dgm:spPr/>
      <dgm:t>
        <a:bodyPr/>
        <a:lstStyle/>
        <a:p>
          <a:endParaRPr lang="el-GR"/>
        </a:p>
      </dgm:t>
    </dgm:pt>
    <dgm:pt modelId="{DFB9CDCE-0512-4D90-93F5-A143D8AF4E3A}" type="sibTrans" cxnId="{8833DB54-F8BB-48FB-94C0-AFCC7D76256F}">
      <dgm:prSet/>
      <dgm:spPr/>
      <dgm:t>
        <a:bodyPr/>
        <a:lstStyle/>
        <a:p>
          <a:endParaRPr lang="el-GR"/>
        </a:p>
      </dgm:t>
    </dgm:pt>
    <dgm:pt modelId="{BA6C195B-8A7C-4CF2-9B72-B6D88406E0A9}">
      <dgm:prSet phldrT="[Κείμενο]" custT="1"/>
      <dgm:spPr/>
      <dgm:t>
        <a:bodyPr/>
        <a:lstStyle/>
        <a:p>
          <a:r>
            <a:rPr lang="en-US" sz="1600" b="1" dirty="0" err="1"/>
            <a:t>Destinatario</a:t>
          </a:r>
          <a:endParaRPr lang="en-US" sz="1600" b="1" dirty="0"/>
        </a:p>
        <a:p>
          <a:r>
            <a:rPr lang="en-US" sz="1200" b="0" dirty="0" err="1"/>
            <a:t>Riceve</a:t>
          </a:r>
          <a:r>
            <a:rPr lang="en-US" sz="1200" b="0" dirty="0"/>
            <a:t> I </a:t>
          </a:r>
          <a:r>
            <a:rPr lang="en-US" sz="1200" b="0" dirty="0" err="1"/>
            <a:t>dati</a:t>
          </a:r>
          <a:r>
            <a:rPr lang="en-US" sz="1200" b="0" dirty="0"/>
            <a:t> </a:t>
          </a:r>
          <a:r>
            <a:rPr lang="en-US" sz="1200" b="0" dirty="0" err="1"/>
            <a:t>personali</a:t>
          </a:r>
          <a:endParaRPr lang="el-GR" sz="1200" b="0" dirty="0"/>
        </a:p>
      </dgm:t>
    </dgm:pt>
    <dgm:pt modelId="{B317AF35-FF52-4059-810F-40C14217721E}" type="parTrans" cxnId="{FCAFEDAA-E9AE-46E5-B110-1918598FB6D1}">
      <dgm:prSet/>
      <dgm:spPr/>
      <dgm:t>
        <a:bodyPr/>
        <a:lstStyle/>
        <a:p>
          <a:endParaRPr lang="el-GR"/>
        </a:p>
      </dgm:t>
    </dgm:pt>
    <dgm:pt modelId="{DCC448B0-3E7E-4FA9-B9D1-2A0691515390}" type="sibTrans" cxnId="{FCAFEDAA-E9AE-46E5-B110-1918598FB6D1}">
      <dgm:prSet/>
      <dgm:spPr/>
      <dgm:t>
        <a:bodyPr/>
        <a:lstStyle/>
        <a:p>
          <a:endParaRPr lang="el-GR"/>
        </a:p>
      </dgm:t>
    </dgm:pt>
    <dgm:pt modelId="{7DE8E04E-3292-4BCA-BD35-6A34B005C438}">
      <dgm:prSet custT="1"/>
      <dgm:spPr/>
      <dgm:t>
        <a:bodyPr/>
        <a:lstStyle/>
        <a:p>
          <a:r>
            <a:rPr lang="en-US" sz="1600" b="1" dirty="0" err="1"/>
            <a:t>Soggetti</a:t>
          </a:r>
          <a:r>
            <a:rPr lang="en-US" sz="1600" b="1" dirty="0"/>
            <a:t> </a:t>
          </a:r>
          <a:r>
            <a:rPr lang="en-US" sz="1600" b="1" dirty="0" err="1"/>
            <a:t>dei</a:t>
          </a:r>
          <a:r>
            <a:rPr lang="en-US" sz="1600" b="1" dirty="0"/>
            <a:t> </a:t>
          </a:r>
          <a:r>
            <a:rPr lang="en-US" sz="1600" b="1" dirty="0" err="1"/>
            <a:t>Dati</a:t>
          </a:r>
          <a:endParaRPr lang="en-US" sz="1600" b="1" dirty="0"/>
        </a:p>
        <a:p>
          <a:r>
            <a:rPr lang="en-US" sz="1200" b="0" dirty="0" err="1"/>
            <a:t>Individui</a:t>
          </a:r>
          <a:r>
            <a:rPr lang="en-US" sz="1200" b="0" dirty="0"/>
            <a:t>  </a:t>
          </a:r>
          <a:r>
            <a:rPr lang="en-US" sz="1200" b="0" dirty="0" err="1"/>
            <a:t>possessori</a:t>
          </a:r>
          <a:r>
            <a:rPr lang="en-US" sz="1200" b="0" dirty="0"/>
            <a:t> </a:t>
          </a:r>
          <a:r>
            <a:rPr lang="en-US" sz="1200" b="0" dirty="0" err="1"/>
            <a:t>dei</a:t>
          </a:r>
          <a:r>
            <a:rPr lang="en-US" sz="1200" b="0" dirty="0"/>
            <a:t> </a:t>
          </a:r>
          <a:r>
            <a:rPr lang="en-US" sz="1200" b="0" dirty="0" err="1"/>
            <a:t>dati</a:t>
          </a:r>
          <a:r>
            <a:rPr lang="en-US" sz="1200" b="0" dirty="0"/>
            <a:t> </a:t>
          </a:r>
          <a:r>
            <a:rPr lang="en-US" sz="1200" b="0" dirty="0" err="1"/>
            <a:t>personali</a:t>
          </a:r>
          <a:r>
            <a:rPr lang="en-US" sz="1200" b="0" dirty="0"/>
            <a:t> </a:t>
          </a:r>
          <a:r>
            <a:rPr lang="en-US" sz="1200" b="0" dirty="0" err="1"/>
            <a:t>che</a:t>
          </a:r>
          <a:r>
            <a:rPr lang="en-US" sz="1200" b="0" dirty="0"/>
            <a:t> </a:t>
          </a:r>
          <a:r>
            <a:rPr lang="en-US" sz="1200" b="0" dirty="0" err="1"/>
            <a:t>vengono</a:t>
          </a:r>
          <a:r>
            <a:rPr lang="en-US" sz="1200" b="0" dirty="0"/>
            <a:t> </a:t>
          </a:r>
          <a:r>
            <a:rPr lang="en-US" sz="1200" b="0" dirty="0" err="1"/>
            <a:t>processati</a:t>
          </a:r>
          <a:endParaRPr lang="en-US" sz="1200" b="0" dirty="0"/>
        </a:p>
      </dgm:t>
    </dgm:pt>
    <dgm:pt modelId="{047E5BC0-6092-46B2-AAF6-9A1AC2CEB9DF}" type="parTrans" cxnId="{5F966593-8EDD-4340-B777-F5BA86A6585C}">
      <dgm:prSet/>
      <dgm:spPr/>
      <dgm:t>
        <a:bodyPr/>
        <a:lstStyle/>
        <a:p>
          <a:endParaRPr lang="el-GR"/>
        </a:p>
      </dgm:t>
    </dgm:pt>
    <dgm:pt modelId="{F47C2F2F-CD64-4038-B19E-9BDBA631CFD2}" type="sibTrans" cxnId="{5F966593-8EDD-4340-B777-F5BA86A6585C}">
      <dgm:prSet/>
      <dgm:spPr/>
      <dgm:t>
        <a:bodyPr/>
        <a:lstStyle/>
        <a:p>
          <a:endParaRPr lang="el-GR"/>
        </a:p>
      </dgm:t>
    </dgm:pt>
    <dgm:pt modelId="{03A481F7-8E01-43D4-AD44-C6405CE50571}">
      <dgm:prSet custT="1"/>
      <dgm:spPr/>
      <dgm:t>
        <a:bodyPr/>
        <a:lstStyle/>
        <a:p>
          <a:r>
            <a:rPr lang="en-US" sz="1600" b="1" dirty="0"/>
            <a:t>Data Protection Officer (DPO)</a:t>
          </a:r>
        </a:p>
        <a:p>
          <a:r>
            <a:rPr lang="it-IT" sz="1200" noProof="0" dirty="0"/>
            <a:t>Responsabile del monitoraggio del trattamento dati e di comunicare agli impiegati che si occupano dei dati I loro obblighi. Inoltre collabora con la Data </a:t>
          </a:r>
          <a:r>
            <a:rPr lang="it-IT" sz="1200" noProof="0" dirty="0" err="1"/>
            <a:t>Protection</a:t>
          </a:r>
          <a:r>
            <a:rPr lang="it-IT" sz="1200" noProof="0" dirty="0"/>
            <a:t> Authority (DPA), fungendo da punto di incontro tra il DPA e I singoli individui. </a:t>
          </a:r>
          <a:endParaRPr lang="it-IT" sz="1200" b="1" noProof="0" dirty="0"/>
        </a:p>
      </dgm:t>
    </dgm:pt>
    <dgm:pt modelId="{149C35BB-FD28-47A0-9444-0CE0E633420E}" type="parTrans" cxnId="{EF5C0CD2-0FA9-42DF-AEAC-F97E5B4DF32B}">
      <dgm:prSet/>
      <dgm:spPr/>
      <dgm:t>
        <a:bodyPr/>
        <a:lstStyle/>
        <a:p>
          <a:endParaRPr lang="el-GR"/>
        </a:p>
      </dgm:t>
    </dgm:pt>
    <dgm:pt modelId="{621B1F8D-5193-46E6-89D2-76DE5987F1FC}" type="sibTrans" cxnId="{EF5C0CD2-0FA9-42DF-AEAC-F97E5B4DF32B}">
      <dgm:prSet/>
      <dgm:spPr/>
      <dgm:t>
        <a:bodyPr/>
        <a:lstStyle/>
        <a:p>
          <a:endParaRPr lang="el-GR"/>
        </a:p>
      </dgm:t>
    </dgm:pt>
    <dgm:pt modelId="{0CCF40C7-9CED-48B5-8238-EB08E8F95A55}" type="pres">
      <dgm:prSet presAssocID="{8CBC9B54-49A3-40D7-9618-DE8E4A00C19E}" presName="Name0" presStyleCnt="0">
        <dgm:presLayoutVars>
          <dgm:dir/>
          <dgm:resizeHandles val="exact"/>
        </dgm:presLayoutVars>
      </dgm:prSet>
      <dgm:spPr/>
    </dgm:pt>
    <dgm:pt modelId="{CB2E07CD-5CA3-4716-8373-1A7642E3D6DA}" type="pres">
      <dgm:prSet presAssocID="{069C6CA6-C858-4D8E-B0F3-C90820E36BA7}" presName="node" presStyleLbl="node1" presStyleIdx="0" presStyleCnt="5" custScaleX="119510" custScaleY="148402" custRadScaleRad="85012" custRadScaleInc="-2725">
        <dgm:presLayoutVars>
          <dgm:bulletEnabled val="1"/>
        </dgm:presLayoutVars>
      </dgm:prSet>
      <dgm:spPr/>
    </dgm:pt>
    <dgm:pt modelId="{FE7FBAC4-1FB4-4B9E-8BCF-09A0240872A4}" type="pres">
      <dgm:prSet presAssocID="{CAA05908-6942-430A-996D-E999EFB8FA7F}" presName="sibTrans" presStyleLbl="sibTrans2D1" presStyleIdx="0" presStyleCnt="5"/>
      <dgm:spPr/>
    </dgm:pt>
    <dgm:pt modelId="{361A2F68-2582-42CB-A9D9-C13BC43A2351}" type="pres">
      <dgm:prSet presAssocID="{CAA05908-6942-430A-996D-E999EFB8FA7F}" presName="connectorText" presStyleLbl="sibTrans2D1" presStyleIdx="0" presStyleCnt="5"/>
      <dgm:spPr/>
    </dgm:pt>
    <dgm:pt modelId="{79585D56-A70D-43C6-B787-90B9E195487C}" type="pres">
      <dgm:prSet presAssocID="{7AC5439B-BC16-4555-B749-C432BD46020B}" presName="node" presStyleLbl="node1" presStyleIdx="1" presStyleCnt="5" custScaleX="141677" custScaleY="148661" custRadScaleRad="126116" custRadScaleInc="35075">
        <dgm:presLayoutVars>
          <dgm:bulletEnabled val="1"/>
        </dgm:presLayoutVars>
      </dgm:prSet>
      <dgm:spPr/>
    </dgm:pt>
    <dgm:pt modelId="{4253D9EB-7678-49EC-811E-316482E505B3}" type="pres">
      <dgm:prSet presAssocID="{DFB9CDCE-0512-4D90-93F5-A143D8AF4E3A}" presName="sibTrans" presStyleLbl="sibTrans2D1" presStyleIdx="1" presStyleCnt="5"/>
      <dgm:spPr/>
    </dgm:pt>
    <dgm:pt modelId="{C41A6436-B2B9-415A-AB23-D90AE45A5A9E}" type="pres">
      <dgm:prSet presAssocID="{DFB9CDCE-0512-4D90-93F5-A143D8AF4E3A}" presName="connectorText" presStyleLbl="sibTrans2D1" presStyleIdx="1" presStyleCnt="5"/>
      <dgm:spPr/>
    </dgm:pt>
    <dgm:pt modelId="{839F40F7-1F39-4A3A-B75D-D336EF83B00F}" type="pres">
      <dgm:prSet presAssocID="{BA6C195B-8A7C-4CF2-9B72-B6D88406E0A9}" presName="node" presStyleLbl="node1" presStyleIdx="2" presStyleCnt="5" custScaleX="177630" custScaleY="122995" custRadScaleRad="123196" custRadScaleInc="-33626">
        <dgm:presLayoutVars>
          <dgm:bulletEnabled val="1"/>
        </dgm:presLayoutVars>
      </dgm:prSet>
      <dgm:spPr/>
    </dgm:pt>
    <dgm:pt modelId="{1E3BB106-7092-4968-96DE-C277D3ED5DB7}" type="pres">
      <dgm:prSet presAssocID="{DCC448B0-3E7E-4FA9-B9D1-2A0691515390}" presName="sibTrans" presStyleLbl="sibTrans2D1" presStyleIdx="2" presStyleCnt="5"/>
      <dgm:spPr/>
    </dgm:pt>
    <dgm:pt modelId="{35D8215A-FD7A-49A0-B6B6-F84650243A17}" type="pres">
      <dgm:prSet presAssocID="{DCC448B0-3E7E-4FA9-B9D1-2A0691515390}" presName="connectorText" presStyleLbl="sibTrans2D1" presStyleIdx="2" presStyleCnt="5"/>
      <dgm:spPr/>
    </dgm:pt>
    <dgm:pt modelId="{CE379C34-0630-4A11-BB17-EEFA3F6A8E71}" type="pres">
      <dgm:prSet presAssocID="{7DE8E04E-3292-4BCA-BD35-6A34B005C438}" presName="node" presStyleLbl="node1" presStyleIdx="3" presStyleCnt="5" custScaleX="132425" custScaleY="118831" custRadScaleRad="122426" custRadScaleInc="27871">
        <dgm:presLayoutVars>
          <dgm:bulletEnabled val="1"/>
        </dgm:presLayoutVars>
      </dgm:prSet>
      <dgm:spPr/>
    </dgm:pt>
    <dgm:pt modelId="{229A8AC3-4ABC-4A30-9B3C-D75AC9EF2727}" type="pres">
      <dgm:prSet presAssocID="{F47C2F2F-CD64-4038-B19E-9BDBA631CFD2}" presName="sibTrans" presStyleLbl="sibTrans2D1" presStyleIdx="3" presStyleCnt="5"/>
      <dgm:spPr/>
    </dgm:pt>
    <dgm:pt modelId="{855979D4-926A-4DF9-81A5-20A5C24451D0}" type="pres">
      <dgm:prSet presAssocID="{F47C2F2F-CD64-4038-B19E-9BDBA631CFD2}" presName="connectorText" presStyleLbl="sibTrans2D1" presStyleIdx="3" presStyleCnt="5"/>
      <dgm:spPr/>
    </dgm:pt>
    <dgm:pt modelId="{E2C23F85-E0F9-4322-9945-91CA8DBD3E08}" type="pres">
      <dgm:prSet presAssocID="{03A481F7-8E01-43D4-AD44-C6405CE50571}" presName="node" presStyleLbl="node1" presStyleIdx="4" presStyleCnt="5" custScaleX="212708" custScaleY="247525" custRadScaleRad="154776" custRadScaleInc="-44897">
        <dgm:presLayoutVars>
          <dgm:bulletEnabled val="1"/>
        </dgm:presLayoutVars>
      </dgm:prSet>
      <dgm:spPr/>
    </dgm:pt>
    <dgm:pt modelId="{1DA1B576-4760-45EC-9931-B7B33D6E46C5}" type="pres">
      <dgm:prSet presAssocID="{621B1F8D-5193-46E6-89D2-76DE5987F1FC}" presName="sibTrans" presStyleLbl="sibTrans2D1" presStyleIdx="4" presStyleCnt="5"/>
      <dgm:spPr/>
    </dgm:pt>
    <dgm:pt modelId="{9E5A5C03-6D0D-459B-BE4D-023A3BFED778}" type="pres">
      <dgm:prSet presAssocID="{621B1F8D-5193-46E6-89D2-76DE5987F1FC}" presName="connectorText" presStyleLbl="sibTrans2D1" presStyleIdx="4" presStyleCnt="5"/>
      <dgm:spPr/>
    </dgm:pt>
  </dgm:ptLst>
  <dgm:cxnLst>
    <dgm:cxn modelId="{AE7F2106-56EA-4D22-A1AA-2F4B70ABFAD1}" type="presOf" srcId="{DFB9CDCE-0512-4D90-93F5-A143D8AF4E3A}" destId="{C41A6436-B2B9-415A-AB23-D90AE45A5A9E}" srcOrd="1" destOrd="0" presId="urn:microsoft.com/office/officeart/2005/8/layout/cycle7"/>
    <dgm:cxn modelId="{577FE316-956C-4DDF-BEC0-6434D7E75A05}" type="presOf" srcId="{DFB9CDCE-0512-4D90-93F5-A143D8AF4E3A}" destId="{4253D9EB-7678-49EC-811E-316482E505B3}" srcOrd="0" destOrd="0" presId="urn:microsoft.com/office/officeart/2005/8/layout/cycle7"/>
    <dgm:cxn modelId="{E14A9A1E-4FB4-480F-87A7-DCA605675187}" type="presOf" srcId="{069C6CA6-C858-4D8E-B0F3-C90820E36BA7}" destId="{CB2E07CD-5CA3-4716-8373-1A7642E3D6DA}" srcOrd="0" destOrd="0" presId="urn:microsoft.com/office/officeart/2005/8/layout/cycle7"/>
    <dgm:cxn modelId="{55B30B36-6A51-4A92-BBD7-24A750A4A7CF}" type="presOf" srcId="{CAA05908-6942-430A-996D-E999EFB8FA7F}" destId="{FE7FBAC4-1FB4-4B9E-8BCF-09A0240872A4}" srcOrd="0" destOrd="0" presId="urn:microsoft.com/office/officeart/2005/8/layout/cycle7"/>
    <dgm:cxn modelId="{AFB9D360-26B8-4218-AF2B-508F74FE7D11}" type="presOf" srcId="{DCC448B0-3E7E-4FA9-B9D1-2A0691515390}" destId="{1E3BB106-7092-4968-96DE-C277D3ED5DB7}" srcOrd="0" destOrd="0" presId="urn:microsoft.com/office/officeart/2005/8/layout/cycle7"/>
    <dgm:cxn modelId="{C73FF443-3014-4EB9-8231-33A183D361CB}" srcId="{8CBC9B54-49A3-40D7-9618-DE8E4A00C19E}" destId="{069C6CA6-C858-4D8E-B0F3-C90820E36BA7}" srcOrd="0" destOrd="0" parTransId="{5B69143F-ECF0-4713-A64B-E229D6323097}" sibTransId="{CAA05908-6942-430A-996D-E999EFB8FA7F}"/>
    <dgm:cxn modelId="{A7F0C144-4B5D-4A2E-A658-F8A950442CBB}" type="presOf" srcId="{8CBC9B54-49A3-40D7-9618-DE8E4A00C19E}" destId="{0CCF40C7-9CED-48B5-8238-EB08E8F95A55}" srcOrd="0" destOrd="0" presId="urn:microsoft.com/office/officeart/2005/8/layout/cycle7"/>
    <dgm:cxn modelId="{D08E8745-F9D9-4737-8F2B-9BC06DF576B1}" type="presOf" srcId="{F47C2F2F-CD64-4038-B19E-9BDBA631CFD2}" destId="{229A8AC3-4ABC-4A30-9B3C-D75AC9EF2727}" srcOrd="0" destOrd="0" presId="urn:microsoft.com/office/officeart/2005/8/layout/cycle7"/>
    <dgm:cxn modelId="{0D445E74-6A9F-4BC6-B042-7F496E51AD0F}" type="presOf" srcId="{621B1F8D-5193-46E6-89D2-76DE5987F1FC}" destId="{1DA1B576-4760-45EC-9931-B7B33D6E46C5}" srcOrd="0" destOrd="0" presId="urn:microsoft.com/office/officeart/2005/8/layout/cycle7"/>
    <dgm:cxn modelId="{8833DB54-F8BB-48FB-94C0-AFCC7D76256F}" srcId="{8CBC9B54-49A3-40D7-9618-DE8E4A00C19E}" destId="{7AC5439B-BC16-4555-B749-C432BD46020B}" srcOrd="1" destOrd="0" parTransId="{FE621B02-A572-4D93-AE7F-A4522880D9E0}" sibTransId="{DFB9CDCE-0512-4D90-93F5-A143D8AF4E3A}"/>
    <dgm:cxn modelId="{5F966593-8EDD-4340-B777-F5BA86A6585C}" srcId="{8CBC9B54-49A3-40D7-9618-DE8E4A00C19E}" destId="{7DE8E04E-3292-4BCA-BD35-6A34B005C438}" srcOrd="3" destOrd="0" parTransId="{047E5BC0-6092-46B2-AAF6-9A1AC2CEB9DF}" sibTransId="{F47C2F2F-CD64-4038-B19E-9BDBA631CFD2}"/>
    <dgm:cxn modelId="{CFD03C96-67D5-4A65-B7F1-513B73B9CDB0}" type="presOf" srcId="{DCC448B0-3E7E-4FA9-B9D1-2A0691515390}" destId="{35D8215A-FD7A-49A0-B6B6-F84650243A17}" srcOrd="1" destOrd="0" presId="urn:microsoft.com/office/officeart/2005/8/layout/cycle7"/>
    <dgm:cxn modelId="{FCAFEDAA-E9AE-46E5-B110-1918598FB6D1}" srcId="{8CBC9B54-49A3-40D7-9618-DE8E4A00C19E}" destId="{BA6C195B-8A7C-4CF2-9B72-B6D88406E0A9}" srcOrd="2" destOrd="0" parTransId="{B317AF35-FF52-4059-810F-40C14217721E}" sibTransId="{DCC448B0-3E7E-4FA9-B9D1-2A0691515390}"/>
    <dgm:cxn modelId="{0077AEAB-EBE2-493E-BE38-B2A71EC87A19}" type="presOf" srcId="{03A481F7-8E01-43D4-AD44-C6405CE50571}" destId="{E2C23F85-E0F9-4322-9945-91CA8DBD3E08}" srcOrd="0" destOrd="0" presId="urn:microsoft.com/office/officeart/2005/8/layout/cycle7"/>
    <dgm:cxn modelId="{25A977BE-9046-4774-91E3-88CB881DB0E8}" type="presOf" srcId="{7AC5439B-BC16-4555-B749-C432BD46020B}" destId="{79585D56-A70D-43C6-B787-90B9E195487C}" srcOrd="0" destOrd="0" presId="urn:microsoft.com/office/officeart/2005/8/layout/cycle7"/>
    <dgm:cxn modelId="{EF5C0CD2-0FA9-42DF-AEAC-F97E5B4DF32B}" srcId="{8CBC9B54-49A3-40D7-9618-DE8E4A00C19E}" destId="{03A481F7-8E01-43D4-AD44-C6405CE50571}" srcOrd="4" destOrd="0" parTransId="{149C35BB-FD28-47A0-9444-0CE0E633420E}" sibTransId="{621B1F8D-5193-46E6-89D2-76DE5987F1FC}"/>
    <dgm:cxn modelId="{A93150D9-225E-4F79-AF33-D8227EA07A02}" type="presOf" srcId="{621B1F8D-5193-46E6-89D2-76DE5987F1FC}" destId="{9E5A5C03-6D0D-459B-BE4D-023A3BFED778}" srcOrd="1" destOrd="0" presId="urn:microsoft.com/office/officeart/2005/8/layout/cycle7"/>
    <dgm:cxn modelId="{4D6733ED-4ADD-4BA9-AB44-1E1B7F2989BF}" type="presOf" srcId="{CAA05908-6942-430A-996D-E999EFB8FA7F}" destId="{361A2F68-2582-42CB-A9D9-C13BC43A2351}" srcOrd="1" destOrd="0" presId="urn:microsoft.com/office/officeart/2005/8/layout/cycle7"/>
    <dgm:cxn modelId="{219BF5EF-927E-4250-8E66-BC975CF206C7}" type="presOf" srcId="{F47C2F2F-CD64-4038-B19E-9BDBA631CFD2}" destId="{855979D4-926A-4DF9-81A5-20A5C24451D0}" srcOrd="1" destOrd="0" presId="urn:microsoft.com/office/officeart/2005/8/layout/cycle7"/>
    <dgm:cxn modelId="{5CFAC0F1-DA89-4641-9759-A519F1027330}" type="presOf" srcId="{7DE8E04E-3292-4BCA-BD35-6A34B005C438}" destId="{CE379C34-0630-4A11-BB17-EEFA3F6A8E71}" srcOrd="0" destOrd="0" presId="urn:microsoft.com/office/officeart/2005/8/layout/cycle7"/>
    <dgm:cxn modelId="{A8C8CEF5-28EB-4DD0-802A-AE4A75E2E8E1}" type="presOf" srcId="{BA6C195B-8A7C-4CF2-9B72-B6D88406E0A9}" destId="{839F40F7-1F39-4A3A-B75D-D336EF83B00F}" srcOrd="0" destOrd="0" presId="urn:microsoft.com/office/officeart/2005/8/layout/cycle7"/>
    <dgm:cxn modelId="{C5ED0F81-AEAC-4223-843E-39434382DA3D}" type="presParOf" srcId="{0CCF40C7-9CED-48B5-8238-EB08E8F95A55}" destId="{CB2E07CD-5CA3-4716-8373-1A7642E3D6DA}" srcOrd="0" destOrd="0" presId="urn:microsoft.com/office/officeart/2005/8/layout/cycle7"/>
    <dgm:cxn modelId="{01449B72-9DDA-4B98-96FB-0C7A5CA0B1C0}" type="presParOf" srcId="{0CCF40C7-9CED-48B5-8238-EB08E8F95A55}" destId="{FE7FBAC4-1FB4-4B9E-8BCF-09A0240872A4}" srcOrd="1" destOrd="0" presId="urn:microsoft.com/office/officeart/2005/8/layout/cycle7"/>
    <dgm:cxn modelId="{8056CBC9-49FB-4148-84A9-5E4CF98C27BF}" type="presParOf" srcId="{FE7FBAC4-1FB4-4B9E-8BCF-09A0240872A4}" destId="{361A2F68-2582-42CB-A9D9-C13BC43A2351}" srcOrd="0" destOrd="0" presId="urn:microsoft.com/office/officeart/2005/8/layout/cycle7"/>
    <dgm:cxn modelId="{1B181B4D-15C2-4947-9CC6-CF951D779911}" type="presParOf" srcId="{0CCF40C7-9CED-48B5-8238-EB08E8F95A55}" destId="{79585D56-A70D-43C6-B787-90B9E195487C}" srcOrd="2" destOrd="0" presId="urn:microsoft.com/office/officeart/2005/8/layout/cycle7"/>
    <dgm:cxn modelId="{EDF47FC3-1AA1-4618-BA93-5F67FDD8BE8A}" type="presParOf" srcId="{0CCF40C7-9CED-48B5-8238-EB08E8F95A55}" destId="{4253D9EB-7678-49EC-811E-316482E505B3}" srcOrd="3" destOrd="0" presId="urn:microsoft.com/office/officeart/2005/8/layout/cycle7"/>
    <dgm:cxn modelId="{7C9A2970-2242-479C-9603-C8DCB10F1543}" type="presParOf" srcId="{4253D9EB-7678-49EC-811E-316482E505B3}" destId="{C41A6436-B2B9-415A-AB23-D90AE45A5A9E}" srcOrd="0" destOrd="0" presId="urn:microsoft.com/office/officeart/2005/8/layout/cycle7"/>
    <dgm:cxn modelId="{486C9221-AC91-48CC-9783-7B8DE701BEA8}" type="presParOf" srcId="{0CCF40C7-9CED-48B5-8238-EB08E8F95A55}" destId="{839F40F7-1F39-4A3A-B75D-D336EF83B00F}" srcOrd="4" destOrd="0" presId="urn:microsoft.com/office/officeart/2005/8/layout/cycle7"/>
    <dgm:cxn modelId="{160BB711-3481-41CE-917C-5DE4BABBC5B7}" type="presParOf" srcId="{0CCF40C7-9CED-48B5-8238-EB08E8F95A55}" destId="{1E3BB106-7092-4968-96DE-C277D3ED5DB7}" srcOrd="5" destOrd="0" presId="urn:microsoft.com/office/officeart/2005/8/layout/cycle7"/>
    <dgm:cxn modelId="{8025D0B8-C5D2-4A0A-AB71-C8369B37F02B}" type="presParOf" srcId="{1E3BB106-7092-4968-96DE-C277D3ED5DB7}" destId="{35D8215A-FD7A-49A0-B6B6-F84650243A17}" srcOrd="0" destOrd="0" presId="urn:microsoft.com/office/officeart/2005/8/layout/cycle7"/>
    <dgm:cxn modelId="{69FFFDD8-96C1-4D6B-BAEB-863172800659}" type="presParOf" srcId="{0CCF40C7-9CED-48B5-8238-EB08E8F95A55}" destId="{CE379C34-0630-4A11-BB17-EEFA3F6A8E71}" srcOrd="6" destOrd="0" presId="urn:microsoft.com/office/officeart/2005/8/layout/cycle7"/>
    <dgm:cxn modelId="{C6E3D38D-7FAA-4E32-80E4-3F62D0335BD7}" type="presParOf" srcId="{0CCF40C7-9CED-48B5-8238-EB08E8F95A55}" destId="{229A8AC3-4ABC-4A30-9B3C-D75AC9EF2727}" srcOrd="7" destOrd="0" presId="urn:microsoft.com/office/officeart/2005/8/layout/cycle7"/>
    <dgm:cxn modelId="{D0CEF9C6-8010-4796-9F76-5CA9D4B683E1}" type="presParOf" srcId="{229A8AC3-4ABC-4A30-9B3C-D75AC9EF2727}" destId="{855979D4-926A-4DF9-81A5-20A5C24451D0}" srcOrd="0" destOrd="0" presId="urn:microsoft.com/office/officeart/2005/8/layout/cycle7"/>
    <dgm:cxn modelId="{A43C9544-F406-460B-B559-B9884A8408D3}" type="presParOf" srcId="{0CCF40C7-9CED-48B5-8238-EB08E8F95A55}" destId="{E2C23F85-E0F9-4322-9945-91CA8DBD3E08}" srcOrd="8" destOrd="0" presId="urn:microsoft.com/office/officeart/2005/8/layout/cycle7"/>
    <dgm:cxn modelId="{2961F578-BFEF-4D47-B6B8-D03E96BDF8BE}" type="presParOf" srcId="{0CCF40C7-9CED-48B5-8238-EB08E8F95A55}" destId="{1DA1B576-4760-45EC-9931-B7B33D6E46C5}" srcOrd="9" destOrd="0" presId="urn:microsoft.com/office/officeart/2005/8/layout/cycle7"/>
    <dgm:cxn modelId="{735B3B9F-E332-4C25-935D-526486E6C824}" type="presParOf" srcId="{1DA1B576-4760-45EC-9931-B7B33D6E46C5}" destId="{9E5A5C03-6D0D-459B-BE4D-023A3BFED77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E07CD-5CA3-4716-8373-1A7642E3D6DA}">
      <dsp:nvSpPr>
        <dsp:cNvPr id="0" name=""/>
        <dsp:cNvSpPr/>
      </dsp:nvSpPr>
      <dsp:spPr>
        <a:xfrm>
          <a:off x="3888196" y="181630"/>
          <a:ext cx="1782291" cy="110658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Data Controller</a:t>
          </a:r>
        </a:p>
        <a:p>
          <a:pPr marL="0" lvl="0" indent="0" algn="ctr" defTabSz="711200">
            <a:lnSpc>
              <a:spcPct val="90000"/>
            </a:lnSpc>
            <a:spcBef>
              <a:spcPct val="0"/>
            </a:spcBef>
            <a:spcAft>
              <a:spcPct val="35000"/>
            </a:spcAft>
            <a:buNone/>
          </a:pPr>
          <a:r>
            <a:rPr lang="en-US" altLang="ko-KR" sz="1200" kern="1200" dirty="0"/>
            <a:t>Decide lo </a:t>
          </a:r>
          <a:r>
            <a:rPr lang="en-US" altLang="ko-KR" sz="1200" kern="1200" dirty="0" err="1"/>
            <a:t>scopo</a:t>
          </a:r>
          <a:r>
            <a:rPr lang="en-US" altLang="ko-KR" sz="1200" kern="1200" dirty="0"/>
            <a:t> e il modo in cui I </a:t>
          </a:r>
          <a:r>
            <a:rPr lang="en-US" altLang="ko-KR" sz="1200" kern="1200" dirty="0" err="1"/>
            <a:t>dati</a:t>
          </a:r>
          <a:r>
            <a:rPr lang="en-US" altLang="ko-KR" sz="1200" kern="1200" dirty="0"/>
            <a:t> </a:t>
          </a:r>
          <a:r>
            <a:rPr lang="en-US" altLang="ko-KR" sz="1200" kern="1200" dirty="0" err="1"/>
            <a:t>personali</a:t>
          </a:r>
          <a:r>
            <a:rPr lang="en-US" altLang="ko-KR" sz="1200" kern="1200" dirty="0"/>
            <a:t> </a:t>
          </a:r>
          <a:r>
            <a:rPr lang="en-US" altLang="ko-KR" sz="1200" kern="1200" dirty="0" err="1"/>
            <a:t>vengono</a:t>
          </a:r>
          <a:r>
            <a:rPr lang="en-US" altLang="ko-KR" sz="1200" kern="1200" dirty="0"/>
            <a:t> </a:t>
          </a:r>
          <a:r>
            <a:rPr lang="en-US" altLang="ko-KR" sz="1200" kern="1200" dirty="0" err="1"/>
            <a:t>trattati</a:t>
          </a:r>
          <a:endParaRPr lang="el-GR" sz="1200" kern="1200" dirty="0"/>
        </a:p>
      </dsp:txBody>
      <dsp:txXfrm>
        <a:off x="3920607" y="214041"/>
        <a:ext cx="1717469" cy="1041761"/>
      </dsp:txXfrm>
    </dsp:sp>
    <dsp:sp modelId="{FE7FBAC4-1FB4-4B9E-8BCF-09A0240872A4}">
      <dsp:nvSpPr>
        <dsp:cNvPr id="0" name=""/>
        <dsp:cNvSpPr/>
      </dsp:nvSpPr>
      <dsp:spPr>
        <a:xfrm rot="1797089">
          <a:off x="5856459" y="1350859"/>
          <a:ext cx="436534" cy="260983"/>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a:off x="5934754" y="1403056"/>
        <a:ext cx="279944" cy="156589"/>
      </dsp:txXfrm>
    </dsp:sp>
    <dsp:sp modelId="{79585D56-A70D-43C6-B787-90B9E195487C}">
      <dsp:nvSpPr>
        <dsp:cNvPr id="0" name=""/>
        <dsp:cNvSpPr/>
      </dsp:nvSpPr>
      <dsp:spPr>
        <a:xfrm>
          <a:off x="6384410" y="1714282"/>
          <a:ext cx="2112874" cy="11085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Data Processor</a:t>
          </a:r>
        </a:p>
        <a:p>
          <a:pPr marL="0" lvl="0" indent="0" algn="ctr" defTabSz="711200">
            <a:lnSpc>
              <a:spcPct val="90000"/>
            </a:lnSpc>
            <a:spcBef>
              <a:spcPct val="0"/>
            </a:spcBef>
            <a:spcAft>
              <a:spcPct val="35000"/>
            </a:spcAft>
            <a:buNone/>
          </a:pPr>
          <a:r>
            <a:rPr lang="en-US" altLang="ko-KR" sz="1200" kern="1200" dirty="0" err="1"/>
            <a:t>Mantiene</a:t>
          </a:r>
          <a:r>
            <a:rPr lang="en-US" altLang="ko-KR" sz="1200" kern="1200" dirty="0"/>
            <a:t> e </a:t>
          </a:r>
          <a:r>
            <a:rPr lang="en-US" altLang="ko-KR" sz="1200" kern="1200" dirty="0" err="1"/>
            <a:t>elabora</a:t>
          </a:r>
          <a:r>
            <a:rPr lang="en-US" altLang="ko-KR" sz="1200" kern="1200" dirty="0"/>
            <a:t> </a:t>
          </a:r>
          <a:r>
            <a:rPr lang="en-US" altLang="ko-KR" sz="1200" kern="1200" dirty="0" err="1"/>
            <a:t>i</a:t>
          </a:r>
          <a:r>
            <a:rPr lang="en-US" altLang="ko-KR" sz="1200" kern="1200" dirty="0"/>
            <a:t> </a:t>
          </a:r>
          <a:r>
            <a:rPr lang="en-US" altLang="ko-KR" sz="1200" kern="1200" dirty="0" err="1"/>
            <a:t>dati</a:t>
          </a:r>
          <a:r>
            <a:rPr lang="en-US" altLang="ko-KR" sz="1200" kern="1200" dirty="0"/>
            <a:t> a </a:t>
          </a:r>
          <a:r>
            <a:rPr lang="en-US" altLang="ko-KR" sz="1200" kern="1200" dirty="0" err="1"/>
            <a:t>nome</a:t>
          </a:r>
          <a:r>
            <a:rPr lang="en-US" altLang="ko-KR" sz="1200" kern="1200" dirty="0"/>
            <a:t> del Data Controller</a:t>
          </a:r>
          <a:endParaRPr lang="el-GR" sz="1200" kern="1200" dirty="0"/>
        </a:p>
      </dsp:txBody>
      <dsp:txXfrm>
        <a:off x="6416877" y="1746749"/>
        <a:ext cx="2047940" cy="1043580"/>
      </dsp:txXfrm>
    </dsp:sp>
    <dsp:sp modelId="{4253D9EB-7678-49EC-811E-316482E505B3}">
      <dsp:nvSpPr>
        <dsp:cNvPr id="0" name=""/>
        <dsp:cNvSpPr/>
      </dsp:nvSpPr>
      <dsp:spPr>
        <a:xfrm rot="6603728">
          <a:off x="6850379" y="3157222"/>
          <a:ext cx="436534" cy="260983"/>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rot="10800000">
        <a:off x="6928674" y="3209419"/>
        <a:ext cx="279944" cy="156589"/>
      </dsp:txXfrm>
    </dsp:sp>
    <dsp:sp modelId="{839F40F7-1F39-4A3A-B75D-D336EF83B00F}">
      <dsp:nvSpPr>
        <dsp:cNvPr id="0" name=""/>
        <dsp:cNvSpPr/>
      </dsp:nvSpPr>
      <dsp:spPr>
        <a:xfrm>
          <a:off x="5406865" y="3752630"/>
          <a:ext cx="2649053" cy="91713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Destinatario</a:t>
          </a:r>
          <a:endParaRPr lang="en-US" sz="1600" b="1" kern="1200" dirty="0"/>
        </a:p>
        <a:p>
          <a:pPr marL="0" lvl="0" indent="0" algn="ctr" defTabSz="711200">
            <a:lnSpc>
              <a:spcPct val="90000"/>
            </a:lnSpc>
            <a:spcBef>
              <a:spcPct val="0"/>
            </a:spcBef>
            <a:spcAft>
              <a:spcPct val="35000"/>
            </a:spcAft>
            <a:buNone/>
          </a:pPr>
          <a:r>
            <a:rPr lang="en-US" sz="1200" b="0" kern="1200" dirty="0" err="1"/>
            <a:t>Riceve</a:t>
          </a:r>
          <a:r>
            <a:rPr lang="en-US" sz="1200" b="0" kern="1200" dirty="0"/>
            <a:t> I </a:t>
          </a:r>
          <a:r>
            <a:rPr lang="en-US" sz="1200" b="0" kern="1200" dirty="0" err="1"/>
            <a:t>dati</a:t>
          </a:r>
          <a:r>
            <a:rPr lang="en-US" sz="1200" b="0" kern="1200" dirty="0"/>
            <a:t> </a:t>
          </a:r>
          <a:r>
            <a:rPr lang="en-US" sz="1200" b="0" kern="1200" dirty="0" err="1"/>
            <a:t>personali</a:t>
          </a:r>
          <a:endParaRPr lang="el-GR" sz="1200" b="0" kern="1200" dirty="0"/>
        </a:p>
      </dsp:txBody>
      <dsp:txXfrm>
        <a:off x="5433727" y="3779492"/>
        <a:ext cx="2595329" cy="863408"/>
      </dsp:txXfrm>
    </dsp:sp>
    <dsp:sp modelId="{1E3BB106-7092-4968-96DE-C277D3ED5DB7}">
      <dsp:nvSpPr>
        <dsp:cNvPr id="0" name=""/>
        <dsp:cNvSpPr/>
      </dsp:nvSpPr>
      <dsp:spPr>
        <a:xfrm rot="10800000">
          <a:off x="4460626" y="4080705"/>
          <a:ext cx="436534" cy="260983"/>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rot="10800000">
        <a:off x="4538921" y="4132902"/>
        <a:ext cx="279944" cy="156589"/>
      </dsp:txXfrm>
    </dsp:sp>
    <dsp:sp modelId="{CE379C34-0630-4A11-BB17-EEFA3F6A8E71}">
      <dsp:nvSpPr>
        <dsp:cNvPr id="0" name=""/>
        <dsp:cNvSpPr/>
      </dsp:nvSpPr>
      <dsp:spPr>
        <a:xfrm>
          <a:off x="1976025" y="3768155"/>
          <a:ext cx="1974896" cy="88608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Soggetti</a:t>
          </a:r>
          <a:r>
            <a:rPr lang="en-US" sz="1600" b="1" kern="1200" dirty="0"/>
            <a:t> </a:t>
          </a:r>
          <a:r>
            <a:rPr lang="en-US" sz="1600" b="1" kern="1200" dirty="0" err="1"/>
            <a:t>dei</a:t>
          </a:r>
          <a:r>
            <a:rPr lang="en-US" sz="1600" b="1" kern="1200" dirty="0"/>
            <a:t> </a:t>
          </a:r>
          <a:r>
            <a:rPr lang="en-US" sz="1600" b="1" kern="1200" dirty="0" err="1"/>
            <a:t>Dati</a:t>
          </a:r>
          <a:endParaRPr lang="en-US" sz="1600" b="1" kern="1200" dirty="0"/>
        </a:p>
        <a:p>
          <a:pPr marL="0" lvl="0" indent="0" algn="ctr" defTabSz="711200">
            <a:lnSpc>
              <a:spcPct val="90000"/>
            </a:lnSpc>
            <a:spcBef>
              <a:spcPct val="0"/>
            </a:spcBef>
            <a:spcAft>
              <a:spcPct val="35000"/>
            </a:spcAft>
            <a:buNone/>
          </a:pPr>
          <a:r>
            <a:rPr lang="en-US" sz="1200" b="0" kern="1200" dirty="0" err="1"/>
            <a:t>Individui</a:t>
          </a:r>
          <a:r>
            <a:rPr lang="en-US" sz="1200" b="0" kern="1200" dirty="0"/>
            <a:t>  </a:t>
          </a:r>
          <a:r>
            <a:rPr lang="en-US" sz="1200" b="0" kern="1200" dirty="0" err="1"/>
            <a:t>possessori</a:t>
          </a:r>
          <a:r>
            <a:rPr lang="en-US" sz="1200" b="0" kern="1200" dirty="0"/>
            <a:t> </a:t>
          </a:r>
          <a:r>
            <a:rPr lang="en-US" sz="1200" b="0" kern="1200" dirty="0" err="1"/>
            <a:t>dei</a:t>
          </a:r>
          <a:r>
            <a:rPr lang="en-US" sz="1200" b="0" kern="1200" dirty="0"/>
            <a:t> </a:t>
          </a:r>
          <a:r>
            <a:rPr lang="en-US" sz="1200" b="0" kern="1200" dirty="0" err="1"/>
            <a:t>dati</a:t>
          </a:r>
          <a:r>
            <a:rPr lang="en-US" sz="1200" b="0" kern="1200" dirty="0"/>
            <a:t> </a:t>
          </a:r>
          <a:r>
            <a:rPr lang="en-US" sz="1200" b="0" kern="1200" dirty="0" err="1"/>
            <a:t>personali</a:t>
          </a:r>
          <a:r>
            <a:rPr lang="en-US" sz="1200" b="0" kern="1200" dirty="0"/>
            <a:t> </a:t>
          </a:r>
          <a:r>
            <a:rPr lang="en-US" sz="1200" b="0" kern="1200" dirty="0" err="1"/>
            <a:t>che</a:t>
          </a:r>
          <a:r>
            <a:rPr lang="en-US" sz="1200" b="0" kern="1200" dirty="0"/>
            <a:t> </a:t>
          </a:r>
          <a:r>
            <a:rPr lang="en-US" sz="1200" b="0" kern="1200" dirty="0" err="1"/>
            <a:t>vengono</a:t>
          </a:r>
          <a:r>
            <a:rPr lang="en-US" sz="1200" b="0" kern="1200" dirty="0"/>
            <a:t> </a:t>
          </a:r>
          <a:r>
            <a:rPr lang="en-US" sz="1200" b="0" kern="1200" dirty="0" err="1"/>
            <a:t>processati</a:t>
          </a:r>
          <a:endParaRPr lang="en-US" sz="1200" b="0" kern="1200" dirty="0"/>
        </a:p>
      </dsp:txBody>
      <dsp:txXfrm>
        <a:off x="2001977" y="3794107"/>
        <a:ext cx="1922992" cy="834178"/>
      </dsp:txXfrm>
    </dsp:sp>
    <dsp:sp modelId="{229A8AC3-4ABC-4A30-9B3C-D75AC9EF2727}">
      <dsp:nvSpPr>
        <dsp:cNvPr id="0" name=""/>
        <dsp:cNvSpPr/>
      </dsp:nvSpPr>
      <dsp:spPr>
        <a:xfrm rot="13953817">
          <a:off x="2240179" y="3421025"/>
          <a:ext cx="436534" cy="260983"/>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rot="10800000">
        <a:off x="2318474" y="3473222"/>
        <a:ext cx="279944" cy="156589"/>
      </dsp:txXfrm>
    </dsp:sp>
    <dsp:sp modelId="{E2C23F85-E0F9-4322-9945-91CA8DBD3E08}">
      <dsp:nvSpPr>
        <dsp:cNvPr id="0" name=""/>
        <dsp:cNvSpPr/>
      </dsp:nvSpPr>
      <dsp:spPr>
        <a:xfrm>
          <a:off x="0" y="1489169"/>
          <a:ext cx="3172182" cy="184571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Data Protection Officer (DPO)</a:t>
          </a:r>
        </a:p>
        <a:p>
          <a:pPr marL="0" lvl="0" indent="0" algn="ctr" defTabSz="711200">
            <a:lnSpc>
              <a:spcPct val="90000"/>
            </a:lnSpc>
            <a:spcBef>
              <a:spcPct val="0"/>
            </a:spcBef>
            <a:spcAft>
              <a:spcPct val="35000"/>
            </a:spcAft>
            <a:buNone/>
          </a:pPr>
          <a:r>
            <a:rPr lang="it-IT" sz="1200" kern="1200" noProof="0" dirty="0"/>
            <a:t>Responsabile del monitoraggio del trattamento dati e di comunicare agli impiegati che si occupano dei dati I loro obblighi. Inoltre collabora con la Data </a:t>
          </a:r>
          <a:r>
            <a:rPr lang="it-IT" sz="1200" kern="1200" noProof="0" dirty="0" err="1"/>
            <a:t>Protection</a:t>
          </a:r>
          <a:r>
            <a:rPr lang="it-IT" sz="1200" kern="1200" noProof="0" dirty="0"/>
            <a:t> Authority (DPA), fungendo da punto di incontro tra il DPA e I singoli individui. </a:t>
          </a:r>
          <a:endParaRPr lang="it-IT" sz="1200" b="1" kern="1200" noProof="0" dirty="0"/>
        </a:p>
      </dsp:txBody>
      <dsp:txXfrm>
        <a:off x="54059" y="1543228"/>
        <a:ext cx="3064064" cy="1737592"/>
      </dsp:txXfrm>
    </dsp:sp>
    <dsp:sp modelId="{1DA1B576-4760-45EC-9931-B7B33D6E46C5}">
      <dsp:nvSpPr>
        <dsp:cNvPr id="0" name=""/>
        <dsp:cNvSpPr/>
      </dsp:nvSpPr>
      <dsp:spPr>
        <a:xfrm rot="19937486">
          <a:off x="3311922" y="1260487"/>
          <a:ext cx="436534" cy="260983"/>
        </a:xfrm>
        <a:prstGeom prst="lef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a:off x="3390217" y="1312684"/>
        <a:ext cx="279944" cy="15658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26/01/2022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‹Nº›</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B85C3C-CA4C-4372-B5BE-2EFB0AC5C75C}" type="slidenum">
              <a:rPr lang="es-ES" smtClean="0"/>
              <a:t>13</a:t>
            </a:fld>
            <a:endParaRPr lang="es-ES"/>
          </a:p>
        </p:txBody>
      </p:sp>
    </p:spTree>
    <p:extLst>
      <p:ext uri="{BB962C8B-B14F-4D97-AF65-F5344CB8AC3E}">
        <p14:creationId xmlns:p14="http://schemas.microsoft.com/office/powerpoint/2010/main" val="3355839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dirty="0"/>
              <a:t>TITLE HERE</a:t>
            </a:r>
            <a:endParaRPr dirty="0"/>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26/01/2022</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‹Nº›</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EyMT08mD7Ds" TargetMode="External"/><Relationship Id="rId5" Type="http://schemas.openxmlformats.org/officeDocument/2006/relationships/hyperlink" Target="https://youtu.be/EyMT08mD7Ds"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researchgate.net/publication/327221006_Digital_Preservation_Strategies_An_Overview"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doi.org/10.5334/bcj" TargetMode="External"/><Relationship Id="rId3" Type="http://schemas.openxmlformats.org/officeDocument/2006/relationships/hyperlink" Target="https://researchguides.ben.edu/source-evaluation" TargetMode="External"/><Relationship Id="rId7" Type="http://schemas.openxmlformats.org/officeDocument/2006/relationships/hyperlink" Target="https://www.youtube.com/watch?v=nrbpOmNC_mM" TargetMode="External"/><Relationship Id="rId2" Type="http://schemas.openxmlformats.org/officeDocument/2006/relationships/hyperlink" Target="https://natlib.govt.nz/schools/digital-literacy/strategies-for-developing-digital-literacy/digital-content-finding-evaluating-using-and-creating-it" TargetMode="External"/><Relationship Id="rId1" Type="http://schemas.openxmlformats.org/officeDocument/2006/relationships/slideLayout" Target="../slideLayouts/slideLayout2.xml"/><Relationship Id="rId6" Type="http://schemas.openxmlformats.org/officeDocument/2006/relationships/hyperlink" Target="https://drexel.edu/cci/academics/graduate-programs/digital-content-management/" TargetMode="External"/><Relationship Id="rId5" Type="http://schemas.openxmlformats.org/officeDocument/2006/relationships/hyperlink" Target="https://www.youtube.com/watch?v=fhbMXNyqb7g" TargetMode="External"/><Relationship Id="rId4" Type="http://schemas.openxmlformats.org/officeDocument/2006/relationships/hyperlink" Target="https://www.youtube.com/watch?v=WvVdkKHkBxw"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n.unesco.org/this-site/our-online-privacy-policy"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europarl.europa.eu/RegData/etudes/BRIE/2018/621876/EPRS_BRI(2018)621876_EN.pdf" TargetMode="External"/><Relationship Id="rId2" Type="http://schemas.openxmlformats.org/officeDocument/2006/relationships/hyperlink" Target="https://europa.eu/youreurope/business/dealing-with-customers/data-protection/data-protection-gdpr/index_en.htm" TargetMode="External"/><Relationship Id="rId1" Type="http://schemas.openxmlformats.org/officeDocument/2006/relationships/slideLayout" Target="../slideLayouts/slideLayout2.xml"/><Relationship Id="rId6" Type="http://schemas.openxmlformats.org/officeDocument/2006/relationships/hyperlink" Target="https://www.unesco.de/en/privacy-policy" TargetMode="External"/><Relationship Id="rId5" Type="http://schemas.openxmlformats.org/officeDocument/2006/relationships/hyperlink" Target="https://www.ichandmuseums.eu/en/privacy-cookie-policy" TargetMode="External"/><Relationship Id="rId4" Type="http://schemas.openxmlformats.org/officeDocument/2006/relationships/hyperlink" Target="https://ec.europa.eu/info/sites/default/files/data-protection-factsheet-sme-obligations_en.pdf"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iscovered.ed.ac.uk/" TargetMode="External"/><Relationship Id="rId7" Type="http://schemas.openxmlformats.org/officeDocument/2006/relationships/image" Target="../media/image15.jpeg"/><Relationship Id="rId2" Type="http://schemas.openxmlformats.org/officeDocument/2006/relationships/hyperlink" Target="https://www.oerafrica.org/creators/folksemantic" TargetMode="External"/><Relationship Id="rId1" Type="http://schemas.openxmlformats.org/officeDocument/2006/relationships/slideLayout" Target="../slideLayouts/slideLayout2.xml"/><Relationship Id="rId6" Type="http://schemas.openxmlformats.org/officeDocument/2006/relationships/hyperlink" Target="https://ocw.mit.edu/index.htm" TargetMode="External"/><Relationship Id="rId5" Type="http://schemas.openxmlformats.org/officeDocument/2006/relationships/hyperlink" Target="http://www.open.edu/openlearn/" TargetMode="External"/><Relationship Id="rId4" Type="http://schemas.openxmlformats.org/officeDocument/2006/relationships/hyperlink" Target="http://www.oeconsortium.org/courses/search/"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452394" y="2057362"/>
            <a:ext cx="4473369" cy="3031244"/>
          </a:xfrm>
          <a:prstGeom prst="rect">
            <a:avLst/>
          </a:prstGeom>
        </p:spPr>
        <p:txBody>
          <a:bodyPr spcFirstLastPara="1" vert="horz" wrap="square" lIns="121900" tIns="121900" rIns="121900" bIns="121900" rtlCol="0" anchor="ctr" anchorCtr="0">
            <a:noAutofit/>
          </a:bodyPr>
          <a:lstStyle/>
          <a:p>
            <a:r>
              <a:rPr lang="en-US" altLang="es-ES" sz="4400" b="1" dirty="0" err="1">
                <a:cs typeface="Arial" pitchFamily="34" charset="0"/>
              </a:rPr>
              <a:t>Alfabetizzazione</a:t>
            </a:r>
            <a:r>
              <a:rPr lang="en-US" altLang="es-ES" sz="4400" b="1" dirty="0">
                <a:cs typeface="Arial" pitchFamily="34" charset="0"/>
              </a:rPr>
              <a:t> </a:t>
            </a:r>
            <a:r>
              <a:rPr lang="en-US" altLang="es-ES" sz="4400" b="1" dirty="0" err="1">
                <a:cs typeface="Arial" pitchFamily="34" charset="0"/>
              </a:rPr>
              <a:t>digitale</a:t>
            </a:r>
            <a:r>
              <a:rPr lang="en-US" altLang="es-ES" sz="4400" b="1" dirty="0">
                <a:cs typeface="Arial" pitchFamily="34" charset="0"/>
              </a:rPr>
              <a:t> e </a:t>
            </a:r>
            <a:r>
              <a:rPr lang="en-US" altLang="es-ES" sz="4400" b="1" dirty="0" err="1">
                <a:cs typeface="Arial" pitchFamily="34" charset="0"/>
              </a:rPr>
              <a:t>protezione</a:t>
            </a:r>
            <a:r>
              <a:rPr lang="en-US" altLang="es-ES" sz="4400" b="1" dirty="0">
                <a:cs typeface="Arial" pitchFamily="34" charset="0"/>
              </a:rPr>
              <a:t> </a:t>
            </a:r>
            <a:r>
              <a:rPr lang="en-US" altLang="es-ES" sz="4400" b="1" dirty="0" err="1">
                <a:cs typeface="Arial" pitchFamily="34" charset="0"/>
              </a:rPr>
              <a:t>dei</a:t>
            </a:r>
            <a:r>
              <a:rPr lang="en-US" altLang="es-ES" sz="4400" b="1" dirty="0">
                <a:cs typeface="Arial" pitchFamily="34" charset="0"/>
              </a:rPr>
              <a:t> </a:t>
            </a:r>
            <a:r>
              <a:rPr lang="en-US" altLang="es-ES" sz="4400" b="1" dirty="0" err="1">
                <a:cs typeface="Arial" pitchFamily="34" charset="0"/>
              </a:rPr>
              <a:t>dati</a:t>
            </a:r>
            <a:r>
              <a:rPr lang="en-US" altLang="es-ES" sz="4400" b="1" dirty="0">
                <a:cs typeface="Arial" pitchFamily="34" charset="0"/>
              </a:rPr>
              <a:t> per </a:t>
            </a:r>
            <a:r>
              <a:rPr lang="en-US" altLang="es-ES" sz="4400" b="1" dirty="0" err="1">
                <a:cs typeface="Arial" pitchFamily="34" charset="0"/>
              </a:rPr>
              <a:t>professionisti</a:t>
            </a:r>
            <a:r>
              <a:rPr lang="en-US" altLang="es-ES" sz="4400" b="1" dirty="0">
                <a:cs typeface="Arial" pitchFamily="34" charset="0"/>
              </a:rPr>
              <a:t> </a:t>
            </a:r>
            <a:r>
              <a:rPr lang="en-US" altLang="es-ES" sz="4400" b="1" dirty="0" err="1">
                <a:cs typeface="Arial" pitchFamily="34" charset="0"/>
              </a:rPr>
              <a:t>dell’ICH</a:t>
            </a:r>
            <a:br>
              <a:rPr lang="en-US" altLang="es-ES" sz="4400" b="1" dirty="0">
                <a:cs typeface="Arial" pitchFamily="34" charset="0"/>
              </a:rPr>
            </a:br>
            <a:br>
              <a:rPr lang="en-US" altLang="es-ES" sz="4400" dirty="0">
                <a:cs typeface="Arial" pitchFamily="34" charset="0"/>
              </a:rPr>
            </a:br>
            <a:r>
              <a:rPr lang="en-US" altLang="es-ES" sz="4400" dirty="0">
                <a:cs typeface="Arial" pitchFamily="34" charset="0"/>
              </a:rPr>
              <a:t>PARTNER: HOU</a:t>
            </a:r>
            <a:endParaRPr sz="4400" b="1" dirty="0">
              <a:solidFill>
                <a:srgbClr val="266C9F"/>
              </a:solidFill>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1.2. Il Sistema AAOCC (Authority, Accuracy, Objectivity, Currency and Coverage)</a:t>
            </a:r>
          </a:p>
        </p:txBody>
      </p:sp>
      <p:sp>
        <p:nvSpPr>
          <p:cNvPr id="3" name="TextBox 2">
            <a:extLst>
              <a:ext uri="{FF2B5EF4-FFF2-40B4-BE49-F238E27FC236}">
                <a16:creationId xmlns:a16="http://schemas.microsoft.com/office/drawing/2014/main" id="{4EAAB3D4-E1D6-834B-A440-8AE5E3D7785B}"/>
              </a:ext>
            </a:extLst>
          </p:cNvPr>
          <p:cNvSpPr txBox="1"/>
          <p:nvPr/>
        </p:nvSpPr>
        <p:spPr>
          <a:xfrm>
            <a:off x="2419172" y="1548432"/>
            <a:ext cx="7353656" cy="584775"/>
          </a:xfrm>
          <a:prstGeom prst="rect">
            <a:avLst/>
          </a:prstGeom>
          <a:noFill/>
        </p:spPr>
        <p:txBody>
          <a:bodyPr wrap="square" rtlCol="0">
            <a:spAutoFit/>
          </a:bodyPr>
          <a:lstStyle/>
          <a:p>
            <a:r>
              <a:rPr lang="en-US" sz="3200" b="1" dirty="0" err="1">
                <a:solidFill>
                  <a:schemeClr val="accent6">
                    <a:lumMod val="75000"/>
                  </a:schemeClr>
                </a:solidFill>
              </a:rPr>
              <a:t>Criteri</a:t>
            </a:r>
            <a:r>
              <a:rPr lang="en-US" sz="3200" b="1" dirty="0">
                <a:solidFill>
                  <a:schemeClr val="accent6">
                    <a:lumMod val="75000"/>
                  </a:schemeClr>
                </a:solidFill>
              </a:rPr>
              <a:t> per </a:t>
            </a:r>
            <a:r>
              <a:rPr lang="en-US" sz="3200" b="1" dirty="0" err="1">
                <a:solidFill>
                  <a:schemeClr val="accent6">
                    <a:lumMod val="75000"/>
                  </a:schemeClr>
                </a:solidFill>
              </a:rPr>
              <a:t>valutare</a:t>
            </a:r>
            <a:r>
              <a:rPr lang="en-US" sz="3200" b="1" dirty="0">
                <a:solidFill>
                  <a:schemeClr val="accent6">
                    <a:lumMod val="75000"/>
                  </a:schemeClr>
                </a:solidFill>
              </a:rPr>
              <a:t> </a:t>
            </a:r>
            <a:r>
              <a:rPr lang="en-US" sz="3200" b="1" dirty="0" err="1">
                <a:solidFill>
                  <a:schemeClr val="accent6">
                    <a:lumMod val="75000"/>
                  </a:schemeClr>
                </a:solidFill>
              </a:rPr>
              <a:t>i</a:t>
            </a:r>
            <a:r>
              <a:rPr lang="en-US" sz="3200" b="1" dirty="0">
                <a:solidFill>
                  <a:schemeClr val="accent6">
                    <a:lumMod val="75000"/>
                  </a:schemeClr>
                </a:solidFill>
              </a:rPr>
              <a:t> </a:t>
            </a:r>
            <a:r>
              <a:rPr lang="en-US" sz="3200" b="1" dirty="0" err="1">
                <a:solidFill>
                  <a:schemeClr val="accent6">
                    <a:lumMod val="75000"/>
                  </a:schemeClr>
                </a:solidFill>
              </a:rPr>
              <a:t>contenuti</a:t>
            </a:r>
            <a:r>
              <a:rPr lang="en-US" sz="3200" b="1" dirty="0">
                <a:solidFill>
                  <a:schemeClr val="accent6">
                    <a:lumMod val="75000"/>
                  </a:schemeClr>
                </a:solidFill>
              </a:rPr>
              <a:t> </a:t>
            </a:r>
            <a:r>
              <a:rPr lang="en-US" sz="3200" b="1" dirty="0" err="1">
                <a:solidFill>
                  <a:schemeClr val="accent6">
                    <a:lumMod val="75000"/>
                  </a:schemeClr>
                </a:solidFill>
              </a:rPr>
              <a:t>digitali</a:t>
            </a:r>
            <a:endParaRPr lang="is-IS" sz="3200" dirty="0"/>
          </a:p>
        </p:txBody>
      </p:sp>
      <p:graphicFrame>
        <p:nvGraphicFramePr>
          <p:cNvPr id="8" name="Πίνακας 4">
            <a:extLst>
              <a:ext uri="{FF2B5EF4-FFF2-40B4-BE49-F238E27FC236}">
                <a16:creationId xmlns:a16="http://schemas.microsoft.com/office/drawing/2014/main" id="{935FA23B-6EDF-F540-AA79-49F24759298F}"/>
              </a:ext>
            </a:extLst>
          </p:cNvPr>
          <p:cNvGraphicFramePr>
            <a:graphicFrameLocks noGrp="1"/>
          </p:cNvGraphicFramePr>
          <p:nvPr>
            <p:extLst>
              <p:ext uri="{D42A27DB-BD31-4B8C-83A1-F6EECF244321}">
                <p14:modId xmlns:p14="http://schemas.microsoft.com/office/powerpoint/2010/main" val="2523775865"/>
              </p:ext>
            </p:extLst>
          </p:nvPr>
        </p:nvGraphicFramePr>
        <p:xfrm>
          <a:off x="256021" y="2362200"/>
          <a:ext cx="10431385" cy="3965661"/>
        </p:xfrm>
        <a:graphic>
          <a:graphicData uri="http://schemas.openxmlformats.org/drawingml/2006/table">
            <a:tbl>
              <a:tblPr>
                <a:tableStyleId>{5C22544A-7EE6-4342-B048-85BDC9FD1C3A}</a:tableStyleId>
              </a:tblPr>
              <a:tblGrid>
                <a:gridCol w="6079279">
                  <a:extLst>
                    <a:ext uri="{9D8B030D-6E8A-4147-A177-3AD203B41FA5}">
                      <a16:colId xmlns:a16="http://schemas.microsoft.com/office/drawing/2014/main" val="3786570537"/>
                    </a:ext>
                  </a:extLst>
                </a:gridCol>
                <a:gridCol w="4352106">
                  <a:extLst>
                    <a:ext uri="{9D8B030D-6E8A-4147-A177-3AD203B41FA5}">
                      <a16:colId xmlns:a16="http://schemas.microsoft.com/office/drawing/2014/main" val="1042908560"/>
                    </a:ext>
                  </a:extLst>
                </a:gridCol>
              </a:tblGrid>
              <a:tr h="524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kern="0" noProof="0">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0" noProof="0">
                          <a:effectLst/>
                        </a:rPr>
                        <a:t>1. Autorità e Affidabilità dei documenti online(2/2)</a:t>
                      </a:r>
                    </a:p>
                  </a:txBody>
                  <a:tcPr marL="42813" marR="42813" marT="0" marB="0">
                    <a:solidFill>
                      <a:schemeClr val="tx2">
                        <a:lumMod val="20000"/>
                        <a:lumOff val="80000"/>
                      </a:schemeClr>
                    </a:solidFill>
                  </a:tcPr>
                </a:tc>
                <a:tc>
                  <a:txBody>
                    <a:bodyPr/>
                    <a:lstStyle/>
                    <a:p>
                      <a:pPr algn="l">
                        <a:spcAft>
                          <a:spcPts val="0"/>
                        </a:spcAft>
                      </a:pPr>
                      <a:endParaRPr lang="it-IT" sz="1600" b="1" noProof="0">
                        <a:effectLst/>
                      </a:endParaRPr>
                    </a:p>
                    <a:p>
                      <a:pPr algn="ctr">
                        <a:spcAft>
                          <a:spcPts val="0"/>
                        </a:spcAft>
                      </a:pPr>
                      <a:r>
                        <a:rPr lang="it-IT" sz="1600" b="1" noProof="0">
                          <a:effectLst/>
                        </a:rPr>
                        <a:t>Domande da porsi</a:t>
                      </a:r>
                      <a:endParaRPr lang="it-IT" sz="1600" b="1" noProof="0">
                        <a:effectLst/>
                        <a:latin typeface="Times New Roman" panose="02020603050405020304" pitchFamily="18" charset="0"/>
                      </a:endParaRPr>
                    </a:p>
                  </a:txBody>
                  <a:tcPr marL="42813" marR="42813" marT="0" marB="0">
                    <a:solidFill>
                      <a:schemeClr val="tx2">
                        <a:lumMod val="20000"/>
                        <a:lumOff val="80000"/>
                      </a:schemeClr>
                    </a:solidFill>
                  </a:tcPr>
                </a:tc>
                <a:extLst>
                  <a:ext uri="{0D108BD9-81ED-4DB2-BD59-A6C34878D82A}">
                    <a16:rowId xmlns:a16="http://schemas.microsoft.com/office/drawing/2014/main" val="2861279199"/>
                  </a:ext>
                </a:extLst>
              </a:tr>
              <a:tr h="3441276">
                <a:tc>
                  <a:txBody>
                    <a:bodyPr/>
                    <a:lstStyle/>
                    <a:p>
                      <a:pPr marL="0" indent="0" algn="l">
                        <a:spcAft>
                          <a:spcPts val="0"/>
                        </a:spcAft>
                        <a:buFont typeface="Arial" panose="020B0604020202020204" pitchFamily="34" charset="0"/>
                        <a:buNone/>
                      </a:pPr>
                      <a:r>
                        <a:rPr lang="it-IT" sz="1500" noProof="0" dirty="0">
                          <a:effectLst/>
                        </a:rPr>
                        <a:t> </a:t>
                      </a:r>
                    </a:p>
                    <a:p>
                      <a:pPr marL="285750" lvl="0" indent="-285750" algn="l">
                        <a:spcAft>
                          <a:spcPts val="0"/>
                        </a:spcAft>
                        <a:buFont typeface="Arial" panose="020B0604020202020204" pitchFamily="34" charset="0"/>
                        <a:buChar char="•"/>
                        <a:tabLst>
                          <a:tab pos="457200" algn="l"/>
                        </a:tabLst>
                      </a:pPr>
                      <a:r>
                        <a:rPr lang="it-IT" sz="1500" noProof="0" dirty="0">
                          <a:effectLst/>
                        </a:rPr>
                        <a:t>Una volta determinato chi è il responsabile del documento, vanno controllate le sue qualifiche, ossia le caratteristiche che gli conferiscono l’autorità di pubblicare le informazioni. Quali qualifiche la persona (o il gruppo di riferimento) possiede? Queste qualifiche sono abbastanza rilevanti e possono essere ritenute veritiere?</a:t>
                      </a:r>
                    </a:p>
                    <a:p>
                      <a:pPr marL="285750" lvl="0" indent="-285750" algn="l">
                        <a:spcAft>
                          <a:spcPts val="0"/>
                        </a:spcAft>
                        <a:buFont typeface="Arial" panose="020B0604020202020204" pitchFamily="34" charset="0"/>
                        <a:buChar char="•"/>
                        <a:tabLst>
                          <a:tab pos="457200" algn="l"/>
                        </a:tabLst>
                      </a:pPr>
                      <a:endParaRPr lang="it-IT" sz="1500" noProof="0" dirty="0">
                        <a:effectLst/>
                      </a:endParaRPr>
                    </a:p>
                    <a:p>
                      <a:pPr marL="285750" lvl="0" indent="-285750" algn="l">
                        <a:spcAft>
                          <a:spcPts val="0"/>
                        </a:spcAft>
                        <a:buFont typeface="Arial" panose="020B0604020202020204" pitchFamily="34" charset="0"/>
                        <a:buChar char="•"/>
                        <a:tabLst>
                          <a:tab pos="457200" algn="l"/>
                        </a:tabLst>
                      </a:pPr>
                      <a:r>
                        <a:rPr lang="it-IT" sz="1500" noProof="0" dirty="0">
                          <a:effectLst/>
                        </a:rPr>
                        <a:t>L’obiettivo del documento deve essere chiaro. Perché è stato realizzato?</a:t>
                      </a:r>
                    </a:p>
                    <a:p>
                      <a:pPr marL="285750" lvl="0" indent="-285750" algn="l">
                        <a:spcAft>
                          <a:spcPts val="0"/>
                        </a:spcAft>
                        <a:buFont typeface="Arial" panose="020B0604020202020204" pitchFamily="34" charset="0"/>
                        <a:buChar char="•"/>
                        <a:tabLst>
                          <a:tab pos="457200" algn="l"/>
                        </a:tabLst>
                      </a:pPr>
                      <a:endParaRPr lang="it-IT" sz="1500" noProof="0" dirty="0">
                        <a:effectLst/>
                      </a:endParaRPr>
                    </a:p>
                    <a:p>
                      <a:pPr marL="285750" lvl="0" indent="-285750" algn="l">
                        <a:spcAft>
                          <a:spcPts val="0"/>
                        </a:spcAft>
                        <a:buFont typeface="Arial" panose="020B0604020202020204" pitchFamily="34" charset="0"/>
                        <a:buChar char="•"/>
                        <a:tabLst>
                          <a:tab pos="457200" algn="l"/>
                        </a:tabLst>
                      </a:pPr>
                      <a:r>
                        <a:rPr lang="it-IT" sz="1500" noProof="0" dirty="0">
                          <a:effectLst/>
                        </a:rPr>
                        <a:t>Le informazioni devono essere sensate e verificabili. Il testo non deve contenere errori e essere affidabile.</a:t>
                      </a:r>
                    </a:p>
                  </a:txBody>
                  <a:tcPr marL="42813" marR="42813" marT="0" marB="0">
                    <a:solidFill>
                      <a:schemeClr val="bg1">
                        <a:lumMod val="95000"/>
                      </a:schemeClr>
                    </a:solidFill>
                  </a:tcPr>
                </a:tc>
                <a:tc>
                  <a:txBody>
                    <a:bodyPr/>
                    <a:lstStyle/>
                    <a:p>
                      <a:pPr marL="228600" indent="0" algn="l">
                        <a:spcAft>
                          <a:spcPts val="0"/>
                        </a:spcAft>
                        <a:buFont typeface="Arial" panose="020B0604020202020204" pitchFamily="34" charset="0"/>
                        <a:buNone/>
                      </a:pPr>
                      <a:endParaRPr lang="it-IT" sz="1500" noProof="0" dirty="0">
                        <a:effectLst/>
                      </a:endParaRPr>
                    </a:p>
                    <a:p>
                      <a:pPr marL="285750" lvl="0" indent="-285750" algn="l">
                        <a:spcAft>
                          <a:spcPts val="0"/>
                        </a:spcAft>
                        <a:buFont typeface="Arial" panose="020B0604020202020204" pitchFamily="34" charset="0"/>
                        <a:buChar char="•"/>
                        <a:tabLst>
                          <a:tab pos="457200" algn="l"/>
                        </a:tabLst>
                      </a:pPr>
                      <a:r>
                        <a:rPr lang="it-IT" sz="1500" noProof="0" dirty="0">
                          <a:effectLst/>
                        </a:rPr>
                        <a:t>Quali qualifiche possiede l’autore, o il Gruppo che sta pubblicando le informazioni? </a:t>
                      </a:r>
                    </a:p>
                    <a:p>
                      <a:pPr marL="285750" lvl="0" indent="-285750" algn="l">
                        <a:spcAft>
                          <a:spcPts val="0"/>
                        </a:spcAft>
                        <a:buFont typeface="Arial" panose="020B0604020202020204" pitchFamily="34" charset="0"/>
                        <a:buChar char="•"/>
                        <a:tabLst>
                          <a:tab pos="457200" algn="l"/>
                        </a:tabLst>
                      </a:pPr>
                      <a:endParaRPr lang="it-IT" sz="1500" noProof="0" dirty="0">
                        <a:effectLst/>
                      </a:endParaRPr>
                    </a:p>
                    <a:p>
                      <a:pPr marL="285750" lvl="0" indent="-285750" algn="l">
                        <a:spcAft>
                          <a:spcPts val="0"/>
                        </a:spcAft>
                        <a:buFont typeface="Arial" panose="020B0604020202020204" pitchFamily="34" charset="0"/>
                        <a:buChar char="•"/>
                        <a:tabLst>
                          <a:tab pos="457200" algn="l"/>
                        </a:tabLst>
                      </a:pPr>
                      <a:r>
                        <a:rPr lang="it-IT" sz="1500" noProof="0" dirty="0">
                          <a:effectLst/>
                        </a:rPr>
                        <a:t>Le informazioni sono verificabili?</a:t>
                      </a:r>
                    </a:p>
                    <a:p>
                      <a:pPr marL="285750" lvl="0" indent="-285750" algn="l">
                        <a:spcAft>
                          <a:spcPts val="0"/>
                        </a:spcAft>
                        <a:buFont typeface="Arial" panose="020B0604020202020204" pitchFamily="34" charset="0"/>
                        <a:buChar char="•"/>
                        <a:tabLst>
                          <a:tab pos="457200" algn="l"/>
                        </a:tabLst>
                      </a:pPr>
                      <a:endParaRPr lang="it-IT" sz="1500" noProof="0" dirty="0">
                        <a:effectLst/>
                      </a:endParaRPr>
                    </a:p>
                    <a:p>
                      <a:pPr marL="285750" lvl="0" indent="-285750" algn="l">
                        <a:spcAft>
                          <a:spcPts val="0"/>
                        </a:spcAft>
                        <a:buFont typeface="Arial" panose="020B0604020202020204" pitchFamily="34" charset="0"/>
                        <a:buChar char="•"/>
                        <a:tabLst>
                          <a:tab pos="457200" algn="l"/>
                        </a:tabLst>
                      </a:pPr>
                      <a:r>
                        <a:rPr lang="it-IT" sz="1500" noProof="0" dirty="0">
                          <a:effectLst/>
                        </a:rPr>
                        <a:t>Il testo è privo di errori, scritto in maniera corretta e con le citazioni giuste? </a:t>
                      </a:r>
                      <a:endParaRPr lang="it-IT" sz="1500" noProof="0" dirty="0">
                        <a:effectLst/>
                        <a:latin typeface="Times New Roman" panose="02020603050405020304" pitchFamily="18" charset="0"/>
                        <a:ea typeface="Times New Roman" panose="02020603050405020304" pitchFamily="18" charset="0"/>
                      </a:endParaRPr>
                    </a:p>
                  </a:txBody>
                  <a:tcPr marL="42813" marR="42813" marT="0" marB="0">
                    <a:solidFill>
                      <a:schemeClr val="bg1">
                        <a:lumMod val="95000"/>
                      </a:schemeClr>
                    </a:solidFill>
                  </a:tcPr>
                </a:tc>
                <a:extLst>
                  <a:ext uri="{0D108BD9-81ED-4DB2-BD59-A6C34878D82A}">
                    <a16:rowId xmlns:a16="http://schemas.microsoft.com/office/drawing/2014/main" val="1348954272"/>
                  </a:ext>
                </a:extLst>
              </a:tr>
            </a:tbl>
          </a:graphicData>
        </a:graphic>
      </p:graphicFrame>
    </p:spTree>
    <p:extLst>
      <p:ext uri="{BB962C8B-B14F-4D97-AF65-F5344CB8AC3E}">
        <p14:creationId xmlns:p14="http://schemas.microsoft.com/office/powerpoint/2010/main" val="1172641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1.2. Il Sistema AAOCC (Authority, Accuracy, Objectivity, Currency and Coverage)</a:t>
            </a:r>
          </a:p>
        </p:txBody>
      </p:sp>
      <p:sp>
        <p:nvSpPr>
          <p:cNvPr id="3" name="TextBox 2">
            <a:extLst>
              <a:ext uri="{FF2B5EF4-FFF2-40B4-BE49-F238E27FC236}">
                <a16:creationId xmlns:a16="http://schemas.microsoft.com/office/drawing/2014/main" id="{4EAAB3D4-E1D6-834B-A440-8AE5E3D7785B}"/>
              </a:ext>
            </a:extLst>
          </p:cNvPr>
          <p:cNvSpPr txBox="1"/>
          <p:nvPr/>
        </p:nvSpPr>
        <p:spPr>
          <a:xfrm>
            <a:off x="2419172" y="1591463"/>
            <a:ext cx="7353656" cy="584775"/>
          </a:xfrm>
          <a:prstGeom prst="rect">
            <a:avLst/>
          </a:prstGeom>
          <a:noFill/>
        </p:spPr>
        <p:txBody>
          <a:bodyPr wrap="square" rtlCol="0">
            <a:spAutoFit/>
          </a:bodyPr>
          <a:lstStyle/>
          <a:p>
            <a:r>
              <a:rPr lang="en-US" sz="3200" b="1" dirty="0" err="1">
                <a:solidFill>
                  <a:schemeClr val="accent6">
                    <a:lumMod val="75000"/>
                  </a:schemeClr>
                </a:solidFill>
              </a:rPr>
              <a:t>Criteri</a:t>
            </a:r>
            <a:r>
              <a:rPr lang="en-US" sz="3200" b="1" dirty="0">
                <a:solidFill>
                  <a:schemeClr val="accent6">
                    <a:lumMod val="75000"/>
                  </a:schemeClr>
                </a:solidFill>
              </a:rPr>
              <a:t> per </a:t>
            </a:r>
            <a:r>
              <a:rPr lang="en-US" sz="3200" b="1" dirty="0" err="1">
                <a:solidFill>
                  <a:schemeClr val="accent6">
                    <a:lumMod val="75000"/>
                  </a:schemeClr>
                </a:solidFill>
              </a:rPr>
              <a:t>valutare</a:t>
            </a:r>
            <a:r>
              <a:rPr lang="en-US" sz="3200" b="1" dirty="0">
                <a:solidFill>
                  <a:schemeClr val="accent6">
                    <a:lumMod val="75000"/>
                  </a:schemeClr>
                </a:solidFill>
              </a:rPr>
              <a:t> </a:t>
            </a:r>
            <a:r>
              <a:rPr lang="en-US" sz="3200" b="1" dirty="0" err="1">
                <a:solidFill>
                  <a:schemeClr val="accent6">
                    <a:lumMod val="75000"/>
                  </a:schemeClr>
                </a:solidFill>
              </a:rPr>
              <a:t>i</a:t>
            </a:r>
            <a:r>
              <a:rPr lang="en-US" sz="3200" b="1" dirty="0">
                <a:solidFill>
                  <a:schemeClr val="accent6">
                    <a:lumMod val="75000"/>
                  </a:schemeClr>
                </a:solidFill>
              </a:rPr>
              <a:t> </a:t>
            </a:r>
            <a:r>
              <a:rPr lang="en-US" sz="3200" b="1" dirty="0" err="1">
                <a:solidFill>
                  <a:schemeClr val="accent6">
                    <a:lumMod val="75000"/>
                  </a:schemeClr>
                </a:solidFill>
              </a:rPr>
              <a:t>contenuti</a:t>
            </a:r>
            <a:r>
              <a:rPr lang="en-US" sz="3200" b="1" dirty="0">
                <a:solidFill>
                  <a:schemeClr val="accent6">
                    <a:lumMod val="75000"/>
                  </a:schemeClr>
                </a:solidFill>
              </a:rPr>
              <a:t> </a:t>
            </a:r>
            <a:r>
              <a:rPr lang="en-US" sz="3200" b="1" dirty="0" err="1">
                <a:solidFill>
                  <a:schemeClr val="accent6">
                    <a:lumMod val="75000"/>
                  </a:schemeClr>
                </a:solidFill>
              </a:rPr>
              <a:t>digitali</a:t>
            </a:r>
            <a:endParaRPr lang="is-IS" sz="3200" dirty="0"/>
          </a:p>
        </p:txBody>
      </p:sp>
      <p:graphicFrame>
        <p:nvGraphicFramePr>
          <p:cNvPr id="8" name="Πίνακας 4">
            <a:extLst>
              <a:ext uri="{FF2B5EF4-FFF2-40B4-BE49-F238E27FC236}">
                <a16:creationId xmlns:a16="http://schemas.microsoft.com/office/drawing/2014/main" id="{935FA23B-6EDF-F540-AA79-49F24759298F}"/>
              </a:ext>
            </a:extLst>
          </p:cNvPr>
          <p:cNvGraphicFramePr>
            <a:graphicFrameLocks noGrp="1"/>
          </p:cNvGraphicFramePr>
          <p:nvPr>
            <p:extLst>
              <p:ext uri="{D42A27DB-BD31-4B8C-83A1-F6EECF244321}">
                <p14:modId xmlns:p14="http://schemas.microsoft.com/office/powerpoint/2010/main" val="2312559170"/>
              </p:ext>
            </p:extLst>
          </p:nvPr>
        </p:nvGraphicFramePr>
        <p:xfrm>
          <a:off x="256021" y="2362200"/>
          <a:ext cx="10431385" cy="3965661"/>
        </p:xfrm>
        <a:graphic>
          <a:graphicData uri="http://schemas.openxmlformats.org/drawingml/2006/table">
            <a:tbl>
              <a:tblPr>
                <a:tableStyleId>{5C22544A-7EE6-4342-B048-85BDC9FD1C3A}</a:tableStyleId>
              </a:tblPr>
              <a:tblGrid>
                <a:gridCol w="6079279">
                  <a:extLst>
                    <a:ext uri="{9D8B030D-6E8A-4147-A177-3AD203B41FA5}">
                      <a16:colId xmlns:a16="http://schemas.microsoft.com/office/drawing/2014/main" val="3786570537"/>
                    </a:ext>
                  </a:extLst>
                </a:gridCol>
                <a:gridCol w="4352106">
                  <a:extLst>
                    <a:ext uri="{9D8B030D-6E8A-4147-A177-3AD203B41FA5}">
                      <a16:colId xmlns:a16="http://schemas.microsoft.com/office/drawing/2014/main" val="1042908560"/>
                    </a:ext>
                  </a:extLst>
                </a:gridCol>
              </a:tblGrid>
              <a:tr h="524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kern="0" noProof="0">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0" noProof="0">
                          <a:effectLst/>
                        </a:rPr>
                        <a:t>2. Oggettività dei documenti online</a:t>
                      </a:r>
                    </a:p>
                  </a:txBody>
                  <a:tcPr marL="42813" marR="42813" marT="0" marB="0">
                    <a:solidFill>
                      <a:schemeClr val="tx2">
                        <a:lumMod val="20000"/>
                        <a:lumOff val="80000"/>
                      </a:schemeClr>
                    </a:solidFill>
                  </a:tcPr>
                </a:tc>
                <a:tc>
                  <a:txBody>
                    <a:bodyPr/>
                    <a:lstStyle/>
                    <a:p>
                      <a:pPr algn="l">
                        <a:spcAft>
                          <a:spcPts val="0"/>
                        </a:spcAft>
                      </a:pPr>
                      <a:endParaRPr lang="it-IT" sz="1600" b="1" noProof="0">
                        <a:effectLst/>
                      </a:endParaRPr>
                    </a:p>
                    <a:p>
                      <a:pPr algn="ctr">
                        <a:spcAft>
                          <a:spcPts val="0"/>
                        </a:spcAft>
                      </a:pPr>
                      <a:r>
                        <a:rPr lang="it-IT" sz="1600" b="1" noProof="0">
                          <a:effectLst/>
                        </a:rPr>
                        <a:t>Domande da porsi</a:t>
                      </a:r>
                      <a:endParaRPr lang="it-IT" sz="1600" b="1" noProof="0">
                        <a:effectLst/>
                        <a:latin typeface="Times New Roman" panose="02020603050405020304" pitchFamily="18" charset="0"/>
                      </a:endParaRPr>
                    </a:p>
                  </a:txBody>
                  <a:tcPr marL="42813" marR="42813" marT="0" marB="0">
                    <a:solidFill>
                      <a:schemeClr val="tx2">
                        <a:lumMod val="20000"/>
                        <a:lumOff val="80000"/>
                      </a:schemeClr>
                    </a:solidFill>
                  </a:tcPr>
                </a:tc>
                <a:extLst>
                  <a:ext uri="{0D108BD9-81ED-4DB2-BD59-A6C34878D82A}">
                    <a16:rowId xmlns:a16="http://schemas.microsoft.com/office/drawing/2014/main" val="2861279199"/>
                  </a:ext>
                </a:extLst>
              </a:tr>
              <a:tr h="3441276">
                <a:tc>
                  <a:txBody>
                    <a:bodyPr/>
                    <a:lstStyle/>
                    <a:p>
                      <a:pPr marL="0" indent="0" algn="l">
                        <a:spcAft>
                          <a:spcPts val="0"/>
                        </a:spcAft>
                        <a:buFont typeface="Arial" panose="020B0604020202020204" pitchFamily="34" charset="0"/>
                        <a:buNone/>
                      </a:pPr>
                      <a:r>
                        <a:rPr lang="it-IT" sz="1500" noProof="0" dirty="0">
                          <a:effectLst/>
                        </a:rPr>
                        <a:t> </a:t>
                      </a:r>
                    </a:p>
                    <a:p>
                      <a:pPr marL="285750" lvl="0" indent="-285750" algn="l">
                        <a:spcAft>
                          <a:spcPts val="0"/>
                        </a:spcAft>
                        <a:buFont typeface="Arial" panose="020B0604020202020204" pitchFamily="34" charset="0"/>
                        <a:buChar char="•"/>
                        <a:tabLst>
                          <a:tab pos="457200" algn="l"/>
                        </a:tabLst>
                      </a:pPr>
                      <a:r>
                        <a:rPr lang="it-IT" sz="1500" noProof="0" dirty="0">
                          <a:effectLst/>
                        </a:rPr>
                        <a:t>Gli obiettivi che si vogliono raggiungere attraverso il documento di riferimento devono essere chiari.</a:t>
                      </a:r>
                    </a:p>
                    <a:p>
                      <a:pPr marL="285750" lvl="0" indent="-285750" algn="l">
                        <a:spcAft>
                          <a:spcPts val="0"/>
                        </a:spcAft>
                        <a:buFont typeface="Arial" panose="020B0604020202020204" pitchFamily="34" charset="0"/>
                        <a:buChar char="•"/>
                        <a:tabLst>
                          <a:tab pos="457200" algn="l"/>
                        </a:tabLst>
                      </a:pPr>
                      <a:r>
                        <a:rPr lang="it-IT" sz="1500" noProof="0" dirty="0">
                          <a:effectLst/>
                        </a:rPr>
                        <a:t>Il documento deve essere oggettivo e imparziale in merito all’argomento che tratta. Nel caso di imparzialità, bisogna che essa sia esplicitata sin dall’inizio.</a:t>
                      </a:r>
                    </a:p>
                    <a:p>
                      <a:pPr marL="285750" lvl="0" indent="-285750" algn="l">
                        <a:spcAft>
                          <a:spcPts val="0"/>
                        </a:spcAft>
                        <a:buFont typeface="Arial" panose="020B0604020202020204" pitchFamily="34" charset="0"/>
                        <a:buChar char="•"/>
                        <a:tabLst>
                          <a:tab pos="457200" algn="l"/>
                        </a:tabLst>
                      </a:pPr>
                      <a:r>
                        <a:rPr lang="it-IT" sz="1500" noProof="0" dirty="0">
                          <a:effectLst/>
                        </a:rPr>
                        <a:t>Se vengono espresse opinioni dell’autore, esse devono essere ben documentate e non esposte come fatti. </a:t>
                      </a:r>
                    </a:p>
                    <a:p>
                      <a:pPr marL="285750" lvl="0" indent="-285750" algn="l">
                        <a:spcAft>
                          <a:spcPts val="0"/>
                        </a:spcAft>
                        <a:buFont typeface="Arial" panose="020B0604020202020204" pitchFamily="34" charset="0"/>
                        <a:buChar char="•"/>
                        <a:tabLst>
                          <a:tab pos="457200" algn="l"/>
                        </a:tabLst>
                      </a:pPr>
                      <a:r>
                        <a:rPr lang="it-IT" sz="1500" noProof="0" dirty="0">
                          <a:effectLst/>
                        </a:rPr>
                        <a:t>Le motivazioni dietro al documento devono essere chiare.</a:t>
                      </a:r>
                    </a:p>
                    <a:p>
                      <a:pPr marL="285750" lvl="0" indent="-285750" algn="l">
                        <a:spcAft>
                          <a:spcPts val="0"/>
                        </a:spcAft>
                        <a:buFont typeface="Arial" panose="020B0604020202020204" pitchFamily="34" charset="0"/>
                        <a:buChar char="•"/>
                        <a:tabLst>
                          <a:tab pos="457200" algn="l"/>
                        </a:tabLst>
                      </a:pPr>
                      <a:r>
                        <a:rPr lang="it-IT" sz="1500" noProof="0" dirty="0">
                          <a:effectLst/>
                        </a:rPr>
                        <a:t>Essere scettici: considerare ogni pagina letta sul web come una pubblicità televisiva. </a:t>
                      </a:r>
                    </a:p>
                  </a:txBody>
                  <a:tcPr marL="42813" marR="42813" marT="0" marB="0">
                    <a:solidFill>
                      <a:schemeClr val="bg1">
                        <a:lumMod val="95000"/>
                      </a:schemeClr>
                    </a:solidFill>
                  </a:tcPr>
                </a:tc>
                <a:tc>
                  <a:txBody>
                    <a:bodyPr/>
                    <a:lstStyle/>
                    <a:p>
                      <a:pPr marL="228600" indent="0" algn="l">
                        <a:spcAft>
                          <a:spcPts val="0"/>
                        </a:spcAft>
                        <a:buFont typeface="Arial" panose="020B0604020202020204" pitchFamily="34" charset="0"/>
                        <a:buNone/>
                      </a:pPr>
                      <a:endParaRPr lang="it-IT" sz="1500" noProof="0" dirty="0">
                        <a:effectLst/>
                      </a:endParaRPr>
                    </a:p>
                    <a:p>
                      <a:pPr marL="285750" lvl="0" indent="-285750" algn="l">
                        <a:spcAft>
                          <a:spcPts val="0"/>
                        </a:spcAft>
                        <a:buFont typeface="Arial" panose="020B0604020202020204" pitchFamily="34" charset="0"/>
                        <a:buChar char="•"/>
                        <a:tabLst>
                          <a:tab pos="457200" algn="l"/>
                        </a:tabLst>
                      </a:pPr>
                      <a:r>
                        <a:rPr lang="it-IT" sz="1500" noProof="0" dirty="0">
                          <a:effectLst/>
                        </a:rPr>
                        <a:t>La pagina è la copertura di una pubblicità? Se sì, su quali aspetti è imparziale? </a:t>
                      </a:r>
                    </a:p>
                    <a:p>
                      <a:pPr marL="285750" lvl="0" indent="-285750" algn="l">
                        <a:spcAft>
                          <a:spcPts val="0"/>
                        </a:spcAft>
                        <a:buFont typeface="Arial" panose="020B0604020202020204" pitchFamily="34" charset="0"/>
                        <a:buChar char="•"/>
                        <a:tabLst>
                          <a:tab pos="457200" algn="l"/>
                        </a:tabLst>
                      </a:pPr>
                      <a:endParaRPr lang="it-IT" sz="1500" noProof="0" dirty="0">
                        <a:effectLst/>
                      </a:endParaRPr>
                    </a:p>
                    <a:p>
                      <a:pPr marL="285750" lvl="0" indent="-285750" algn="l">
                        <a:spcAft>
                          <a:spcPts val="0"/>
                        </a:spcAft>
                        <a:buFont typeface="Arial" panose="020B0604020202020204" pitchFamily="34" charset="0"/>
                        <a:buChar char="•"/>
                        <a:tabLst>
                          <a:tab pos="457200" algn="l"/>
                        </a:tabLst>
                      </a:pPr>
                      <a:r>
                        <a:rPr lang="it-IT" sz="1500" noProof="0" dirty="0">
                          <a:effectLst/>
                        </a:rPr>
                        <a:t>Quali sono le motivazioni dietro al documento? Perché è stato realizzato?</a:t>
                      </a:r>
                    </a:p>
                    <a:p>
                      <a:pPr marL="285750" lvl="0" indent="-285750" algn="l">
                        <a:spcAft>
                          <a:spcPts val="0"/>
                        </a:spcAft>
                        <a:buFont typeface="Arial" panose="020B0604020202020204" pitchFamily="34" charset="0"/>
                        <a:buChar char="•"/>
                        <a:tabLst>
                          <a:tab pos="457200" algn="l"/>
                        </a:tabLst>
                      </a:pPr>
                      <a:endParaRPr lang="it-IT" sz="1500" noProof="0" dirty="0">
                        <a:effectLst/>
                      </a:endParaRPr>
                    </a:p>
                    <a:p>
                      <a:pPr marL="285750" lvl="0" indent="-285750" algn="l">
                        <a:spcAft>
                          <a:spcPts val="0"/>
                        </a:spcAft>
                        <a:buFont typeface="Arial" panose="020B0604020202020204" pitchFamily="34" charset="0"/>
                        <a:buChar char="•"/>
                        <a:tabLst>
                          <a:tab pos="457200" algn="l"/>
                        </a:tabLst>
                      </a:pPr>
                      <a:r>
                        <a:rPr lang="it-IT" sz="1500" noProof="0" dirty="0">
                          <a:effectLst/>
                        </a:rPr>
                        <a:t>A quale audience intende rivolgersi?</a:t>
                      </a:r>
                    </a:p>
                    <a:p>
                      <a:pPr marL="285750" lvl="0" indent="-285750" algn="l">
                        <a:spcAft>
                          <a:spcPts val="0"/>
                        </a:spcAft>
                        <a:buFont typeface="Arial" panose="020B0604020202020204" pitchFamily="34" charset="0"/>
                        <a:buChar char="•"/>
                        <a:tabLst>
                          <a:tab pos="457200" algn="l"/>
                        </a:tabLst>
                      </a:pPr>
                      <a:endParaRPr lang="it-IT" sz="1500" noProof="0" dirty="0">
                        <a:effectLst/>
                      </a:endParaRPr>
                    </a:p>
                    <a:p>
                      <a:pPr marL="285750" lvl="0" indent="-285750" algn="l">
                        <a:spcAft>
                          <a:spcPts val="0"/>
                        </a:spcAft>
                        <a:buFont typeface="Arial" panose="020B0604020202020204" pitchFamily="34" charset="0"/>
                        <a:buChar char="•"/>
                        <a:tabLst>
                          <a:tab pos="457200" algn="l"/>
                        </a:tabLst>
                      </a:pPr>
                      <a:r>
                        <a:rPr lang="it-IT" sz="1500" noProof="0" dirty="0">
                          <a:effectLst/>
                        </a:rPr>
                        <a:t>Vengono riportati fatti e informazioni a sostegno delle proprie opinioni? </a:t>
                      </a:r>
                    </a:p>
                  </a:txBody>
                  <a:tcPr marL="42813" marR="42813" marT="0" marB="0">
                    <a:solidFill>
                      <a:schemeClr val="bg1">
                        <a:lumMod val="95000"/>
                      </a:schemeClr>
                    </a:solidFill>
                  </a:tcPr>
                </a:tc>
                <a:extLst>
                  <a:ext uri="{0D108BD9-81ED-4DB2-BD59-A6C34878D82A}">
                    <a16:rowId xmlns:a16="http://schemas.microsoft.com/office/drawing/2014/main" val="1348954272"/>
                  </a:ext>
                </a:extLst>
              </a:tr>
            </a:tbl>
          </a:graphicData>
        </a:graphic>
      </p:graphicFrame>
    </p:spTree>
    <p:extLst>
      <p:ext uri="{BB962C8B-B14F-4D97-AF65-F5344CB8AC3E}">
        <p14:creationId xmlns:p14="http://schemas.microsoft.com/office/powerpoint/2010/main" val="322441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1.2. Il Sistema AAOCC (Authority, Accuracy, Objectivity, Currency and Coverage)</a:t>
            </a:r>
          </a:p>
        </p:txBody>
      </p:sp>
      <p:sp>
        <p:nvSpPr>
          <p:cNvPr id="3" name="TextBox 2">
            <a:extLst>
              <a:ext uri="{FF2B5EF4-FFF2-40B4-BE49-F238E27FC236}">
                <a16:creationId xmlns:a16="http://schemas.microsoft.com/office/drawing/2014/main" id="{4EAAB3D4-E1D6-834B-A440-8AE5E3D7785B}"/>
              </a:ext>
            </a:extLst>
          </p:cNvPr>
          <p:cNvSpPr txBox="1"/>
          <p:nvPr/>
        </p:nvSpPr>
        <p:spPr>
          <a:xfrm>
            <a:off x="2419172" y="1559190"/>
            <a:ext cx="7353656" cy="584775"/>
          </a:xfrm>
          <a:prstGeom prst="rect">
            <a:avLst/>
          </a:prstGeom>
          <a:noFill/>
        </p:spPr>
        <p:txBody>
          <a:bodyPr wrap="square" rtlCol="0">
            <a:spAutoFit/>
          </a:bodyPr>
          <a:lstStyle/>
          <a:p>
            <a:r>
              <a:rPr lang="en-US" sz="3200" b="1" dirty="0" err="1">
                <a:solidFill>
                  <a:schemeClr val="accent6">
                    <a:lumMod val="75000"/>
                  </a:schemeClr>
                </a:solidFill>
              </a:rPr>
              <a:t>Criteri</a:t>
            </a:r>
            <a:r>
              <a:rPr lang="en-US" sz="3200" b="1" dirty="0">
                <a:solidFill>
                  <a:schemeClr val="accent6">
                    <a:lumMod val="75000"/>
                  </a:schemeClr>
                </a:solidFill>
              </a:rPr>
              <a:t> per </a:t>
            </a:r>
            <a:r>
              <a:rPr lang="en-US" sz="3200" b="1" dirty="0" err="1">
                <a:solidFill>
                  <a:schemeClr val="accent6">
                    <a:lumMod val="75000"/>
                  </a:schemeClr>
                </a:solidFill>
              </a:rPr>
              <a:t>valutare</a:t>
            </a:r>
            <a:r>
              <a:rPr lang="en-US" sz="3200" b="1" dirty="0">
                <a:solidFill>
                  <a:schemeClr val="accent6">
                    <a:lumMod val="75000"/>
                  </a:schemeClr>
                </a:solidFill>
              </a:rPr>
              <a:t> </a:t>
            </a:r>
            <a:r>
              <a:rPr lang="en-US" sz="3200" b="1" dirty="0" err="1">
                <a:solidFill>
                  <a:schemeClr val="accent6">
                    <a:lumMod val="75000"/>
                  </a:schemeClr>
                </a:solidFill>
              </a:rPr>
              <a:t>i</a:t>
            </a:r>
            <a:r>
              <a:rPr lang="en-US" sz="3200" b="1" dirty="0">
                <a:solidFill>
                  <a:schemeClr val="accent6">
                    <a:lumMod val="75000"/>
                  </a:schemeClr>
                </a:solidFill>
              </a:rPr>
              <a:t> </a:t>
            </a:r>
            <a:r>
              <a:rPr lang="en-US" sz="3200" b="1" dirty="0" err="1">
                <a:solidFill>
                  <a:schemeClr val="accent6">
                    <a:lumMod val="75000"/>
                  </a:schemeClr>
                </a:solidFill>
              </a:rPr>
              <a:t>contenuti</a:t>
            </a:r>
            <a:r>
              <a:rPr lang="en-US" sz="3200" b="1" dirty="0">
                <a:solidFill>
                  <a:schemeClr val="accent6">
                    <a:lumMod val="75000"/>
                  </a:schemeClr>
                </a:solidFill>
              </a:rPr>
              <a:t> </a:t>
            </a:r>
            <a:r>
              <a:rPr lang="en-US" sz="3200" b="1" dirty="0" err="1">
                <a:solidFill>
                  <a:schemeClr val="accent6">
                    <a:lumMod val="75000"/>
                  </a:schemeClr>
                </a:solidFill>
              </a:rPr>
              <a:t>digitali</a:t>
            </a:r>
            <a:endParaRPr lang="is-IS" sz="3200" dirty="0"/>
          </a:p>
        </p:txBody>
      </p:sp>
      <p:graphicFrame>
        <p:nvGraphicFramePr>
          <p:cNvPr id="8" name="Πίνακας 4">
            <a:extLst>
              <a:ext uri="{FF2B5EF4-FFF2-40B4-BE49-F238E27FC236}">
                <a16:creationId xmlns:a16="http://schemas.microsoft.com/office/drawing/2014/main" id="{935FA23B-6EDF-F540-AA79-49F24759298F}"/>
              </a:ext>
            </a:extLst>
          </p:cNvPr>
          <p:cNvGraphicFramePr>
            <a:graphicFrameLocks noGrp="1"/>
          </p:cNvGraphicFramePr>
          <p:nvPr>
            <p:extLst>
              <p:ext uri="{D42A27DB-BD31-4B8C-83A1-F6EECF244321}">
                <p14:modId xmlns:p14="http://schemas.microsoft.com/office/powerpoint/2010/main" val="1168199403"/>
              </p:ext>
            </p:extLst>
          </p:nvPr>
        </p:nvGraphicFramePr>
        <p:xfrm>
          <a:off x="256021" y="2362200"/>
          <a:ext cx="10431385" cy="2072156"/>
        </p:xfrm>
        <a:graphic>
          <a:graphicData uri="http://schemas.openxmlformats.org/drawingml/2006/table">
            <a:tbl>
              <a:tblPr>
                <a:tableStyleId>{5C22544A-7EE6-4342-B048-85BDC9FD1C3A}</a:tableStyleId>
              </a:tblPr>
              <a:tblGrid>
                <a:gridCol w="6079279">
                  <a:extLst>
                    <a:ext uri="{9D8B030D-6E8A-4147-A177-3AD203B41FA5}">
                      <a16:colId xmlns:a16="http://schemas.microsoft.com/office/drawing/2014/main" val="3786570537"/>
                    </a:ext>
                  </a:extLst>
                </a:gridCol>
                <a:gridCol w="4352106">
                  <a:extLst>
                    <a:ext uri="{9D8B030D-6E8A-4147-A177-3AD203B41FA5}">
                      <a16:colId xmlns:a16="http://schemas.microsoft.com/office/drawing/2014/main" val="1042908560"/>
                    </a:ext>
                  </a:extLst>
                </a:gridCol>
              </a:tblGrid>
              <a:tr h="434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kern="0" noProof="0">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0" noProof="0">
                          <a:effectLst/>
                        </a:rPr>
                        <a:t>3. Attualità dei documenti online</a:t>
                      </a:r>
                    </a:p>
                  </a:txBody>
                  <a:tcPr marL="42813" marR="42813" marT="0" marB="0">
                    <a:solidFill>
                      <a:schemeClr val="tx2">
                        <a:lumMod val="20000"/>
                        <a:lumOff val="80000"/>
                      </a:schemeClr>
                    </a:solidFill>
                  </a:tcPr>
                </a:tc>
                <a:tc>
                  <a:txBody>
                    <a:bodyPr/>
                    <a:lstStyle/>
                    <a:p>
                      <a:pPr algn="l">
                        <a:spcAft>
                          <a:spcPts val="0"/>
                        </a:spcAft>
                      </a:pPr>
                      <a:endParaRPr lang="it-IT" sz="1600" b="1" noProof="0">
                        <a:effectLst/>
                      </a:endParaRPr>
                    </a:p>
                    <a:p>
                      <a:pPr algn="ctr">
                        <a:spcAft>
                          <a:spcPts val="0"/>
                        </a:spcAft>
                      </a:pPr>
                      <a:r>
                        <a:rPr lang="it-IT" sz="1600" b="1" noProof="0">
                          <a:effectLst/>
                        </a:rPr>
                        <a:t>Domande da porsi</a:t>
                      </a:r>
                      <a:endParaRPr lang="it-IT" sz="1600" b="1" noProof="0">
                        <a:effectLst/>
                        <a:latin typeface="Times New Roman" panose="02020603050405020304" pitchFamily="18" charset="0"/>
                      </a:endParaRPr>
                    </a:p>
                  </a:txBody>
                  <a:tcPr marL="42813" marR="42813" marT="0" marB="0">
                    <a:solidFill>
                      <a:schemeClr val="tx2">
                        <a:lumMod val="20000"/>
                        <a:lumOff val="80000"/>
                      </a:schemeClr>
                    </a:solidFill>
                  </a:tcPr>
                </a:tc>
                <a:extLst>
                  <a:ext uri="{0D108BD9-81ED-4DB2-BD59-A6C34878D82A}">
                    <a16:rowId xmlns:a16="http://schemas.microsoft.com/office/drawing/2014/main" val="2861279199"/>
                  </a:ext>
                </a:extLst>
              </a:tr>
              <a:tr h="1584476">
                <a:tc>
                  <a:txBody>
                    <a:bodyPr/>
                    <a:lstStyle/>
                    <a:p>
                      <a:pPr marL="0" indent="0" algn="l">
                        <a:spcAft>
                          <a:spcPts val="0"/>
                        </a:spcAft>
                        <a:buFont typeface="Arial" panose="020B0604020202020204" pitchFamily="34" charset="0"/>
                        <a:buNone/>
                      </a:pPr>
                      <a:r>
                        <a:rPr lang="it-IT" sz="1500" noProof="0" dirty="0">
                          <a:effectLst/>
                        </a:rPr>
                        <a:t> </a:t>
                      </a:r>
                    </a:p>
                    <a:p>
                      <a:pPr marL="285750" lvl="0" indent="-285750" algn="l">
                        <a:spcAft>
                          <a:spcPts val="0"/>
                        </a:spcAft>
                        <a:buFont typeface="Arial" panose="020B0604020202020204" pitchFamily="34" charset="0"/>
                        <a:buChar char="•"/>
                        <a:tabLst>
                          <a:tab pos="457200" algn="l"/>
                        </a:tabLst>
                      </a:pPr>
                      <a:r>
                        <a:rPr lang="it-IT" sz="1500" noProof="0" dirty="0">
                          <a:effectLst/>
                        </a:rPr>
                        <a:t>Le informazioni devono essere attuali e devono esserci elementi che lasciano intuire che ci sia qualcuno che si occupa del sito e lo mantenga aggiornato. Ad esempio, se ci sono dei link che non funzionano, questo lascia intendere che il sito non viene controllato. </a:t>
                      </a:r>
                    </a:p>
                  </a:txBody>
                  <a:tcPr marL="42813" marR="42813" marT="0" marB="0">
                    <a:solidFill>
                      <a:schemeClr val="bg1">
                        <a:lumMod val="95000"/>
                      </a:schemeClr>
                    </a:solidFill>
                  </a:tcPr>
                </a:tc>
                <a:tc>
                  <a:txBody>
                    <a:bodyPr/>
                    <a:lstStyle/>
                    <a:p>
                      <a:pPr marL="228600" indent="0" algn="l">
                        <a:spcAft>
                          <a:spcPts val="0"/>
                        </a:spcAft>
                        <a:buFont typeface="Arial" panose="020B0604020202020204" pitchFamily="34" charset="0"/>
                        <a:buNone/>
                      </a:pPr>
                      <a:endParaRPr lang="it-IT" sz="1500" noProof="0" dirty="0">
                        <a:effectLst/>
                      </a:endParaRPr>
                    </a:p>
                    <a:p>
                      <a:pPr marL="285750" lvl="0" indent="-285750" algn="l">
                        <a:spcAft>
                          <a:spcPts val="0"/>
                        </a:spcAft>
                        <a:buFont typeface="Arial" panose="020B0604020202020204" pitchFamily="34" charset="0"/>
                        <a:buChar char="•"/>
                        <a:tabLst>
                          <a:tab pos="457200" algn="l"/>
                        </a:tabLst>
                      </a:pPr>
                      <a:r>
                        <a:rPr lang="it-IT" sz="1500" noProof="0" dirty="0">
                          <a:effectLst/>
                        </a:rPr>
                        <a:t>Quando è stato realizzato? Quando è stato aggiornato?</a:t>
                      </a:r>
                    </a:p>
                    <a:p>
                      <a:pPr marL="285750" lvl="0" indent="-285750" algn="l">
                        <a:spcAft>
                          <a:spcPts val="0"/>
                        </a:spcAft>
                        <a:buFont typeface="Arial" panose="020B0604020202020204" pitchFamily="34" charset="0"/>
                        <a:buChar char="•"/>
                        <a:tabLst>
                          <a:tab pos="457200" algn="l"/>
                        </a:tabLst>
                      </a:pPr>
                      <a:r>
                        <a:rPr lang="it-IT" sz="1500" noProof="0" dirty="0">
                          <a:effectLst/>
                        </a:rPr>
                        <a:t>Quanti link non funzionanti ci sono? </a:t>
                      </a:r>
                    </a:p>
                    <a:p>
                      <a:pPr marL="285750" lvl="0" indent="-285750" algn="l">
                        <a:spcAft>
                          <a:spcPts val="0"/>
                        </a:spcAft>
                        <a:buFont typeface="Arial" panose="020B0604020202020204" pitchFamily="34" charset="0"/>
                        <a:buChar char="•"/>
                        <a:tabLst>
                          <a:tab pos="457200" algn="l"/>
                        </a:tabLst>
                      </a:pPr>
                      <a:endParaRPr lang="it-IT" sz="1500" noProof="0" dirty="0">
                        <a:effectLst/>
                      </a:endParaRPr>
                    </a:p>
                    <a:p>
                      <a:pPr marL="285750" lvl="0" indent="-285750" algn="l">
                        <a:spcAft>
                          <a:spcPts val="0"/>
                        </a:spcAft>
                        <a:buFont typeface="Arial" panose="020B0604020202020204" pitchFamily="34" charset="0"/>
                        <a:buChar char="•"/>
                        <a:tabLst>
                          <a:tab pos="457200" algn="l"/>
                        </a:tabLst>
                      </a:pPr>
                      <a:r>
                        <a:rPr lang="it-IT" sz="1500" noProof="0" dirty="0">
                          <a:effectLst/>
                        </a:rPr>
                        <a:t>Le informazioni sono datate? </a:t>
                      </a:r>
                    </a:p>
                  </a:txBody>
                  <a:tcPr marL="42813" marR="42813" marT="0" marB="0">
                    <a:solidFill>
                      <a:schemeClr val="bg1">
                        <a:lumMod val="95000"/>
                      </a:schemeClr>
                    </a:solidFill>
                  </a:tcPr>
                </a:tc>
                <a:extLst>
                  <a:ext uri="{0D108BD9-81ED-4DB2-BD59-A6C34878D82A}">
                    <a16:rowId xmlns:a16="http://schemas.microsoft.com/office/drawing/2014/main" val="1348954272"/>
                  </a:ext>
                </a:extLst>
              </a:tr>
            </a:tbl>
          </a:graphicData>
        </a:graphic>
      </p:graphicFrame>
      <p:graphicFrame>
        <p:nvGraphicFramePr>
          <p:cNvPr id="6" name="Πίνακας 4">
            <a:extLst>
              <a:ext uri="{FF2B5EF4-FFF2-40B4-BE49-F238E27FC236}">
                <a16:creationId xmlns:a16="http://schemas.microsoft.com/office/drawing/2014/main" id="{935FA23B-6EDF-F540-AA79-49F24759298F}"/>
              </a:ext>
            </a:extLst>
          </p:cNvPr>
          <p:cNvGraphicFramePr>
            <a:graphicFrameLocks noGrp="1"/>
          </p:cNvGraphicFramePr>
          <p:nvPr>
            <p:extLst>
              <p:ext uri="{D42A27DB-BD31-4B8C-83A1-F6EECF244321}">
                <p14:modId xmlns:p14="http://schemas.microsoft.com/office/powerpoint/2010/main" val="3407725991"/>
              </p:ext>
            </p:extLst>
          </p:nvPr>
        </p:nvGraphicFramePr>
        <p:xfrm>
          <a:off x="256021" y="4289707"/>
          <a:ext cx="10431385" cy="2316480"/>
        </p:xfrm>
        <a:graphic>
          <a:graphicData uri="http://schemas.openxmlformats.org/drawingml/2006/table">
            <a:tbl>
              <a:tblPr>
                <a:tableStyleId>{5C22544A-7EE6-4342-B048-85BDC9FD1C3A}</a:tableStyleId>
              </a:tblPr>
              <a:tblGrid>
                <a:gridCol w="6079279">
                  <a:extLst>
                    <a:ext uri="{9D8B030D-6E8A-4147-A177-3AD203B41FA5}">
                      <a16:colId xmlns:a16="http://schemas.microsoft.com/office/drawing/2014/main" val="3786570537"/>
                    </a:ext>
                  </a:extLst>
                </a:gridCol>
                <a:gridCol w="4352106">
                  <a:extLst>
                    <a:ext uri="{9D8B030D-6E8A-4147-A177-3AD203B41FA5}">
                      <a16:colId xmlns:a16="http://schemas.microsoft.com/office/drawing/2014/main" val="1042908560"/>
                    </a:ext>
                  </a:extLst>
                </a:gridCol>
              </a:tblGrid>
              <a:tr h="478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kern="0" noProof="0">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0" noProof="0">
                          <a:effectLst/>
                        </a:rPr>
                        <a:t>4. Copertura dei documenti online</a:t>
                      </a:r>
                    </a:p>
                  </a:txBody>
                  <a:tcPr marL="42813" marR="42813" marT="0" marB="0">
                    <a:solidFill>
                      <a:schemeClr val="tx2">
                        <a:lumMod val="20000"/>
                        <a:lumOff val="80000"/>
                      </a:schemeClr>
                    </a:solidFill>
                  </a:tcPr>
                </a:tc>
                <a:tc>
                  <a:txBody>
                    <a:bodyPr/>
                    <a:lstStyle/>
                    <a:p>
                      <a:pPr algn="l">
                        <a:spcAft>
                          <a:spcPts val="0"/>
                        </a:spcAft>
                      </a:pPr>
                      <a:endParaRPr lang="it-IT" sz="1600" b="1" noProof="0">
                        <a:effectLst/>
                      </a:endParaRPr>
                    </a:p>
                    <a:p>
                      <a:pPr algn="ctr">
                        <a:spcAft>
                          <a:spcPts val="0"/>
                        </a:spcAft>
                      </a:pPr>
                      <a:r>
                        <a:rPr lang="it-IT" sz="1600" b="1" noProof="0">
                          <a:effectLst/>
                        </a:rPr>
                        <a:t>Domande da porsi</a:t>
                      </a:r>
                      <a:endParaRPr lang="it-IT" sz="1600" b="1" noProof="0">
                        <a:effectLst/>
                        <a:latin typeface="Times New Roman" panose="02020603050405020304" pitchFamily="18" charset="0"/>
                      </a:endParaRPr>
                    </a:p>
                  </a:txBody>
                  <a:tcPr marL="42813" marR="42813" marT="0" marB="0">
                    <a:solidFill>
                      <a:schemeClr val="tx2">
                        <a:lumMod val="20000"/>
                        <a:lumOff val="80000"/>
                      </a:schemeClr>
                    </a:solidFill>
                  </a:tcPr>
                </a:tc>
                <a:extLst>
                  <a:ext uri="{0D108BD9-81ED-4DB2-BD59-A6C34878D82A}">
                    <a16:rowId xmlns:a16="http://schemas.microsoft.com/office/drawing/2014/main" val="2861279199"/>
                  </a:ext>
                </a:extLst>
              </a:tr>
              <a:tr h="1642515">
                <a:tc>
                  <a:txBody>
                    <a:bodyPr/>
                    <a:lstStyle/>
                    <a:p>
                      <a:pPr marL="0" indent="0" algn="l">
                        <a:spcAft>
                          <a:spcPts val="0"/>
                        </a:spcAft>
                        <a:buFont typeface="Arial" panose="020B0604020202020204" pitchFamily="34" charset="0"/>
                        <a:buNone/>
                      </a:pPr>
                      <a:r>
                        <a:rPr lang="it-IT" sz="1500" noProof="0" dirty="0">
                          <a:effectLst/>
                        </a:rPr>
                        <a:t> </a:t>
                      </a:r>
                    </a:p>
                    <a:p>
                      <a:pPr marL="285750" lvl="0" indent="-285750" algn="l">
                        <a:spcAft>
                          <a:spcPts val="0"/>
                        </a:spcAft>
                        <a:buFont typeface="Arial" panose="020B0604020202020204" pitchFamily="34" charset="0"/>
                        <a:buChar char="•"/>
                        <a:tabLst>
                          <a:tab pos="457200" algn="l"/>
                        </a:tabLst>
                      </a:pPr>
                      <a:r>
                        <a:rPr lang="it-IT" sz="1500" noProof="0" dirty="0">
                          <a:effectLst/>
                        </a:rPr>
                        <a:t>I temi trattati spaziano in vari ambiti o vengono approfonditi molto.</a:t>
                      </a:r>
                    </a:p>
                    <a:p>
                      <a:pPr marL="285750" lvl="0" indent="-285750" algn="l">
                        <a:spcAft>
                          <a:spcPts val="0"/>
                        </a:spcAft>
                        <a:buFont typeface="Arial" panose="020B0604020202020204" pitchFamily="34" charset="0"/>
                        <a:buChar char="•"/>
                        <a:tabLst>
                          <a:tab pos="457200" algn="l"/>
                        </a:tabLst>
                      </a:pPr>
                      <a:r>
                        <a:rPr lang="it-IT" sz="1500" noProof="0" dirty="0">
                          <a:effectLst/>
                        </a:rPr>
                        <a:t>I documenti devono essere accessibili – senza aver bisogno di pagare commissioni, o avere determinati software o browser.  </a:t>
                      </a:r>
                    </a:p>
                  </a:txBody>
                  <a:tcPr marL="42813" marR="42813" marT="0" marB="0">
                    <a:solidFill>
                      <a:schemeClr val="bg1">
                        <a:lumMod val="95000"/>
                      </a:schemeClr>
                    </a:solidFill>
                  </a:tcPr>
                </a:tc>
                <a:tc>
                  <a:txBody>
                    <a:bodyPr/>
                    <a:lstStyle/>
                    <a:p>
                      <a:pPr marL="228600" indent="0" algn="l">
                        <a:spcAft>
                          <a:spcPts val="0"/>
                        </a:spcAft>
                        <a:buFont typeface="Arial" panose="020B0604020202020204" pitchFamily="34" charset="0"/>
                        <a:buNone/>
                      </a:pPr>
                      <a:endParaRPr lang="it-IT" sz="1500" noProof="0" dirty="0">
                        <a:effectLst/>
                      </a:endParaRPr>
                    </a:p>
                    <a:p>
                      <a:pPr marL="285750" lvl="0" indent="-285750" algn="l">
                        <a:spcAft>
                          <a:spcPts val="0"/>
                        </a:spcAft>
                        <a:buFont typeface="Arial" panose="020B0604020202020204" pitchFamily="34" charset="0"/>
                        <a:buChar char="•"/>
                        <a:tabLst>
                          <a:tab pos="457200" algn="l"/>
                        </a:tabLst>
                      </a:pPr>
                      <a:r>
                        <a:rPr lang="it-IT" sz="1500" noProof="0" dirty="0">
                          <a:effectLst/>
                        </a:rPr>
                        <a:t>I temi trattati sono vari o trattati in maniera approfondita?</a:t>
                      </a:r>
                    </a:p>
                    <a:p>
                      <a:pPr marL="285750" lvl="0" indent="-285750" algn="l">
                        <a:spcAft>
                          <a:spcPts val="0"/>
                        </a:spcAft>
                        <a:buFont typeface="Arial" panose="020B0604020202020204" pitchFamily="34" charset="0"/>
                        <a:buChar char="•"/>
                        <a:tabLst>
                          <a:tab pos="457200" algn="l"/>
                        </a:tabLst>
                      </a:pPr>
                      <a:r>
                        <a:rPr lang="it-IT" sz="1500" noProof="0" dirty="0">
                          <a:effectLst/>
                        </a:rPr>
                        <a:t>Le informazioni sono accessibili gratuitamente o previo pagamento?</a:t>
                      </a:r>
                    </a:p>
                    <a:p>
                      <a:pPr marL="285750" lvl="0" indent="-285750" algn="l">
                        <a:spcAft>
                          <a:spcPts val="0"/>
                        </a:spcAft>
                        <a:buFont typeface="Arial" panose="020B0604020202020204" pitchFamily="34" charset="0"/>
                        <a:buChar char="•"/>
                        <a:tabLst>
                          <a:tab pos="457200" algn="l"/>
                        </a:tabLst>
                      </a:pPr>
                      <a:r>
                        <a:rPr lang="it-IT" sz="1500" noProof="0" dirty="0">
                          <a:effectLst/>
                        </a:rPr>
                        <a:t>È possibile visionare le pagine attraverso il proprio software? Se la risposta è no, il software necessario è a pagamento? </a:t>
                      </a:r>
                    </a:p>
                  </a:txBody>
                  <a:tcPr marL="42813" marR="42813" marT="0" marB="0">
                    <a:solidFill>
                      <a:schemeClr val="bg1">
                        <a:lumMod val="95000"/>
                      </a:schemeClr>
                    </a:solidFill>
                  </a:tcPr>
                </a:tc>
                <a:extLst>
                  <a:ext uri="{0D108BD9-81ED-4DB2-BD59-A6C34878D82A}">
                    <a16:rowId xmlns:a16="http://schemas.microsoft.com/office/drawing/2014/main" val="1348954272"/>
                  </a:ext>
                </a:extLst>
              </a:tr>
            </a:tbl>
          </a:graphicData>
        </a:graphic>
      </p:graphicFrame>
    </p:spTree>
    <p:extLst>
      <p:ext uri="{BB962C8B-B14F-4D97-AF65-F5344CB8AC3E}">
        <p14:creationId xmlns:p14="http://schemas.microsoft.com/office/powerpoint/2010/main" val="2537342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2467366" y="1368088"/>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2571436" y="1289919"/>
            <a:ext cx="6073854" cy="461665"/>
          </a:xfrm>
          <a:prstGeom prst="rect">
            <a:avLst/>
          </a:prstGeom>
          <a:noFill/>
        </p:spPr>
        <p:txBody>
          <a:bodyPr wrap="square" rtlCol="0" anchor="ctr">
            <a:spAutoFit/>
          </a:bodyPr>
          <a:lstStyle/>
          <a:p>
            <a:r>
              <a:rPr lang="en-US" sz="2400" b="1" dirty="0" err="1"/>
              <a:t>C</a:t>
            </a:r>
            <a:r>
              <a:rPr lang="en-US" sz="2400" dirty="0" err="1"/>
              <a:t>urrency</a:t>
            </a:r>
            <a:r>
              <a:rPr lang="en-US" sz="2400" b="1" dirty="0" err="1"/>
              <a:t>R</a:t>
            </a:r>
            <a:r>
              <a:rPr lang="en-US" sz="2400" dirty="0" err="1"/>
              <a:t>elevance</a:t>
            </a:r>
            <a:r>
              <a:rPr lang="en-US" sz="2400" b="1" dirty="0" err="1"/>
              <a:t>A</a:t>
            </a:r>
            <a:r>
              <a:rPr lang="en-US" sz="2400" dirty="0" err="1"/>
              <a:t>uthority</a:t>
            </a:r>
            <a:r>
              <a:rPr lang="en-US" sz="2400" b="1" dirty="0" err="1"/>
              <a:t>A</a:t>
            </a:r>
            <a:r>
              <a:rPr lang="en-US" sz="2400" dirty="0" err="1"/>
              <a:t>ccuracy</a:t>
            </a:r>
            <a:r>
              <a:rPr lang="en-US" sz="2400" b="1" dirty="0" err="1"/>
              <a:t>P</a:t>
            </a:r>
            <a:r>
              <a:rPr lang="en-US" sz="2400" dirty="0" err="1"/>
              <a:t>urpose</a:t>
            </a:r>
            <a:endParaRPr lang="en-US" sz="2400" dirty="0"/>
          </a:p>
        </p:txBody>
      </p:sp>
      <p:pic>
        <p:nvPicPr>
          <p:cNvPr id="5" name="EyMT08mD7Ds"/>
          <p:cNvPicPr>
            <a:picLocks noRot="1" noChangeAspect="1"/>
          </p:cNvPicPr>
          <p:nvPr>
            <a:videoFile r:link="rId1"/>
          </p:nvPr>
        </p:nvPicPr>
        <p:blipFill>
          <a:blip r:embed="rId4"/>
          <a:stretch>
            <a:fillRect/>
          </a:stretch>
        </p:blipFill>
        <p:spPr>
          <a:xfrm>
            <a:off x="2676177" y="1956157"/>
            <a:ext cx="5594482" cy="3516772"/>
          </a:xfrm>
          <a:prstGeom prst="rect">
            <a:avLst/>
          </a:prstGeom>
        </p:spPr>
      </p:pic>
      <p:sp>
        <p:nvSpPr>
          <p:cNvPr id="31"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1.3. Il test CRAAP: uno </a:t>
            </a:r>
            <a:r>
              <a:rPr lang="en-US" altLang="ko-KR" sz="3200" b="1" dirty="0" err="1">
                <a:solidFill>
                  <a:schemeClr val="accent1"/>
                </a:solidFill>
              </a:rPr>
              <a:t>strumento</a:t>
            </a:r>
            <a:r>
              <a:rPr lang="en-US" altLang="ko-KR" sz="3200" b="1" dirty="0">
                <a:solidFill>
                  <a:schemeClr val="accent1"/>
                </a:solidFill>
              </a:rPr>
              <a:t> per </a:t>
            </a:r>
            <a:r>
              <a:rPr lang="en-US" altLang="ko-KR" sz="3200" b="1" dirty="0" err="1">
                <a:solidFill>
                  <a:schemeClr val="accent1"/>
                </a:solidFill>
              </a:rPr>
              <a:t>valutare</a:t>
            </a:r>
            <a:r>
              <a:rPr lang="en-US" altLang="ko-KR" sz="3200" b="1" dirty="0">
                <a:solidFill>
                  <a:schemeClr val="accent1"/>
                </a:solidFill>
              </a:rPr>
              <a:t> le </a:t>
            </a:r>
            <a:r>
              <a:rPr lang="en-US" altLang="ko-KR" sz="3200" b="1" dirty="0" err="1">
                <a:solidFill>
                  <a:schemeClr val="accent1"/>
                </a:solidFill>
              </a:rPr>
              <a:t>fonti</a:t>
            </a:r>
            <a:r>
              <a:rPr lang="en-US" altLang="ko-KR" sz="3200" b="1" dirty="0">
                <a:solidFill>
                  <a:schemeClr val="accent1"/>
                </a:solidFill>
              </a:rPr>
              <a:t>. </a:t>
            </a:r>
          </a:p>
        </p:txBody>
      </p:sp>
      <p:sp>
        <p:nvSpPr>
          <p:cNvPr id="2" name="TextBox 1">
            <a:extLst>
              <a:ext uri="{FF2B5EF4-FFF2-40B4-BE49-F238E27FC236}">
                <a16:creationId xmlns:a16="http://schemas.microsoft.com/office/drawing/2014/main" id="{2C69A5D5-2D7C-4814-AFF0-8F60F303297A}"/>
              </a:ext>
            </a:extLst>
          </p:cNvPr>
          <p:cNvSpPr txBox="1"/>
          <p:nvPr/>
        </p:nvSpPr>
        <p:spPr>
          <a:xfrm>
            <a:off x="3554185" y="5595256"/>
            <a:ext cx="369569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000" dirty="0">
                <a:cs typeface="Calibri"/>
              </a:rPr>
              <a:t>Retrieved from </a:t>
            </a:r>
            <a:r>
              <a:rPr lang="el-GR" sz="1000" dirty="0">
                <a:ea typeface="+mn-lt"/>
                <a:cs typeface="+mn-lt"/>
                <a:hlinkClick r:id="rId5"/>
              </a:rPr>
              <a:t>https://youtu.be/EyMT08mD7Ds</a:t>
            </a:r>
            <a:r>
              <a:rPr lang="el-GR" sz="1000">
                <a:ea typeface="+mn-lt"/>
                <a:cs typeface="+mn-lt"/>
              </a:rPr>
              <a:t> , November 2021.</a:t>
            </a:r>
            <a:endParaRPr lang="el-GR" sz="1000" dirty="0">
              <a:cs typeface="Calibri"/>
            </a:endParaRPr>
          </a:p>
        </p:txBody>
      </p:sp>
    </p:spTree>
    <p:extLst>
      <p:ext uri="{BB962C8B-B14F-4D97-AF65-F5344CB8AC3E}">
        <p14:creationId xmlns:p14="http://schemas.microsoft.com/office/powerpoint/2010/main" val="4097962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4">
            <a:extLst>
              <a:ext uri="{FF2B5EF4-FFF2-40B4-BE49-F238E27FC236}">
                <a16:creationId xmlns:a16="http://schemas.microsoft.com/office/drawing/2014/main" id="{0C71D673-9E80-43B8-B23E-548E705F5F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956" y="1871961"/>
            <a:ext cx="2826299" cy="1884199"/>
          </a:xfrm>
          <a:prstGeom prst="rect">
            <a:avLst/>
          </a:prstGeom>
        </p:spPr>
      </p:pic>
      <p:sp>
        <p:nvSpPr>
          <p:cNvPr id="25" name="Rectangle 7">
            <a:extLst>
              <a:ext uri="{FF2B5EF4-FFF2-40B4-BE49-F238E27FC236}">
                <a16:creationId xmlns:a16="http://schemas.microsoft.com/office/drawing/2014/main" id="{421A13C1-A62F-42B7-BA0B-406294803411}"/>
              </a:ext>
            </a:extLst>
          </p:cNvPr>
          <p:cNvSpPr/>
          <p:nvPr/>
        </p:nvSpPr>
        <p:spPr>
          <a:xfrm>
            <a:off x="5087903" y="2353112"/>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5191973" y="2274943"/>
            <a:ext cx="6593204" cy="461665"/>
          </a:xfrm>
          <a:prstGeom prst="rect">
            <a:avLst/>
          </a:prstGeom>
          <a:noFill/>
        </p:spPr>
        <p:txBody>
          <a:bodyPr wrap="square" rtlCol="0" anchor="ctr">
            <a:spAutoFit/>
          </a:bodyPr>
          <a:lstStyle/>
          <a:p>
            <a:r>
              <a:rPr lang="en-US" sz="2400" b="1" dirty="0" err="1"/>
              <a:t>C</a:t>
            </a:r>
            <a:r>
              <a:rPr lang="en-US" sz="2400" dirty="0" err="1"/>
              <a:t>urrency</a:t>
            </a:r>
            <a:r>
              <a:rPr lang="en-US" sz="2400" b="1" dirty="0" err="1">
                <a:solidFill>
                  <a:schemeClr val="bg2">
                    <a:lumMod val="75000"/>
                  </a:schemeClr>
                </a:solidFill>
              </a:rPr>
              <a:t>R</a:t>
            </a:r>
            <a:r>
              <a:rPr lang="en-US" sz="2400" dirty="0" err="1">
                <a:solidFill>
                  <a:schemeClr val="bg2">
                    <a:lumMod val="75000"/>
                  </a:schemeClr>
                </a:solidFill>
              </a:rPr>
              <a:t>elevance</a:t>
            </a:r>
            <a:r>
              <a:rPr lang="en-US" sz="2400" b="1" dirty="0" err="1">
                <a:solidFill>
                  <a:schemeClr val="bg2">
                    <a:lumMod val="75000"/>
                  </a:schemeClr>
                </a:solidFill>
              </a:rPr>
              <a:t>A</a:t>
            </a:r>
            <a:r>
              <a:rPr lang="en-US" sz="2400" dirty="0" err="1">
                <a:solidFill>
                  <a:schemeClr val="bg2">
                    <a:lumMod val="75000"/>
                  </a:schemeClr>
                </a:solidFill>
              </a:rPr>
              <a:t>uthority</a:t>
            </a:r>
            <a:r>
              <a:rPr lang="en-US" sz="2400" b="1" dirty="0" err="1">
                <a:solidFill>
                  <a:schemeClr val="bg2">
                    <a:lumMod val="75000"/>
                  </a:schemeClr>
                </a:solidFill>
              </a:rPr>
              <a:t>A</a:t>
            </a:r>
            <a:r>
              <a:rPr lang="en-US" sz="2400" dirty="0" err="1">
                <a:solidFill>
                  <a:schemeClr val="bg2">
                    <a:lumMod val="75000"/>
                  </a:schemeClr>
                </a:solidFill>
              </a:rPr>
              <a:t>ccuracy</a:t>
            </a:r>
            <a:r>
              <a:rPr lang="en-US" sz="2400" b="1" dirty="0" err="1">
                <a:solidFill>
                  <a:schemeClr val="bg2">
                    <a:lumMod val="75000"/>
                  </a:schemeClr>
                </a:solidFill>
              </a:rPr>
              <a:t>P</a:t>
            </a:r>
            <a:r>
              <a:rPr lang="en-US" sz="2400" dirty="0" err="1">
                <a:solidFill>
                  <a:schemeClr val="bg2">
                    <a:lumMod val="75000"/>
                  </a:schemeClr>
                </a:solidFill>
              </a:rPr>
              <a:t>urpose</a:t>
            </a:r>
            <a:endParaRPr lang="en-US" sz="2400" b="1" dirty="0">
              <a:solidFill>
                <a:schemeClr val="bg2">
                  <a:lumMod val="75000"/>
                </a:schemeClr>
              </a:solidFill>
            </a:endParaRPr>
          </a:p>
        </p:txBody>
      </p:sp>
      <p:sp>
        <p:nvSpPr>
          <p:cNvPr id="18" name="TextBox 2">
            <a:extLst>
              <a:ext uri="{FF2B5EF4-FFF2-40B4-BE49-F238E27FC236}">
                <a16:creationId xmlns:a16="http://schemas.microsoft.com/office/drawing/2014/main" id="{A9DC58F7-259F-4D1B-B01F-00E5E6930B17}"/>
              </a:ext>
            </a:extLst>
          </p:cNvPr>
          <p:cNvSpPr txBox="1"/>
          <p:nvPr/>
        </p:nvSpPr>
        <p:spPr>
          <a:xfrm>
            <a:off x="4976734" y="3009298"/>
            <a:ext cx="4627204" cy="1969770"/>
          </a:xfrm>
          <a:prstGeom prst="rect">
            <a:avLst/>
          </a:prstGeom>
          <a:noFill/>
        </p:spPr>
        <p:txBody>
          <a:bodyPr wrap="square" rtlCol="0">
            <a:spAutoFit/>
          </a:bodyPr>
          <a:lstStyle/>
          <a:p>
            <a:r>
              <a:rPr lang="en-US" dirty="0" err="1"/>
              <a:t>L’</a:t>
            </a:r>
            <a:r>
              <a:rPr lang="en-US" b="1" dirty="0" err="1"/>
              <a:t>attualità</a:t>
            </a:r>
            <a:r>
              <a:rPr lang="en-US" dirty="0"/>
              <a:t> </a:t>
            </a:r>
            <a:r>
              <a:rPr lang="en-US" dirty="0" err="1"/>
              <a:t>dell’informazione</a:t>
            </a:r>
            <a:r>
              <a:rPr lang="en-US" dirty="0"/>
              <a:t>. </a:t>
            </a:r>
          </a:p>
          <a:p>
            <a:endParaRPr lang="en-US" altLang="ko-KR" dirty="0">
              <a:solidFill>
                <a:schemeClr val="tx1">
                  <a:lumMod val="75000"/>
                  <a:lumOff val="25000"/>
                </a:schemeClr>
              </a:solidFill>
            </a:endParaRPr>
          </a:p>
          <a:p>
            <a:pPr marL="285750" indent="-285750">
              <a:buFont typeface="Arial" panose="020B0604020202020204" pitchFamily="34" charset="0"/>
              <a:buChar char="•"/>
            </a:pPr>
            <a:r>
              <a:rPr lang="en-US" dirty="0" err="1"/>
              <a:t>Quando</a:t>
            </a:r>
            <a:r>
              <a:rPr lang="en-US" dirty="0"/>
              <a:t> </a:t>
            </a:r>
            <a:r>
              <a:rPr lang="en-US" dirty="0" err="1"/>
              <a:t>è</a:t>
            </a:r>
            <a:r>
              <a:rPr lang="en-US" dirty="0"/>
              <a:t> </a:t>
            </a:r>
            <a:r>
              <a:rPr lang="en-US" dirty="0" err="1"/>
              <a:t>stato</a:t>
            </a:r>
            <a:r>
              <a:rPr lang="en-US" dirty="0"/>
              <a:t> </a:t>
            </a:r>
            <a:r>
              <a:rPr lang="en-US" dirty="0" err="1"/>
              <a:t>pubblicato</a:t>
            </a:r>
            <a:r>
              <a:rPr lang="en-US" dirty="0"/>
              <a:t>?</a:t>
            </a:r>
          </a:p>
          <a:p>
            <a:pPr marL="285750" indent="-285750">
              <a:buFont typeface="Arial" panose="020B0604020202020204" pitchFamily="34" charset="0"/>
              <a:buChar char="•"/>
            </a:pPr>
            <a:r>
              <a:rPr lang="en-US" dirty="0" err="1"/>
              <a:t>É</a:t>
            </a:r>
            <a:r>
              <a:rPr lang="en-US" dirty="0"/>
              <a:t> </a:t>
            </a:r>
            <a:r>
              <a:rPr lang="en-US" dirty="0" err="1"/>
              <a:t>stato</a:t>
            </a:r>
            <a:r>
              <a:rPr lang="en-US" dirty="0"/>
              <a:t> </a:t>
            </a:r>
            <a:r>
              <a:rPr lang="en-US" dirty="0" err="1"/>
              <a:t>aggiornato</a:t>
            </a:r>
            <a:r>
              <a:rPr lang="en-US" dirty="0"/>
              <a:t> o </a:t>
            </a:r>
            <a:r>
              <a:rPr lang="en-US" dirty="0" err="1"/>
              <a:t>revisionato</a:t>
            </a:r>
            <a:r>
              <a:rPr lang="en-US" dirty="0"/>
              <a:t>?</a:t>
            </a:r>
          </a:p>
          <a:p>
            <a:pPr marL="285750" indent="-285750">
              <a:buFont typeface="Arial" panose="020B0604020202020204" pitchFamily="34" charset="0"/>
              <a:buChar char="•"/>
            </a:pPr>
            <a:r>
              <a:rPr lang="en-US" dirty="0"/>
              <a:t>Le </a:t>
            </a:r>
            <a:r>
              <a:rPr lang="en-US" dirty="0" err="1"/>
              <a:t>informazioni</a:t>
            </a:r>
            <a:r>
              <a:rPr lang="en-US" dirty="0"/>
              <a:t> </a:t>
            </a:r>
            <a:r>
              <a:rPr lang="en-US" dirty="0" err="1"/>
              <a:t>sono</a:t>
            </a:r>
            <a:r>
              <a:rPr lang="en-US" dirty="0"/>
              <a:t> </a:t>
            </a:r>
            <a:r>
              <a:rPr lang="en-US" dirty="0" err="1"/>
              <a:t>attuali</a:t>
            </a:r>
            <a:r>
              <a:rPr lang="en-US" dirty="0"/>
              <a:t> o </a:t>
            </a:r>
            <a:r>
              <a:rPr lang="en-US" dirty="0" err="1"/>
              <a:t>datate</a:t>
            </a:r>
            <a:r>
              <a:rPr lang="en-US" dirty="0"/>
              <a:t>?</a:t>
            </a:r>
          </a:p>
          <a:p>
            <a:pPr marL="285750" indent="-285750">
              <a:buFont typeface="Arial" panose="020B0604020202020204" pitchFamily="34" charset="0"/>
              <a:buChar char="•"/>
            </a:pPr>
            <a:r>
              <a:rPr lang="en-US" dirty="0"/>
              <a:t>I link </a:t>
            </a:r>
            <a:r>
              <a:rPr lang="en-US" dirty="0" err="1"/>
              <a:t>funzionano</a:t>
            </a:r>
            <a:r>
              <a:rPr lang="en-US" dirty="0"/>
              <a:t>? </a:t>
            </a:r>
            <a:endParaRPr lang="en-US" sz="1400" dirty="0"/>
          </a:p>
          <a:p>
            <a:pPr marL="285750" indent="-285750">
              <a:buFont typeface="Arial" panose="020B0604020202020204" pitchFamily="34" charset="0"/>
              <a:buChar char="•"/>
            </a:pPr>
            <a:endParaRPr lang="en-US" altLang="ko-KR" sz="1400" dirty="0">
              <a:solidFill>
                <a:schemeClr val="tx1">
                  <a:lumMod val="75000"/>
                  <a:lumOff val="25000"/>
                </a:schemeClr>
              </a:solidFill>
            </a:endParaRPr>
          </a:p>
        </p:txBody>
      </p:sp>
      <p:grpSp>
        <p:nvGrpSpPr>
          <p:cNvPr id="23" name="Google Shape;12481;p70">
            <a:extLst>
              <a:ext uri="{FF2B5EF4-FFF2-40B4-BE49-F238E27FC236}">
                <a16:creationId xmlns:a16="http://schemas.microsoft.com/office/drawing/2014/main" id="{D6B02854-9B2C-4733-997E-203E237C6FB1}"/>
              </a:ext>
            </a:extLst>
          </p:cNvPr>
          <p:cNvGrpSpPr/>
          <p:nvPr/>
        </p:nvGrpSpPr>
        <p:grpSpPr>
          <a:xfrm>
            <a:off x="9603938" y="4981343"/>
            <a:ext cx="985015" cy="797944"/>
            <a:chOff x="7957483" y="3350848"/>
            <a:chExt cx="357387" cy="357387"/>
          </a:xfrm>
          <a:solidFill>
            <a:srgbClr val="4EAE3A"/>
          </a:solidFill>
        </p:grpSpPr>
        <p:sp>
          <p:nvSpPr>
            <p:cNvPr id="24" name="Google Shape;12482;p70">
              <a:extLst>
                <a:ext uri="{FF2B5EF4-FFF2-40B4-BE49-F238E27FC236}">
                  <a16:creationId xmlns:a16="http://schemas.microsoft.com/office/drawing/2014/main" id="{358490AC-B553-423A-A166-7469E0157B9A}"/>
                </a:ext>
              </a:extLst>
            </p:cNvPr>
            <p:cNvSpPr/>
            <p:nvPr/>
          </p:nvSpPr>
          <p:spPr>
            <a:xfrm>
              <a:off x="8025312" y="3410721"/>
              <a:ext cx="71649" cy="71267"/>
            </a:xfrm>
            <a:custGeom>
              <a:avLst/>
              <a:gdLst/>
              <a:ahLst/>
              <a:cxnLst/>
              <a:rect l="l" t="t" r="r" b="b"/>
              <a:pathLst>
                <a:path w="2251" h="2239" extrusionOk="0">
                  <a:moveTo>
                    <a:pt x="1120" y="0"/>
                  </a:moveTo>
                  <a:cubicBezTo>
                    <a:pt x="489" y="0"/>
                    <a:pt x="1" y="500"/>
                    <a:pt x="1" y="1120"/>
                  </a:cubicBezTo>
                  <a:cubicBezTo>
                    <a:pt x="1" y="1727"/>
                    <a:pt x="513" y="2239"/>
                    <a:pt x="1120" y="2239"/>
                  </a:cubicBezTo>
                  <a:cubicBezTo>
                    <a:pt x="1739" y="2239"/>
                    <a:pt x="2239" y="1727"/>
                    <a:pt x="2239" y="1120"/>
                  </a:cubicBezTo>
                  <a:cubicBezTo>
                    <a:pt x="2251" y="1048"/>
                    <a:pt x="2156" y="953"/>
                    <a:pt x="2072" y="953"/>
                  </a:cubicBezTo>
                  <a:lnTo>
                    <a:pt x="1358" y="953"/>
                  </a:lnTo>
                  <a:cubicBezTo>
                    <a:pt x="1251" y="953"/>
                    <a:pt x="1179" y="1024"/>
                    <a:pt x="1179" y="1131"/>
                  </a:cubicBezTo>
                  <a:cubicBezTo>
                    <a:pt x="1179" y="1239"/>
                    <a:pt x="1251" y="1310"/>
                    <a:pt x="1358" y="1310"/>
                  </a:cubicBezTo>
                  <a:lnTo>
                    <a:pt x="1858" y="1310"/>
                  </a:lnTo>
                  <a:cubicBezTo>
                    <a:pt x="1787" y="1655"/>
                    <a:pt x="1477" y="1905"/>
                    <a:pt x="1120" y="1905"/>
                  </a:cubicBezTo>
                  <a:cubicBezTo>
                    <a:pt x="703" y="1905"/>
                    <a:pt x="346" y="1560"/>
                    <a:pt x="346" y="1131"/>
                  </a:cubicBezTo>
                  <a:cubicBezTo>
                    <a:pt x="346" y="715"/>
                    <a:pt x="691" y="358"/>
                    <a:pt x="1120" y="358"/>
                  </a:cubicBezTo>
                  <a:cubicBezTo>
                    <a:pt x="1310" y="358"/>
                    <a:pt x="1489" y="429"/>
                    <a:pt x="1620" y="548"/>
                  </a:cubicBezTo>
                  <a:cubicBezTo>
                    <a:pt x="1660" y="576"/>
                    <a:pt x="1702" y="591"/>
                    <a:pt x="1745" y="591"/>
                  </a:cubicBezTo>
                  <a:cubicBezTo>
                    <a:pt x="1791" y="591"/>
                    <a:pt x="1838" y="573"/>
                    <a:pt x="1882" y="536"/>
                  </a:cubicBezTo>
                  <a:cubicBezTo>
                    <a:pt x="1953" y="465"/>
                    <a:pt x="1941" y="358"/>
                    <a:pt x="1858" y="286"/>
                  </a:cubicBezTo>
                  <a:cubicBezTo>
                    <a:pt x="1656" y="108"/>
                    <a:pt x="1406" y="0"/>
                    <a:pt x="11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483;p70">
              <a:extLst>
                <a:ext uri="{FF2B5EF4-FFF2-40B4-BE49-F238E27FC236}">
                  <a16:creationId xmlns:a16="http://schemas.microsoft.com/office/drawing/2014/main" id="{4407164E-B09E-4E7F-97C2-08BAF8AAB759}"/>
                </a:ext>
              </a:extLst>
            </p:cNvPr>
            <p:cNvSpPr/>
            <p:nvPr/>
          </p:nvSpPr>
          <p:spPr>
            <a:xfrm>
              <a:off x="8191306" y="3380768"/>
              <a:ext cx="70917" cy="71299"/>
            </a:xfrm>
            <a:custGeom>
              <a:avLst/>
              <a:gdLst/>
              <a:ahLst/>
              <a:cxnLst/>
              <a:rect l="l" t="t" r="r" b="b"/>
              <a:pathLst>
                <a:path w="2228" h="2240" extrusionOk="0">
                  <a:moveTo>
                    <a:pt x="1108" y="346"/>
                  </a:moveTo>
                  <a:cubicBezTo>
                    <a:pt x="1548" y="346"/>
                    <a:pt x="1882" y="691"/>
                    <a:pt x="1882" y="1120"/>
                  </a:cubicBezTo>
                  <a:cubicBezTo>
                    <a:pt x="1870" y="1549"/>
                    <a:pt x="1525" y="1894"/>
                    <a:pt x="1108" y="1894"/>
                  </a:cubicBezTo>
                  <a:cubicBezTo>
                    <a:pt x="691" y="1894"/>
                    <a:pt x="334" y="1549"/>
                    <a:pt x="334" y="1120"/>
                  </a:cubicBezTo>
                  <a:cubicBezTo>
                    <a:pt x="334" y="703"/>
                    <a:pt x="679" y="346"/>
                    <a:pt x="1108" y="346"/>
                  </a:cubicBezTo>
                  <a:close/>
                  <a:moveTo>
                    <a:pt x="1108" y="1"/>
                  </a:moveTo>
                  <a:cubicBezTo>
                    <a:pt x="489" y="1"/>
                    <a:pt x="1" y="513"/>
                    <a:pt x="1" y="1120"/>
                  </a:cubicBezTo>
                  <a:cubicBezTo>
                    <a:pt x="1" y="1751"/>
                    <a:pt x="501" y="2239"/>
                    <a:pt x="1108" y="2239"/>
                  </a:cubicBezTo>
                  <a:cubicBezTo>
                    <a:pt x="1739" y="2239"/>
                    <a:pt x="2227" y="1727"/>
                    <a:pt x="2227" y="1120"/>
                  </a:cubicBezTo>
                  <a:cubicBezTo>
                    <a:pt x="2227" y="513"/>
                    <a:pt x="1727" y="1"/>
                    <a:pt x="11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484;p70">
              <a:extLst>
                <a:ext uri="{FF2B5EF4-FFF2-40B4-BE49-F238E27FC236}">
                  <a16:creationId xmlns:a16="http://schemas.microsoft.com/office/drawing/2014/main" id="{E298BACE-92D4-4F87-AB3E-8074CC96F732}"/>
                </a:ext>
              </a:extLst>
            </p:cNvPr>
            <p:cNvSpPr/>
            <p:nvPr/>
          </p:nvSpPr>
          <p:spPr>
            <a:xfrm>
              <a:off x="7957483" y="3350848"/>
              <a:ext cx="357387" cy="357387"/>
            </a:xfrm>
            <a:custGeom>
              <a:avLst/>
              <a:gdLst/>
              <a:ahLst/>
              <a:cxnLst/>
              <a:rect l="l" t="t" r="r" b="b"/>
              <a:pathLst>
                <a:path w="11228" h="11228" extrusionOk="0">
                  <a:moveTo>
                    <a:pt x="8454" y="369"/>
                  </a:moveTo>
                  <a:cubicBezTo>
                    <a:pt x="9525" y="369"/>
                    <a:pt x="10406" y="1238"/>
                    <a:pt x="10406" y="2310"/>
                  </a:cubicBezTo>
                  <a:cubicBezTo>
                    <a:pt x="10406" y="3167"/>
                    <a:pt x="9097" y="4691"/>
                    <a:pt x="8454" y="5370"/>
                  </a:cubicBezTo>
                  <a:cubicBezTo>
                    <a:pt x="7823" y="4691"/>
                    <a:pt x="6513" y="3143"/>
                    <a:pt x="6513" y="2310"/>
                  </a:cubicBezTo>
                  <a:cubicBezTo>
                    <a:pt x="6513" y="1227"/>
                    <a:pt x="7370" y="369"/>
                    <a:pt x="8454" y="369"/>
                  </a:cubicBezTo>
                  <a:close/>
                  <a:moveTo>
                    <a:pt x="5620" y="369"/>
                  </a:moveTo>
                  <a:cubicBezTo>
                    <a:pt x="6073" y="369"/>
                    <a:pt x="6537" y="429"/>
                    <a:pt x="6989" y="548"/>
                  </a:cubicBezTo>
                  <a:cubicBezTo>
                    <a:pt x="6477" y="965"/>
                    <a:pt x="6156" y="1596"/>
                    <a:pt x="6156" y="2310"/>
                  </a:cubicBezTo>
                  <a:cubicBezTo>
                    <a:pt x="6156" y="2524"/>
                    <a:pt x="6215" y="2751"/>
                    <a:pt x="6299" y="2989"/>
                  </a:cubicBezTo>
                  <a:lnTo>
                    <a:pt x="536" y="6977"/>
                  </a:lnTo>
                  <a:cubicBezTo>
                    <a:pt x="417" y="6537"/>
                    <a:pt x="358" y="6084"/>
                    <a:pt x="358" y="5620"/>
                  </a:cubicBezTo>
                  <a:cubicBezTo>
                    <a:pt x="358" y="2715"/>
                    <a:pt x="2715" y="369"/>
                    <a:pt x="5620" y="369"/>
                  </a:cubicBezTo>
                  <a:close/>
                  <a:moveTo>
                    <a:pt x="10359" y="3417"/>
                  </a:moveTo>
                  <a:cubicBezTo>
                    <a:pt x="10668" y="4096"/>
                    <a:pt x="10835" y="4858"/>
                    <a:pt x="10835" y="5620"/>
                  </a:cubicBezTo>
                  <a:cubicBezTo>
                    <a:pt x="10871" y="7418"/>
                    <a:pt x="9966" y="9013"/>
                    <a:pt x="8561" y="9966"/>
                  </a:cubicBezTo>
                  <a:lnTo>
                    <a:pt x="5358" y="5394"/>
                  </a:lnTo>
                  <a:lnTo>
                    <a:pt x="7001" y="4191"/>
                  </a:lnTo>
                  <a:cubicBezTo>
                    <a:pt x="7585" y="4989"/>
                    <a:pt x="8263" y="5679"/>
                    <a:pt x="8311" y="5739"/>
                  </a:cubicBezTo>
                  <a:cubicBezTo>
                    <a:pt x="8335" y="5763"/>
                    <a:pt x="8382" y="5799"/>
                    <a:pt x="8430" y="5799"/>
                  </a:cubicBezTo>
                  <a:cubicBezTo>
                    <a:pt x="8478" y="5799"/>
                    <a:pt x="8513" y="5775"/>
                    <a:pt x="8549" y="5739"/>
                  </a:cubicBezTo>
                  <a:cubicBezTo>
                    <a:pt x="8609" y="5679"/>
                    <a:pt x="9764" y="4513"/>
                    <a:pt x="10359" y="3417"/>
                  </a:cubicBezTo>
                  <a:close/>
                  <a:moveTo>
                    <a:pt x="5096" y="5608"/>
                  </a:moveTo>
                  <a:lnTo>
                    <a:pt x="8275" y="10156"/>
                  </a:lnTo>
                  <a:cubicBezTo>
                    <a:pt x="8025" y="10287"/>
                    <a:pt x="7775" y="10406"/>
                    <a:pt x="7525" y="10513"/>
                  </a:cubicBezTo>
                  <a:lnTo>
                    <a:pt x="4430" y="6096"/>
                  </a:lnTo>
                  <a:lnTo>
                    <a:pt x="5096" y="5608"/>
                  </a:lnTo>
                  <a:close/>
                  <a:moveTo>
                    <a:pt x="6466" y="3310"/>
                  </a:moveTo>
                  <a:cubicBezTo>
                    <a:pt x="6573" y="3501"/>
                    <a:pt x="6692" y="3715"/>
                    <a:pt x="6823" y="3905"/>
                  </a:cubicBezTo>
                  <a:lnTo>
                    <a:pt x="3215" y="6537"/>
                  </a:lnTo>
                  <a:cubicBezTo>
                    <a:pt x="3132" y="6596"/>
                    <a:pt x="3132" y="6739"/>
                    <a:pt x="3203" y="6811"/>
                  </a:cubicBezTo>
                  <a:cubicBezTo>
                    <a:pt x="3236" y="6843"/>
                    <a:pt x="3283" y="6862"/>
                    <a:pt x="3329" y="6862"/>
                  </a:cubicBezTo>
                  <a:cubicBezTo>
                    <a:pt x="3366" y="6862"/>
                    <a:pt x="3403" y="6849"/>
                    <a:pt x="3429" y="6822"/>
                  </a:cubicBezTo>
                  <a:lnTo>
                    <a:pt x="4144" y="6299"/>
                  </a:lnTo>
                  <a:lnTo>
                    <a:pt x="7180" y="10632"/>
                  </a:lnTo>
                  <a:cubicBezTo>
                    <a:pt x="6668" y="10799"/>
                    <a:pt x="6156" y="10871"/>
                    <a:pt x="5620" y="10871"/>
                  </a:cubicBezTo>
                  <a:cubicBezTo>
                    <a:pt x="3751" y="10871"/>
                    <a:pt x="2132" y="9906"/>
                    <a:pt x="1191" y="8442"/>
                  </a:cubicBezTo>
                  <a:lnTo>
                    <a:pt x="2727" y="7334"/>
                  </a:lnTo>
                  <a:cubicBezTo>
                    <a:pt x="2822" y="7275"/>
                    <a:pt x="2822" y="7132"/>
                    <a:pt x="2739" y="7061"/>
                  </a:cubicBezTo>
                  <a:cubicBezTo>
                    <a:pt x="2706" y="7028"/>
                    <a:pt x="2663" y="7010"/>
                    <a:pt x="2620" y="7010"/>
                  </a:cubicBezTo>
                  <a:cubicBezTo>
                    <a:pt x="2585" y="7010"/>
                    <a:pt x="2551" y="7022"/>
                    <a:pt x="2525" y="7049"/>
                  </a:cubicBezTo>
                  <a:lnTo>
                    <a:pt x="1012" y="8144"/>
                  </a:lnTo>
                  <a:cubicBezTo>
                    <a:pt x="870" y="7894"/>
                    <a:pt x="751" y="7608"/>
                    <a:pt x="655" y="7334"/>
                  </a:cubicBezTo>
                  <a:lnTo>
                    <a:pt x="6466" y="3310"/>
                  </a:lnTo>
                  <a:close/>
                  <a:moveTo>
                    <a:pt x="5608" y="0"/>
                  </a:moveTo>
                  <a:cubicBezTo>
                    <a:pt x="4108" y="0"/>
                    <a:pt x="2715" y="584"/>
                    <a:pt x="1643" y="1643"/>
                  </a:cubicBezTo>
                  <a:cubicBezTo>
                    <a:pt x="584" y="2703"/>
                    <a:pt x="0" y="4120"/>
                    <a:pt x="0" y="5620"/>
                  </a:cubicBezTo>
                  <a:cubicBezTo>
                    <a:pt x="0" y="7120"/>
                    <a:pt x="584" y="8525"/>
                    <a:pt x="1643" y="9597"/>
                  </a:cubicBezTo>
                  <a:cubicBezTo>
                    <a:pt x="2691" y="10644"/>
                    <a:pt x="4108" y="11228"/>
                    <a:pt x="5608" y="11228"/>
                  </a:cubicBezTo>
                  <a:cubicBezTo>
                    <a:pt x="7120" y="11228"/>
                    <a:pt x="8513" y="10644"/>
                    <a:pt x="9585" y="9597"/>
                  </a:cubicBezTo>
                  <a:cubicBezTo>
                    <a:pt x="10645" y="8537"/>
                    <a:pt x="11228" y="7120"/>
                    <a:pt x="11228" y="5620"/>
                  </a:cubicBezTo>
                  <a:cubicBezTo>
                    <a:pt x="11228" y="4715"/>
                    <a:pt x="11002" y="3822"/>
                    <a:pt x="10585" y="3012"/>
                  </a:cubicBezTo>
                  <a:cubicBezTo>
                    <a:pt x="10692" y="2762"/>
                    <a:pt x="10752" y="2524"/>
                    <a:pt x="10752" y="2310"/>
                  </a:cubicBezTo>
                  <a:cubicBezTo>
                    <a:pt x="10752" y="1048"/>
                    <a:pt x="9716" y="0"/>
                    <a:pt x="8442" y="0"/>
                  </a:cubicBezTo>
                  <a:cubicBezTo>
                    <a:pt x="8037" y="0"/>
                    <a:pt x="7668" y="107"/>
                    <a:pt x="7358" y="286"/>
                  </a:cubicBezTo>
                  <a:cubicBezTo>
                    <a:pt x="6787" y="107"/>
                    <a:pt x="6204" y="0"/>
                    <a:pt x="56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1.3. Il test CRAAP: uno </a:t>
            </a:r>
            <a:r>
              <a:rPr lang="en-US" altLang="ko-KR" sz="3200" b="1" dirty="0" err="1">
                <a:solidFill>
                  <a:schemeClr val="accent1"/>
                </a:solidFill>
              </a:rPr>
              <a:t>strumento</a:t>
            </a:r>
            <a:r>
              <a:rPr lang="en-US" altLang="ko-KR" sz="3200" b="1" dirty="0">
                <a:solidFill>
                  <a:schemeClr val="accent1"/>
                </a:solidFill>
              </a:rPr>
              <a:t> per </a:t>
            </a:r>
            <a:r>
              <a:rPr lang="en-US" altLang="ko-KR" sz="3200" b="1" dirty="0" err="1">
                <a:solidFill>
                  <a:schemeClr val="accent1"/>
                </a:solidFill>
              </a:rPr>
              <a:t>valutare</a:t>
            </a:r>
            <a:r>
              <a:rPr lang="en-US" altLang="ko-KR" sz="3200" b="1" dirty="0">
                <a:solidFill>
                  <a:schemeClr val="accent1"/>
                </a:solidFill>
              </a:rPr>
              <a:t> le </a:t>
            </a:r>
            <a:r>
              <a:rPr lang="en-US" altLang="ko-KR" sz="3200" b="1" dirty="0" err="1">
                <a:solidFill>
                  <a:schemeClr val="accent1"/>
                </a:solidFill>
              </a:rPr>
              <a:t>fonti</a:t>
            </a:r>
            <a:r>
              <a:rPr lang="en-US" altLang="ko-KR" sz="3200" b="1" dirty="0">
                <a:solidFill>
                  <a:schemeClr val="accent1"/>
                </a:solidFill>
              </a:rPr>
              <a:t>. </a:t>
            </a:r>
          </a:p>
        </p:txBody>
      </p:sp>
    </p:spTree>
    <p:extLst>
      <p:ext uri="{BB962C8B-B14F-4D97-AF65-F5344CB8AC3E}">
        <p14:creationId xmlns:p14="http://schemas.microsoft.com/office/powerpoint/2010/main" val="2200479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4744198" y="2116117"/>
            <a:ext cx="79072"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4823270" y="2044108"/>
            <a:ext cx="6904777" cy="461665"/>
          </a:xfrm>
          <a:prstGeom prst="rect">
            <a:avLst/>
          </a:prstGeom>
          <a:noFill/>
        </p:spPr>
        <p:txBody>
          <a:bodyPr wrap="square" rtlCol="0" anchor="ctr">
            <a:spAutoFit/>
          </a:bodyPr>
          <a:lstStyle/>
          <a:p>
            <a:r>
              <a:rPr lang="en-US" sz="2400" b="1" dirty="0" err="1">
                <a:solidFill>
                  <a:schemeClr val="bg2">
                    <a:lumMod val="75000"/>
                  </a:schemeClr>
                </a:solidFill>
              </a:rPr>
              <a:t>C</a:t>
            </a:r>
            <a:r>
              <a:rPr lang="en-US" sz="2400" dirty="0" err="1">
                <a:solidFill>
                  <a:schemeClr val="bg2">
                    <a:lumMod val="75000"/>
                  </a:schemeClr>
                </a:solidFill>
              </a:rPr>
              <a:t>urrency</a:t>
            </a:r>
            <a:r>
              <a:rPr lang="en-US" sz="2400" b="1" dirty="0" err="1"/>
              <a:t>R</a:t>
            </a:r>
            <a:r>
              <a:rPr lang="en-US" sz="2400" dirty="0" err="1"/>
              <a:t>elevance</a:t>
            </a:r>
            <a:r>
              <a:rPr lang="en-US" sz="2400" b="1" dirty="0" err="1">
                <a:solidFill>
                  <a:schemeClr val="bg2">
                    <a:lumMod val="75000"/>
                  </a:schemeClr>
                </a:solidFill>
              </a:rPr>
              <a:t>A</a:t>
            </a:r>
            <a:r>
              <a:rPr lang="en-US" sz="2400" dirty="0" err="1">
                <a:solidFill>
                  <a:schemeClr val="bg2">
                    <a:lumMod val="75000"/>
                  </a:schemeClr>
                </a:solidFill>
              </a:rPr>
              <a:t>uthority</a:t>
            </a:r>
            <a:r>
              <a:rPr lang="en-US" sz="2400" b="1" dirty="0" err="1">
                <a:solidFill>
                  <a:schemeClr val="bg2">
                    <a:lumMod val="75000"/>
                  </a:schemeClr>
                </a:solidFill>
              </a:rPr>
              <a:t>A</a:t>
            </a:r>
            <a:r>
              <a:rPr lang="en-US" sz="2400" dirty="0" err="1">
                <a:solidFill>
                  <a:schemeClr val="bg2">
                    <a:lumMod val="75000"/>
                  </a:schemeClr>
                </a:solidFill>
              </a:rPr>
              <a:t>ccuracy</a:t>
            </a:r>
            <a:r>
              <a:rPr lang="en-US" sz="2400" b="1" dirty="0" err="1">
                <a:solidFill>
                  <a:schemeClr val="bg2">
                    <a:lumMod val="75000"/>
                  </a:schemeClr>
                </a:solidFill>
              </a:rPr>
              <a:t>P</a:t>
            </a:r>
            <a:r>
              <a:rPr lang="en-US" sz="2400" dirty="0" err="1">
                <a:solidFill>
                  <a:schemeClr val="bg2">
                    <a:lumMod val="75000"/>
                  </a:schemeClr>
                </a:solidFill>
              </a:rPr>
              <a:t>urpose</a:t>
            </a:r>
            <a:endParaRPr lang="en-US" sz="2400" b="1" dirty="0">
              <a:solidFill>
                <a:schemeClr val="bg2">
                  <a:lumMod val="75000"/>
                </a:schemeClr>
              </a:solidFill>
            </a:endParaRPr>
          </a:p>
        </p:txBody>
      </p:sp>
      <p:sp>
        <p:nvSpPr>
          <p:cNvPr id="18" name="TextBox 2">
            <a:extLst>
              <a:ext uri="{FF2B5EF4-FFF2-40B4-BE49-F238E27FC236}">
                <a16:creationId xmlns:a16="http://schemas.microsoft.com/office/drawing/2014/main" id="{A9DC58F7-259F-4D1B-B01F-00E5E6930B17}"/>
              </a:ext>
            </a:extLst>
          </p:cNvPr>
          <p:cNvSpPr txBox="1"/>
          <p:nvPr/>
        </p:nvSpPr>
        <p:spPr>
          <a:xfrm>
            <a:off x="4518288" y="2661997"/>
            <a:ext cx="6672341" cy="3139321"/>
          </a:xfrm>
          <a:prstGeom prst="rect">
            <a:avLst/>
          </a:prstGeom>
          <a:noFill/>
        </p:spPr>
        <p:txBody>
          <a:bodyPr wrap="square" rtlCol="0">
            <a:spAutoFit/>
          </a:bodyPr>
          <a:lstStyle/>
          <a:p>
            <a:r>
              <a:rPr lang="it-IT" dirty="0"/>
              <a:t>La </a:t>
            </a:r>
            <a:r>
              <a:rPr lang="it-IT" b="1" dirty="0"/>
              <a:t>pertinenza </a:t>
            </a:r>
            <a:r>
              <a:rPr lang="it-IT" dirty="0"/>
              <a:t>dell’informazione a ciò di cui abbiamo bisogno. </a:t>
            </a:r>
          </a:p>
          <a:p>
            <a:endParaRPr lang="it-IT" dirty="0"/>
          </a:p>
          <a:p>
            <a:pPr marL="285750" indent="-285750">
              <a:buFont typeface="Arial" panose="020B0604020202020204" pitchFamily="34" charset="0"/>
              <a:buChar char="•"/>
            </a:pPr>
            <a:r>
              <a:rPr lang="it-IT" dirty="0"/>
              <a:t>L’informazione è collegata alla propria ricerca / risponde alle proprie domande?</a:t>
            </a:r>
          </a:p>
          <a:p>
            <a:pPr marL="285750" indent="-285750">
              <a:buFont typeface="Arial" panose="020B0604020202020204" pitchFamily="34" charset="0"/>
              <a:buChar char="•"/>
            </a:pPr>
            <a:r>
              <a:rPr lang="it-IT" dirty="0"/>
              <a:t>Qual è l’audience di riferimento?</a:t>
            </a:r>
          </a:p>
          <a:p>
            <a:pPr marL="285750" indent="-285750">
              <a:buFont typeface="Arial" panose="020B0604020202020204" pitchFamily="34" charset="0"/>
              <a:buChar char="•"/>
            </a:pPr>
            <a:r>
              <a:rPr lang="it-IT" dirty="0"/>
              <a:t>L’informazione è di livello appropriato (non di livello troppo elementare né troppo avanzato)?</a:t>
            </a:r>
          </a:p>
          <a:p>
            <a:pPr marL="285750" indent="-285750">
              <a:buFont typeface="Arial" panose="020B0604020202020204" pitchFamily="34" charset="0"/>
              <a:buChar char="•"/>
            </a:pPr>
            <a:r>
              <a:rPr lang="it-IT" dirty="0"/>
              <a:t>Si è preso in considerazione altre fonti prima di decidere quella definitiva?</a:t>
            </a:r>
          </a:p>
          <a:p>
            <a:pPr marL="285750" indent="-285750">
              <a:buFont typeface="Arial" panose="020B0604020202020204" pitchFamily="34" charset="0"/>
              <a:buChar char="•"/>
            </a:pPr>
            <a:r>
              <a:rPr lang="it-IT" dirty="0"/>
              <a:t>Questa fonte potrebbe essere utilizzata per la stesura di una ricerca? </a:t>
            </a:r>
          </a:p>
        </p:txBody>
      </p:sp>
      <p:sp>
        <p:nvSpPr>
          <p:cNvPr id="19" name="Google Shape;795;p39">
            <a:extLst>
              <a:ext uri="{FF2B5EF4-FFF2-40B4-BE49-F238E27FC236}">
                <a16:creationId xmlns:a16="http://schemas.microsoft.com/office/drawing/2014/main" id="{FF76FFCD-B052-4DA8-AB61-99B400D100F2}"/>
              </a:ext>
            </a:extLst>
          </p:cNvPr>
          <p:cNvSpPr/>
          <p:nvPr/>
        </p:nvSpPr>
        <p:spPr>
          <a:xfrm rot="20599070">
            <a:off x="8617552" y="5572951"/>
            <a:ext cx="711938" cy="628857"/>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26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pic>
        <p:nvPicPr>
          <p:cNvPr id="23" name="Imagen 9">
            <a:extLst>
              <a:ext uri="{FF2B5EF4-FFF2-40B4-BE49-F238E27FC236}">
                <a16:creationId xmlns:a16="http://schemas.microsoft.com/office/drawing/2014/main" id="{524FA455-95D2-4950-925A-8CBF256ADD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461" y="2193821"/>
            <a:ext cx="3441112" cy="1935626"/>
          </a:xfrm>
          <a:prstGeom prst="rect">
            <a:avLst/>
          </a:prstGeom>
        </p:spPr>
      </p:pic>
      <p:sp>
        <p:nvSpPr>
          <p:cNvPr id="24"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1.3. Il test CRAAP: uno </a:t>
            </a:r>
            <a:r>
              <a:rPr lang="en-US" altLang="ko-KR" sz="3200" b="1" dirty="0" err="1">
                <a:solidFill>
                  <a:schemeClr val="accent1"/>
                </a:solidFill>
              </a:rPr>
              <a:t>strumento</a:t>
            </a:r>
            <a:r>
              <a:rPr lang="en-US" altLang="ko-KR" sz="3200" b="1" dirty="0">
                <a:solidFill>
                  <a:schemeClr val="accent1"/>
                </a:solidFill>
              </a:rPr>
              <a:t> per </a:t>
            </a:r>
            <a:r>
              <a:rPr lang="en-US" altLang="ko-KR" sz="3200" b="1" dirty="0" err="1">
                <a:solidFill>
                  <a:schemeClr val="accent1"/>
                </a:solidFill>
              </a:rPr>
              <a:t>valutare</a:t>
            </a:r>
            <a:r>
              <a:rPr lang="en-US" altLang="ko-KR" sz="3200" b="1" dirty="0">
                <a:solidFill>
                  <a:schemeClr val="accent1"/>
                </a:solidFill>
              </a:rPr>
              <a:t> le </a:t>
            </a:r>
            <a:r>
              <a:rPr lang="en-US" altLang="ko-KR" sz="3200" b="1" dirty="0" err="1">
                <a:solidFill>
                  <a:schemeClr val="accent1"/>
                </a:solidFill>
              </a:rPr>
              <a:t>fonti</a:t>
            </a:r>
            <a:r>
              <a:rPr lang="en-US" altLang="ko-KR" sz="3200" b="1" dirty="0">
                <a:solidFill>
                  <a:schemeClr val="accent1"/>
                </a:solidFill>
              </a:rPr>
              <a:t>. </a:t>
            </a:r>
          </a:p>
        </p:txBody>
      </p:sp>
    </p:spTree>
    <p:extLst>
      <p:ext uri="{BB962C8B-B14F-4D97-AF65-F5344CB8AC3E}">
        <p14:creationId xmlns:p14="http://schemas.microsoft.com/office/powerpoint/2010/main" val="3854781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25" name="Rectangle 7">
            <a:extLst>
              <a:ext uri="{FF2B5EF4-FFF2-40B4-BE49-F238E27FC236}">
                <a16:creationId xmlns:a16="http://schemas.microsoft.com/office/drawing/2014/main" id="{421A13C1-A62F-42B7-BA0B-406294803411}"/>
              </a:ext>
            </a:extLst>
          </p:cNvPr>
          <p:cNvSpPr/>
          <p:nvPr/>
        </p:nvSpPr>
        <p:spPr>
          <a:xfrm>
            <a:off x="4281408" y="2133581"/>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4360480" y="2061572"/>
            <a:ext cx="6085627" cy="461665"/>
          </a:xfrm>
          <a:prstGeom prst="rect">
            <a:avLst/>
          </a:prstGeom>
          <a:noFill/>
        </p:spPr>
        <p:txBody>
          <a:bodyPr wrap="square" rtlCol="0" anchor="ctr">
            <a:spAutoFit/>
          </a:bodyPr>
          <a:lstStyle/>
          <a:p>
            <a:r>
              <a:rPr lang="en-US" sz="2400" b="1" dirty="0" err="1">
                <a:solidFill>
                  <a:schemeClr val="bg2">
                    <a:lumMod val="75000"/>
                  </a:schemeClr>
                </a:solidFill>
              </a:rPr>
              <a:t>C</a:t>
            </a:r>
            <a:r>
              <a:rPr lang="en-US" sz="2400" dirty="0" err="1">
                <a:solidFill>
                  <a:schemeClr val="bg2">
                    <a:lumMod val="75000"/>
                  </a:schemeClr>
                </a:solidFill>
              </a:rPr>
              <a:t>urrency</a:t>
            </a:r>
            <a:r>
              <a:rPr lang="en-US" sz="2400" b="1" dirty="0" err="1">
                <a:solidFill>
                  <a:schemeClr val="bg2">
                    <a:lumMod val="75000"/>
                  </a:schemeClr>
                </a:solidFill>
              </a:rPr>
              <a:t>R</a:t>
            </a:r>
            <a:r>
              <a:rPr lang="en-US" sz="2400" dirty="0" err="1">
                <a:solidFill>
                  <a:schemeClr val="bg2">
                    <a:lumMod val="75000"/>
                  </a:schemeClr>
                </a:solidFill>
              </a:rPr>
              <a:t>elevance</a:t>
            </a:r>
            <a:r>
              <a:rPr lang="en-US" sz="2400" b="1" dirty="0" err="1"/>
              <a:t>A</a:t>
            </a:r>
            <a:r>
              <a:rPr lang="en-US" sz="2400" dirty="0" err="1"/>
              <a:t>uthority</a:t>
            </a:r>
            <a:r>
              <a:rPr lang="en-US" sz="2400" b="1" dirty="0" err="1">
                <a:solidFill>
                  <a:schemeClr val="bg2">
                    <a:lumMod val="75000"/>
                  </a:schemeClr>
                </a:solidFill>
              </a:rPr>
              <a:t>A</a:t>
            </a:r>
            <a:r>
              <a:rPr lang="en-US" sz="2400" dirty="0" err="1">
                <a:solidFill>
                  <a:schemeClr val="bg2">
                    <a:lumMod val="75000"/>
                  </a:schemeClr>
                </a:solidFill>
              </a:rPr>
              <a:t>ccuracy</a:t>
            </a:r>
            <a:r>
              <a:rPr lang="en-US" sz="2400" b="1" dirty="0" err="1">
                <a:solidFill>
                  <a:schemeClr val="bg2">
                    <a:lumMod val="75000"/>
                  </a:schemeClr>
                </a:solidFill>
              </a:rPr>
              <a:t>P</a:t>
            </a:r>
            <a:r>
              <a:rPr lang="en-US" sz="2400" dirty="0" err="1">
                <a:solidFill>
                  <a:schemeClr val="bg2">
                    <a:lumMod val="75000"/>
                  </a:schemeClr>
                </a:solidFill>
              </a:rPr>
              <a:t>urpose</a:t>
            </a:r>
            <a:endParaRPr lang="en-US" sz="2400" b="1" dirty="0">
              <a:solidFill>
                <a:schemeClr val="bg2">
                  <a:lumMod val="75000"/>
                </a:schemeClr>
              </a:solidFill>
            </a:endParaRPr>
          </a:p>
        </p:txBody>
      </p:sp>
      <p:sp>
        <p:nvSpPr>
          <p:cNvPr id="18" name="TextBox 2">
            <a:extLst>
              <a:ext uri="{FF2B5EF4-FFF2-40B4-BE49-F238E27FC236}">
                <a16:creationId xmlns:a16="http://schemas.microsoft.com/office/drawing/2014/main" id="{A9DC58F7-259F-4D1B-B01F-00E5E6930B17}"/>
              </a:ext>
            </a:extLst>
          </p:cNvPr>
          <p:cNvSpPr txBox="1"/>
          <p:nvPr/>
        </p:nvSpPr>
        <p:spPr>
          <a:xfrm>
            <a:off x="4281408" y="2698838"/>
            <a:ext cx="6493987" cy="3970318"/>
          </a:xfrm>
          <a:prstGeom prst="rect">
            <a:avLst/>
          </a:prstGeom>
          <a:noFill/>
        </p:spPr>
        <p:txBody>
          <a:bodyPr wrap="square" rtlCol="0">
            <a:spAutoFit/>
          </a:bodyPr>
          <a:lstStyle/>
          <a:p>
            <a:r>
              <a:rPr lang="it-IT" b="1" dirty="0"/>
              <a:t>L’autorità </a:t>
            </a:r>
            <a:r>
              <a:rPr lang="it-IT" dirty="0"/>
              <a:t>delle fonti di riferimento.</a:t>
            </a:r>
          </a:p>
          <a:p>
            <a:pPr marL="285750" indent="-285750">
              <a:buFont typeface="Arial" panose="020B0604020202020204" pitchFamily="34" charset="0"/>
              <a:buChar char="•"/>
            </a:pPr>
            <a:r>
              <a:rPr lang="it-IT" dirty="0"/>
              <a:t>Chi è l’autore/fonte/organizzazione/sponsor?</a:t>
            </a:r>
          </a:p>
          <a:p>
            <a:pPr marL="285750" indent="-285750">
              <a:buFont typeface="Arial" panose="020B0604020202020204" pitchFamily="34" charset="0"/>
              <a:buChar char="•"/>
            </a:pPr>
            <a:r>
              <a:rPr lang="it-IT" dirty="0"/>
              <a:t>Vengono fornite le credenziali dell’autore o dell’organizzazione?</a:t>
            </a:r>
          </a:p>
          <a:p>
            <a:pPr marL="285750" indent="-285750">
              <a:buFont typeface="Arial" panose="020B0604020202020204" pitchFamily="34" charset="0"/>
              <a:buChar char="•"/>
            </a:pPr>
            <a:r>
              <a:rPr lang="it-IT" dirty="0"/>
              <a:t>Quali qualifiche possiede l’autore?</a:t>
            </a:r>
          </a:p>
          <a:p>
            <a:pPr marL="285750" indent="-285750">
              <a:buFont typeface="Arial" panose="020B0604020202020204" pitchFamily="34" charset="0"/>
              <a:buChar char="•"/>
            </a:pPr>
            <a:r>
              <a:rPr lang="it-IT" dirty="0"/>
              <a:t>Vengono forniti contatti diretti, come ad esempio l’indirizzo e-mail dell’autore o di chi pubblica le informazioni?</a:t>
            </a:r>
          </a:p>
          <a:p>
            <a:pPr marL="285750" indent="-285750">
              <a:buFont typeface="Arial" panose="020B0604020202020204" pitchFamily="34" charset="0"/>
              <a:buChar char="•"/>
            </a:pPr>
            <a:r>
              <a:rPr lang="it-IT" dirty="0" err="1"/>
              <a:t>L’url</a:t>
            </a:r>
            <a:r>
              <a:rPr lang="it-IT" dirty="0"/>
              <a:t> rivela qualcosa in merito all’autore o alla fonte? Esempi:</a:t>
            </a:r>
          </a:p>
          <a:p>
            <a:pPr marL="1200150" lvl="2" indent="-285750">
              <a:buFont typeface="Wingdings" panose="05000000000000000000" pitchFamily="2" charset="2"/>
              <a:buChar char="Ø"/>
            </a:pPr>
            <a:r>
              <a:rPr lang="it-IT" dirty="0"/>
              <a:t>.</a:t>
            </a:r>
            <a:r>
              <a:rPr lang="it-IT" dirty="0" err="1"/>
              <a:t>com</a:t>
            </a:r>
            <a:r>
              <a:rPr lang="it-IT" dirty="0"/>
              <a:t> (commerciale), </a:t>
            </a:r>
          </a:p>
          <a:p>
            <a:pPr marL="1200150" lvl="2" indent="-285750">
              <a:buFont typeface="Wingdings" panose="05000000000000000000" pitchFamily="2" charset="2"/>
              <a:buChar char="Ø"/>
            </a:pPr>
            <a:r>
              <a:rPr lang="it-IT" dirty="0"/>
              <a:t>.</a:t>
            </a:r>
            <a:r>
              <a:rPr lang="it-IT" dirty="0" err="1"/>
              <a:t>edu</a:t>
            </a:r>
            <a:r>
              <a:rPr lang="it-IT" dirty="0"/>
              <a:t> (educazione), </a:t>
            </a:r>
          </a:p>
          <a:p>
            <a:pPr marL="1200150" lvl="2" indent="-285750">
              <a:buFont typeface="Wingdings" panose="05000000000000000000" pitchFamily="2" charset="2"/>
              <a:buChar char="Ø"/>
            </a:pPr>
            <a:r>
              <a:rPr lang="it-IT" dirty="0"/>
              <a:t>.</a:t>
            </a:r>
            <a:r>
              <a:rPr lang="it-IT" dirty="0" err="1"/>
              <a:t>gov</a:t>
            </a:r>
            <a:r>
              <a:rPr lang="it-IT" dirty="0"/>
              <a:t> (governo),</a:t>
            </a:r>
          </a:p>
          <a:p>
            <a:pPr marL="1200150" lvl="2" indent="-285750">
              <a:buFont typeface="Wingdings" panose="05000000000000000000" pitchFamily="2" charset="2"/>
              <a:buChar char="Ø"/>
            </a:pPr>
            <a:r>
              <a:rPr lang="it-IT" dirty="0"/>
              <a:t>.</a:t>
            </a:r>
            <a:r>
              <a:rPr lang="it-IT" dirty="0" err="1"/>
              <a:t>org</a:t>
            </a:r>
            <a:r>
              <a:rPr lang="it-IT" dirty="0"/>
              <a:t> (organizzazione no profit), o</a:t>
            </a:r>
          </a:p>
          <a:p>
            <a:pPr marL="1200150" lvl="2" indent="-285750">
              <a:buFont typeface="Wingdings" panose="05000000000000000000" pitchFamily="2" charset="2"/>
              <a:buChar char="Ø"/>
            </a:pPr>
            <a:r>
              <a:rPr lang="it-IT" dirty="0" err="1"/>
              <a:t>.net</a:t>
            </a:r>
            <a:r>
              <a:rPr lang="it-IT" dirty="0"/>
              <a:t> (network)</a:t>
            </a:r>
          </a:p>
          <a:p>
            <a:endParaRPr lang="en-US" dirty="0"/>
          </a:p>
          <a:p>
            <a:pPr marL="285750" indent="-285750">
              <a:buFont typeface="Arial" panose="020B0604020202020204" pitchFamily="34" charset="0"/>
              <a:buChar char="•"/>
            </a:pPr>
            <a:endParaRPr lang="en-US" altLang="ko-KR" dirty="0">
              <a:solidFill>
                <a:schemeClr val="tx1">
                  <a:lumMod val="75000"/>
                  <a:lumOff val="25000"/>
                </a:schemeClr>
              </a:solidFill>
            </a:endParaRPr>
          </a:p>
        </p:txBody>
      </p:sp>
      <p:grpSp>
        <p:nvGrpSpPr>
          <p:cNvPr id="19" name="Google Shape;12811;p70">
            <a:extLst>
              <a:ext uri="{FF2B5EF4-FFF2-40B4-BE49-F238E27FC236}">
                <a16:creationId xmlns:a16="http://schemas.microsoft.com/office/drawing/2014/main" id="{687809D1-BFE9-4C9A-A4DA-5271C3E89209}"/>
              </a:ext>
            </a:extLst>
          </p:cNvPr>
          <p:cNvGrpSpPr/>
          <p:nvPr/>
        </p:nvGrpSpPr>
        <p:grpSpPr>
          <a:xfrm>
            <a:off x="9697457" y="5568851"/>
            <a:ext cx="977918" cy="695516"/>
            <a:chOff x="2770052" y="2009628"/>
            <a:chExt cx="327085" cy="277080"/>
          </a:xfrm>
          <a:solidFill>
            <a:srgbClr val="FFB500"/>
          </a:solidFill>
        </p:grpSpPr>
        <p:sp>
          <p:nvSpPr>
            <p:cNvPr id="20" name="Google Shape;12812;p70">
              <a:extLst>
                <a:ext uri="{FF2B5EF4-FFF2-40B4-BE49-F238E27FC236}">
                  <a16:creationId xmlns:a16="http://schemas.microsoft.com/office/drawing/2014/main" id="{FBFA3BED-6E03-4186-954B-1A9EFAA597A9}"/>
                </a:ext>
              </a:extLst>
            </p:cNvPr>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813;p70">
              <a:extLst>
                <a:ext uri="{FF2B5EF4-FFF2-40B4-BE49-F238E27FC236}">
                  <a16:creationId xmlns:a16="http://schemas.microsoft.com/office/drawing/2014/main" id="{5716B0EC-E94E-43CB-94CA-FAA011C56AE1}"/>
                </a:ext>
              </a:extLst>
            </p:cNvPr>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Imagen 3">
            <a:extLst>
              <a:ext uri="{FF2B5EF4-FFF2-40B4-BE49-F238E27FC236}">
                <a16:creationId xmlns:a16="http://schemas.microsoft.com/office/drawing/2014/main" id="{7854B181-63AD-4FB5-96D3-2AB50D8D17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803" y="2002910"/>
            <a:ext cx="3319854" cy="2235715"/>
          </a:xfrm>
          <a:prstGeom prst="rect">
            <a:avLst/>
          </a:prstGeom>
        </p:spPr>
      </p:pic>
      <p:sp>
        <p:nvSpPr>
          <p:cNvPr id="28"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1.3. Il test CRAAP: uno </a:t>
            </a:r>
            <a:r>
              <a:rPr lang="en-US" altLang="ko-KR" sz="3200" b="1" dirty="0" err="1">
                <a:solidFill>
                  <a:schemeClr val="accent1"/>
                </a:solidFill>
              </a:rPr>
              <a:t>strumento</a:t>
            </a:r>
            <a:r>
              <a:rPr lang="en-US" altLang="ko-KR" sz="3200" b="1" dirty="0">
                <a:solidFill>
                  <a:schemeClr val="accent1"/>
                </a:solidFill>
              </a:rPr>
              <a:t> per </a:t>
            </a:r>
            <a:r>
              <a:rPr lang="en-US" altLang="ko-KR" sz="3200" b="1" dirty="0" err="1">
                <a:solidFill>
                  <a:schemeClr val="accent1"/>
                </a:solidFill>
              </a:rPr>
              <a:t>valutare</a:t>
            </a:r>
            <a:r>
              <a:rPr lang="en-US" altLang="ko-KR" sz="3200" b="1" dirty="0">
                <a:solidFill>
                  <a:schemeClr val="accent1"/>
                </a:solidFill>
              </a:rPr>
              <a:t> le </a:t>
            </a:r>
            <a:r>
              <a:rPr lang="en-US" altLang="ko-KR" sz="3200" b="1" dirty="0" err="1">
                <a:solidFill>
                  <a:schemeClr val="accent1"/>
                </a:solidFill>
              </a:rPr>
              <a:t>fonti</a:t>
            </a:r>
            <a:r>
              <a:rPr lang="en-US" altLang="ko-KR" sz="3200" b="1" dirty="0">
                <a:solidFill>
                  <a:schemeClr val="accent1"/>
                </a:solidFill>
              </a:rPr>
              <a:t>. </a:t>
            </a:r>
          </a:p>
        </p:txBody>
      </p:sp>
    </p:spTree>
    <p:extLst>
      <p:ext uri="{BB962C8B-B14F-4D97-AF65-F5344CB8AC3E}">
        <p14:creationId xmlns:p14="http://schemas.microsoft.com/office/powerpoint/2010/main" val="2609569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5087903" y="2353112"/>
            <a:ext cx="79072" cy="317649"/>
          </a:xfrm>
          <a:prstGeom prst="rect">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5191973" y="2274943"/>
            <a:ext cx="6038002" cy="461665"/>
          </a:xfrm>
          <a:prstGeom prst="rect">
            <a:avLst/>
          </a:prstGeom>
          <a:noFill/>
        </p:spPr>
        <p:txBody>
          <a:bodyPr wrap="square" rtlCol="0" anchor="ctr">
            <a:spAutoFit/>
          </a:bodyPr>
          <a:lstStyle/>
          <a:p>
            <a:r>
              <a:rPr lang="en-US" sz="2400" b="1" dirty="0" err="1">
                <a:solidFill>
                  <a:schemeClr val="bg2">
                    <a:lumMod val="75000"/>
                  </a:schemeClr>
                </a:solidFill>
              </a:rPr>
              <a:t>C</a:t>
            </a:r>
            <a:r>
              <a:rPr lang="en-US" sz="2400" dirty="0" err="1">
                <a:solidFill>
                  <a:schemeClr val="bg2">
                    <a:lumMod val="75000"/>
                  </a:schemeClr>
                </a:solidFill>
              </a:rPr>
              <a:t>urrency</a:t>
            </a:r>
            <a:r>
              <a:rPr lang="en-US" sz="2400" b="1" dirty="0" err="1">
                <a:solidFill>
                  <a:schemeClr val="bg2">
                    <a:lumMod val="75000"/>
                  </a:schemeClr>
                </a:solidFill>
              </a:rPr>
              <a:t>R</a:t>
            </a:r>
            <a:r>
              <a:rPr lang="en-US" sz="2400" dirty="0" err="1">
                <a:solidFill>
                  <a:schemeClr val="bg2">
                    <a:lumMod val="75000"/>
                  </a:schemeClr>
                </a:solidFill>
              </a:rPr>
              <a:t>elevance</a:t>
            </a:r>
            <a:r>
              <a:rPr lang="en-US" sz="2400" b="1" dirty="0" err="1">
                <a:solidFill>
                  <a:schemeClr val="bg2">
                    <a:lumMod val="75000"/>
                  </a:schemeClr>
                </a:solidFill>
              </a:rPr>
              <a:t>A</a:t>
            </a:r>
            <a:r>
              <a:rPr lang="en-US" sz="2400" dirty="0" err="1">
                <a:solidFill>
                  <a:schemeClr val="bg2">
                    <a:lumMod val="75000"/>
                  </a:schemeClr>
                </a:solidFill>
              </a:rPr>
              <a:t>uthority</a:t>
            </a:r>
            <a:r>
              <a:rPr lang="en-US" sz="2400" b="1" dirty="0" err="1"/>
              <a:t>A</a:t>
            </a:r>
            <a:r>
              <a:rPr lang="en-US" sz="2400" dirty="0" err="1"/>
              <a:t>ccuracy</a:t>
            </a:r>
            <a:r>
              <a:rPr lang="en-US" sz="2400" b="1" dirty="0" err="1">
                <a:solidFill>
                  <a:schemeClr val="bg2">
                    <a:lumMod val="75000"/>
                  </a:schemeClr>
                </a:solidFill>
              </a:rPr>
              <a:t>P</a:t>
            </a:r>
            <a:r>
              <a:rPr lang="en-US" sz="2400" dirty="0" err="1">
                <a:solidFill>
                  <a:schemeClr val="bg2">
                    <a:lumMod val="75000"/>
                  </a:schemeClr>
                </a:solidFill>
              </a:rPr>
              <a:t>urpose</a:t>
            </a:r>
            <a:endParaRPr lang="en-US" sz="2400" b="1" dirty="0">
              <a:solidFill>
                <a:schemeClr val="bg2">
                  <a:lumMod val="75000"/>
                </a:schemeClr>
              </a:solidFill>
            </a:endParaRPr>
          </a:p>
        </p:txBody>
      </p:sp>
      <p:sp>
        <p:nvSpPr>
          <p:cNvPr id="18" name="TextBox 2">
            <a:extLst>
              <a:ext uri="{FF2B5EF4-FFF2-40B4-BE49-F238E27FC236}">
                <a16:creationId xmlns:a16="http://schemas.microsoft.com/office/drawing/2014/main" id="{A9DC58F7-259F-4D1B-B01F-00E5E6930B17}"/>
              </a:ext>
            </a:extLst>
          </p:cNvPr>
          <p:cNvSpPr txBox="1"/>
          <p:nvPr/>
        </p:nvSpPr>
        <p:spPr>
          <a:xfrm>
            <a:off x="4976734" y="3009298"/>
            <a:ext cx="5809418" cy="2862322"/>
          </a:xfrm>
          <a:prstGeom prst="rect">
            <a:avLst/>
          </a:prstGeom>
          <a:noFill/>
        </p:spPr>
        <p:txBody>
          <a:bodyPr wrap="square" rtlCol="0">
            <a:spAutoFit/>
          </a:bodyPr>
          <a:lstStyle/>
          <a:p>
            <a:r>
              <a:rPr lang="it-IT" dirty="0"/>
              <a:t>L’accuratezza, </a:t>
            </a:r>
            <a:r>
              <a:rPr lang="it-IT" b="1" dirty="0"/>
              <a:t> veridicità </a:t>
            </a:r>
            <a:r>
              <a:rPr lang="it-IT" dirty="0"/>
              <a:t>e precisione dell’informazione. </a:t>
            </a:r>
          </a:p>
          <a:p>
            <a:pPr marL="285750" indent="-285750">
              <a:buFont typeface="Arial" panose="020B0604020202020204" pitchFamily="34" charset="0"/>
              <a:buChar char="•"/>
            </a:pPr>
            <a:r>
              <a:rPr lang="it-IT" dirty="0"/>
              <a:t>Da dove proviene l’informazione?</a:t>
            </a:r>
          </a:p>
          <a:p>
            <a:pPr marL="285750" indent="-285750">
              <a:buFont typeface="Arial" panose="020B0604020202020204" pitchFamily="34" charset="0"/>
              <a:buChar char="•"/>
            </a:pPr>
            <a:r>
              <a:rPr lang="it-IT" dirty="0"/>
              <a:t>È sostenuta da prove?</a:t>
            </a:r>
          </a:p>
          <a:p>
            <a:pPr marL="285750" indent="-285750">
              <a:buFont typeface="Arial" panose="020B0604020202020204" pitchFamily="34" charset="0"/>
              <a:buChar char="•"/>
            </a:pPr>
            <a:r>
              <a:rPr lang="it-IT" dirty="0"/>
              <a:t>È stata revisionata o verificata?</a:t>
            </a:r>
          </a:p>
          <a:p>
            <a:pPr marL="285750" indent="-285750">
              <a:buFont typeface="Arial" panose="020B0604020202020204" pitchFamily="34" charset="0"/>
              <a:buChar char="•"/>
            </a:pPr>
            <a:r>
              <a:rPr lang="it-IT" dirty="0"/>
              <a:t>È possibile verificare l’informazione tramite un’altra fonte o tramite le proprie conoscenze?</a:t>
            </a:r>
          </a:p>
          <a:p>
            <a:pPr marL="285750" indent="-285750">
              <a:buFont typeface="Arial" panose="020B0604020202020204" pitchFamily="34" charset="0"/>
              <a:buChar char="•"/>
            </a:pPr>
            <a:r>
              <a:rPr lang="it-IT" dirty="0"/>
              <a:t>Il linguaggio è imparziale e privo di emozioni?</a:t>
            </a:r>
          </a:p>
          <a:p>
            <a:pPr marL="285750" indent="-285750">
              <a:buFont typeface="Arial" panose="020B0604020202020204" pitchFamily="34" charset="0"/>
              <a:buChar char="•"/>
            </a:pPr>
            <a:r>
              <a:rPr lang="it-IT" dirty="0"/>
              <a:t>Contiene errori tipografici, di lessico o grammaticali?</a:t>
            </a:r>
          </a:p>
          <a:p>
            <a:endParaRPr lang="en-US" dirty="0"/>
          </a:p>
          <a:p>
            <a:pPr marL="285750" indent="-285750">
              <a:buFont typeface="Arial" panose="020B0604020202020204" pitchFamily="34" charset="0"/>
              <a:buChar char="•"/>
            </a:pPr>
            <a:endParaRPr lang="en-US" altLang="ko-KR" dirty="0">
              <a:solidFill>
                <a:schemeClr val="tx1">
                  <a:lumMod val="75000"/>
                  <a:lumOff val="25000"/>
                </a:schemeClr>
              </a:solidFill>
            </a:endParaRPr>
          </a:p>
        </p:txBody>
      </p:sp>
      <p:sp>
        <p:nvSpPr>
          <p:cNvPr id="19" name="Google Shape;12510;p70">
            <a:extLst>
              <a:ext uri="{FF2B5EF4-FFF2-40B4-BE49-F238E27FC236}">
                <a16:creationId xmlns:a16="http://schemas.microsoft.com/office/drawing/2014/main" id="{3EECDC11-2E0B-4809-B8E4-B9D78E8B8225}"/>
              </a:ext>
            </a:extLst>
          </p:cNvPr>
          <p:cNvSpPr/>
          <p:nvPr/>
        </p:nvSpPr>
        <p:spPr>
          <a:xfrm>
            <a:off x="7610876" y="5573596"/>
            <a:ext cx="809914" cy="646094"/>
          </a:xfrm>
          <a:custGeom>
            <a:avLst/>
            <a:gdLst/>
            <a:ahLst/>
            <a:cxnLst/>
            <a:rect l="l" t="t" r="r" b="b"/>
            <a:pathLst>
              <a:path w="10919" h="10884" extrusionOk="0">
                <a:moveTo>
                  <a:pt x="9561" y="561"/>
                </a:moveTo>
                <a:lnTo>
                  <a:pt x="9561" y="1203"/>
                </a:lnTo>
                <a:cubicBezTo>
                  <a:pt x="9561" y="1299"/>
                  <a:pt x="9633" y="1370"/>
                  <a:pt x="9728" y="1370"/>
                </a:cubicBezTo>
                <a:lnTo>
                  <a:pt x="10359" y="1370"/>
                </a:lnTo>
                <a:lnTo>
                  <a:pt x="8966" y="2739"/>
                </a:lnTo>
                <a:lnTo>
                  <a:pt x="8394" y="2739"/>
                </a:lnTo>
                <a:lnTo>
                  <a:pt x="9323" y="1811"/>
                </a:lnTo>
                <a:cubicBezTo>
                  <a:pt x="9383" y="1751"/>
                  <a:pt x="9383" y="1644"/>
                  <a:pt x="9323" y="1584"/>
                </a:cubicBezTo>
                <a:cubicBezTo>
                  <a:pt x="9293" y="1555"/>
                  <a:pt x="9252" y="1540"/>
                  <a:pt x="9210" y="1540"/>
                </a:cubicBezTo>
                <a:cubicBezTo>
                  <a:pt x="9168" y="1540"/>
                  <a:pt x="9127" y="1555"/>
                  <a:pt x="9097" y="1584"/>
                </a:cubicBezTo>
                <a:lnTo>
                  <a:pt x="8180" y="2513"/>
                </a:lnTo>
                <a:lnTo>
                  <a:pt x="8180" y="1954"/>
                </a:lnTo>
                <a:lnTo>
                  <a:pt x="9561" y="561"/>
                </a:lnTo>
                <a:close/>
                <a:moveTo>
                  <a:pt x="4441" y="2382"/>
                </a:moveTo>
                <a:cubicBezTo>
                  <a:pt x="5513" y="2382"/>
                  <a:pt x="6489" y="2799"/>
                  <a:pt x="7228" y="3466"/>
                </a:cubicBezTo>
                <a:lnTo>
                  <a:pt x="4334" y="6347"/>
                </a:lnTo>
                <a:cubicBezTo>
                  <a:pt x="4275" y="6406"/>
                  <a:pt x="4275" y="6514"/>
                  <a:pt x="4334" y="6573"/>
                </a:cubicBezTo>
                <a:cubicBezTo>
                  <a:pt x="4370" y="6609"/>
                  <a:pt x="4406" y="6621"/>
                  <a:pt x="4453" y="6621"/>
                </a:cubicBezTo>
                <a:cubicBezTo>
                  <a:pt x="4501" y="6621"/>
                  <a:pt x="4525" y="6609"/>
                  <a:pt x="4572" y="6573"/>
                </a:cubicBezTo>
                <a:lnTo>
                  <a:pt x="5287" y="5859"/>
                </a:lnTo>
                <a:cubicBezTo>
                  <a:pt x="5418" y="6037"/>
                  <a:pt x="5477" y="6252"/>
                  <a:pt x="5477" y="6478"/>
                </a:cubicBezTo>
                <a:cubicBezTo>
                  <a:pt x="5477" y="7038"/>
                  <a:pt x="5013" y="7502"/>
                  <a:pt x="4453" y="7502"/>
                </a:cubicBezTo>
                <a:cubicBezTo>
                  <a:pt x="3894" y="7502"/>
                  <a:pt x="3429" y="7038"/>
                  <a:pt x="3429" y="6478"/>
                </a:cubicBezTo>
                <a:cubicBezTo>
                  <a:pt x="3429" y="5906"/>
                  <a:pt x="3894" y="5442"/>
                  <a:pt x="4453" y="5442"/>
                </a:cubicBezTo>
                <a:cubicBezTo>
                  <a:pt x="4513" y="5442"/>
                  <a:pt x="4584" y="5442"/>
                  <a:pt x="4644" y="5466"/>
                </a:cubicBezTo>
                <a:cubicBezTo>
                  <a:pt x="4652" y="5467"/>
                  <a:pt x="4660" y="5467"/>
                  <a:pt x="4668" y="5467"/>
                </a:cubicBezTo>
                <a:cubicBezTo>
                  <a:pt x="4751" y="5467"/>
                  <a:pt x="4813" y="5410"/>
                  <a:pt x="4834" y="5323"/>
                </a:cubicBezTo>
                <a:cubicBezTo>
                  <a:pt x="4858" y="5240"/>
                  <a:pt x="4799" y="5168"/>
                  <a:pt x="4703" y="5133"/>
                </a:cubicBezTo>
                <a:cubicBezTo>
                  <a:pt x="4620" y="5121"/>
                  <a:pt x="4537" y="5109"/>
                  <a:pt x="4453" y="5109"/>
                </a:cubicBezTo>
                <a:cubicBezTo>
                  <a:pt x="3703" y="5109"/>
                  <a:pt x="3096" y="5716"/>
                  <a:pt x="3096" y="6454"/>
                </a:cubicBezTo>
                <a:cubicBezTo>
                  <a:pt x="3096" y="7204"/>
                  <a:pt x="3703" y="7811"/>
                  <a:pt x="4453" y="7811"/>
                </a:cubicBezTo>
                <a:cubicBezTo>
                  <a:pt x="5192" y="7811"/>
                  <a:pt x="5811" y="7204"/>
                  <a:pt x="5811" y="6454"/>
                </a:cubicBezTo>
                <a:cubicBezTo>
                  <a:pt x="5811" y="6145"/>
                  <a:pt x="5704" y="5859"/>
                  <a:pt x="5525" y="5621"/>
                </a:cubicBezTo>
                <a:lnTo>
                  <a:pt x="6025" y="5121"/>
                </a:lnTo>
                <a:cubicBezTo>
                  <a:pt x="6346" y="5490"/>
                  <a:pt x="6525" y="5966"/>
                  <a:pt x="6525" y="6454"/>
                </a:cubicBezTo>
                <a:cubicBezTo>
                  <a:pt x="6525" y="7585"/>
                  <a:pt x="5596" y="8514"/>
                  <a:pt x="4465" y="8514"/>
                </a:cubicBezTo>
                <a:cubicBezTo>
                  <a:pt x="3334" y="8514"/>
                  <a:pt x="2417" y="7585"/>
                  <a:pt x="2417" y="6454"/>
                </a:cubicBezTo>
                <a:cubicBezTo>
                  <a:pt x="2417" y="5323"/>
                  <a:pt x="3334" y="4406"/>
                  <a:pt x="4465" y="4406"/>
                </a:cubicBezTo>
                <a:cubicBezTo>
                  <a:pt x="4811" y="4406"/>
                  <a:pt x="5156" y="4490"/>
                  <a:pt x="5453" y="4656"/>
                </a:cubicBezTo>
                <a:cubicBezTo>
                  <a:pt x="5476" y="4671"/>
                  <a:pt x="5502" y="4678"/>
                  <a:pt x="5528" y="4678"/>
                </a:cubicBezTo>
                <a:cubicBezTo>
                  <a:pt x="5585" y="4678"/>
                  <a:pt x="5643" y="4646"/>
                  <a:pt x="5668" y="4597"/>
                </a:cubicBezTo>
                <a:cubicBezTo>
                  <a:pt x="5715" y="4525"/>
                  <a:pt x="5692" y="4418"/>
                  <a:pt x="5608" y="4371"/>
                </a:cubicBezTo>
                <a:cubicBezTo>
                  <a:pt x="5275" y="4180"/>
                  <a:pt x="4882" y="4097"/>
                  <a:pt x="4477" y="4097"/>
                </a:cubicBezTo>
                <a:cubicBezTo>
                  <a:pt x="3167" y="4097"/>
                  <a:pt x="2120" y="5168"/>
                  <a:pt x="2120" y="6454"/>
                </a:cubicBezTo>
                <a:cubicBezTo>
                  <a:pt x="2120" y="7764"/>
                  <a:pt x="3191" y="8823"/>
                  <a:pt x="4477" y="8823"/>
                </a:cubicBezTo>
                <a:cubicBezTo>
                  <a:pt x="5787" y="8823"/>
                  <a:pt x="6847" y="7752"/>
                  <a:pt x="6847" y="6454"/>
                </a:cubicBezTo>
                <a:cubicBezTo>
                  <a:pt x="6847" y="5883"/>
                  <a:pt x="6644" y="5323"/>
                  <a:pt x="6263" y="4894"/>
                </a:cubicBezTo>
                <a:lnTo>
                  <a:pt x="6763" y="4406"/>
                </a:lnTo>
                <a:cubicBezTo>
                  <a:pt x="7263" y="4966"/>
                  <a:pt x="7549" y="5704"/>
                  <a:pt x="7549" y="6454"/>
                </a:cubicBezTo>
                <a:cubicBezTo>
                  <a:pt x="7549" y="8157"/>
                  <a:pt x="6168" y="9538"/>
                  <a:pt x="4465" y="9538"/>
                </a:cubicBezTo>
                <a:cubicBezTo>
                  <a:pt x="2775" y="9538"/>
                  <a:pt x="1382" y="8157"/>
                  <a:pt x="1382" y="6454"/>
                </a:cubicBezTo>
                <a:cubicBezTo>
                  <a:pt x="1382" y="4763"/>
                  <a:pt x="2775" y="3382"/>
                  <a:pt x="4465" y="3382"/>
                </a:cubicBezTo>
                <a:cubicBezTo>
                  <a:pt x="5061" y="3382"/>
                  <a:pt x="5632" y="3537"/>
                  <a:pt x="6132" y="3870"/>
                </a:cubicBezTo>
                <a:cubicBezTo>
                  <a:pt x="6157" y="3887"/>
                  <a:pt x="6187" y="3895"/>
                  <a:pt x="6217" y="3895"/>
                </a:cubicBezTo>
                <a:cubicBezTo>
                  <a:pt x="6272" y="3895"/>
                  <a:pt x="6328" y="3869"/>
                  <a:pt x="6358" y="3823"/>
                </a:cubicBezTo>
                <a:cubicBezTo>
                  <a:pt x="6406" y="3751"/>
                  <a:pt x="6382" y="3644"/>
                  <a:pt x="6311" y="3597"/>
                </a:cubicBezTo>
                <a:cubicBezTo>
                  <a:pt x="5763" y="3239"/>
                  <a:pt x="5132" y="3061"/>
                  <a:pt x="4477" y="3061"/>
                </a:cubicBezTo>
                <a:cubicBezTo>
                  <a:pt x="2608" y="3061"/>
                  <a:pt x="1084" y="4585"/>
                  <a:pt x="1084" y="6454"/>
                </a:cubicBezTo>
                <a:cubicBezTo>
                  <a:pt x="1084" y="8335"/>
                  <a:pt x="2608" y="9847"/>
                  <a:pt x="4477" y="9847"/>
                </a:cubicBezTo>
                <a:cubicBezTo>
                  <a:pt x="6358" y="9847"/>
                  <a:pt x="7870" y="8335"/>
                  <a:pt x="7870" y="6454"/>
                </a:cubicBezTo>
                <a:cubicBezTo>
                  <a:pt x="7870" y="5609"/>
                  <a:pt x="7561" y="4811"/>
                  <a:pt x="7001" y="4168"/>
                </a:cubicBezTo>
                <a:lnTo>
                  <a:pt x="7489" y="3680"/>
                </a:lnTo>
                <a:cubicBezTo>
                  <a:pt x="8120" y="4418"/>
                  <a:pt x="8537" y="5394"/>
                  <a:pt x="8537" y="6478"/>
                </a:cubicBezTo>
                <a:cubicBezTo>
                  <a:pt x="8537" y="8740"/>
                  <a:pt x="6692" y="10562"/>
                  <a:pt x="4441" y="10562"/>
                </a:cubicBezTo>
                <a:cubicBezTo>
                  <a:pt x="2191" y="10562"/>
                  <a:pt x="346" y="8716"/>
                  <a:pt x="346" y="6478"/>
                </a:cubicBezTo>
                <a:cubicBezTo>
                  <a:pt x="346" y="4228"/>
                  <a:pt x="2191" y="2382"/>
                  <a:pt x="4441" y="2382"/>
                </a:cubicBezTo>
                <a:close/>
                <a:moveTo>
                  <a:pt x="9701" y="1"/>
                </a:moveTo>
                <a:cubicBezTo>
                  <a:pt x="9659" y="1"/>
                  <a:pt x="9617" y="17"/>
                  <a:pt x="9585" y="49"/>
                </a:cubicBezTo>
                <a:lnTo>
                  <a:pt x="7894" y="1739"/>
                </a:lnTo>
                <a:cubicBezTo>
                  <a:pt x="7859" y="1775"/>
                  <a:pt x="7847" y="1811"/>
                  <a:pt x="7847" y="1858"/>
                </a:cubicBezTo>
                <a:lnTo>
                  <a:pt x="7847" y="2811"/>
                </a:lnTo>
                <a:lnTo>
                  <a:pt x="7430" y="3228"/>
                </a:lnTo>
                <a:cubicBezTo>
                  <a:pt x="6644" y="2501"/>
                  <a:pt x="5584" y="2037"/>
                  <a:pt x="4430" y="2037"/>
                </a:cubicBezTo>
                <a:cubicBezTo>
                  <a:pt x="1989" y="2037"/>
                  <a:pt x="0" y="4013"/>
                  <a:pt x="0" y="6454"/>
                </a:cubicBezTo>
                <a:cubicBezTo>
                  <a:pt x="0" y="8895"/>
                  <a:pt x="1989" y="10883"/>
                  <a:pt x="4430" y="10883"/>
                </a:cubicBezTo>
                <a:cubicBezTo>
                  <a:pt x="6870" y="10883"/>
                  <a:pt x="8847" y="8895"/>
                  <a:pt x="8847" y="6454"/>
                </a:cubicBezTo>
                <a:cubicBezTo>
                  <a:pt x="8847" y="5299"/>
                  <a:pt x="8394" y="4240"/>
                  <a:pt x="7656" y="3454"/>
                </a:cubicBezTo>
                <a:lnTo>
                  <a:pt x="8073" y="3037"/>
                </a:lnTo>
                <a:lnTo>
                  <a:pt x="9025" y="3037"/>
                </a:lnTo>
                <a:cubicBezTo>
                  <a:pt x="9073" y="3037"/>
                  <a:pt x="9109" y="3013"/>
                  <a:pt x="9144" y="2989"/>
                </a:cubicBezTo>
                <a:lnTo>
                  <a:pt x="10835" y="1299"/>
                </a:lnTo>
                <a:cubicBezTo>
                  <a:pt x="10895" y="1251"/>
                  <a:pt x="10918" y="1192"/>
                  <a:pt x="10883" y="1132"/>
                </a:cubicBezTo>
                <a:cubicBezTo>
                  <a:pt x="10859" y="1072"/>
                  <a:pt x="10799" y="1025"/>
                  <a:pt x="10740" y="1025"/>
                </a:cubicBezTo>
                <a:lnTo>
                  <a:pt x="9871" y="1025"/>
                </a:lnTo>
                <a:lnTo>
                  <a:pt x="9871" y="168"/>
                </a:lnTo>
                <a:cubicBezTo>
                  <a:pt x="9871" y="108"/>
                  <a:pt x="9823" y="49"/>
                  <a:pt x="9764" y="13"/>
                </a:cubicBezTo>
                <a:cubicBezTo>
                  <a:pt x="9744" y="5"/>
                  <a:pt x="9723" y="1"/>
                  <a:pt x="9701" y="1"/>
                </a:cubicBezTo>
                <a:close/>
              </a:path>
            </a:pathLst>
          </a:custGeom>
          <a:solidFill>
            <a:srgbClr val="26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1.3. Il test CRAAP: uno </a:t>
            </a:r>
            <a:r>
              <a:rPr lang="en-US" altLang="ko-KR" sz="3200" b="1" dirty="0" err="1">
                <a:solidFill>
                  <a:schemeClr val="accent1"/>
                </a:solidFill>
              </a:rPr>
              <a:t>strumento</a:t>
            </a:r>
            <a:r>
              <a:rPr lang="en-US" altLang="ko-KR" sz="3200" b="1" dirty="0">
                <a:solidFill>
                  <a:schemeClr val="accent1"/>
                </a:solidFill>
              </a:rPr>
              <a:t> per </a:t>
            </a:r>
            <a:r>
              <a:rPr lang="en-US" altLang="ko-KR" sz="3200" b="1" dirty="0" err="1">
                <a:solidFill>
                  <a:schemeClr val="accent1"/>
                </a:solidFill>
              </a:rPr>
              <a:t>valutare</a:t>
            </a:r>
            <a:r>
              <a:rPr lang="en-US" altLang="ko-KR" sz="3200" b="1" dirty="0">
                <a:solidFill>
                  <a:schemeClr val="accent1"/>
                </a:solidFill>
              </a:rPr>
              <a:t> le </a:t>
            </a:r>
            <a:r>
              <a:rPr lang="en-US" altLang="ko-KR" sz="3200" b="1" dirty="0" err="1">
                <a:solidFill>
                  <a:schemeClr val="accent1"/>
                </a:solidFill>
              </a:rPr>
              <a:t>fonti</a:t>
            </a:r>
            <a:r>
              <a:rPr lang="en-US" altLang="ko-KR" sz="3200" b="1" dirty="0">
                <a:solidFill>
                  <a:schemeClr val="accent1"/>
                </a:solidFill>
              </a:rPr>
              <a:t>. </a:t>
            </a:r>
          </a:p>
        </p:txBody>
      </p:sp>
      <p:pic>
        <p:nvPicPr>
          <p:cNvPr id="4" name="Εικόνα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6274" y="2102458"/>
            <a:ext cx="3743325" cy="2495550"/>
          </a:xfrm>
          <a:prstGeom prst="rect">
            <a:avLst/>
          </a:prstGeom>
        </p:spPr>
      </p:pic>
    </p:spTree>
    <p:extLst>
      <p:ext uri="{BB962C8B-B14F-4D97-AF65-F5344CB8AC3E}">
        <p14:creationId xmlns:p14="http://schemas.microsoft.com/office/powerpoint/2010/main" val="595324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5087903" y="2353112"/>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5191973" y="2274943"/>
            <a:ext cx="6076102" cy="461665"/>
          </a:xfrm>
          <a:prstGeom prst="rect">
            <a:avLst/>
          </a:prstGeom>
          <a:noFill/>
        </p:spPr>
        <p:txBody>
          <a:bodyPr wrap="square" rtlCol="0" anchor="ctr">
            <a:spAutoFit/>
          </a:bodyPr>
          <a:lstStyle/>
          <a:p>
            <a:r>
              <a:rPr lang="en-US" sz="2400" b="1" err="1">
                <a:solidFill>
                  <a:schemeClr val="bg2">
                    <a:lumMod val="75000"/>
                  </a:schemeClr>
                </a:solidFill>
              </a:rPr>
              <a:t>C</a:t>
            </a:r>
            <a:r>
              <a:rPr lang="en-US" sz="2400" err="1">
                <a:solidFill>
                  <a:schemeClr val="bg2">
                    <a:lumMod val="75000"/>
                  </a:schemeClr>
                </a:solidFill>
              </a:rPr>
              <a:t>urrency</a:t>
            </a:r>
            <a:r>
              <a:rPr lang="en-US" sz="2400" b="1" err="1">
                <a:solidFill>
                  <a:schemeClr val="bg2">
                    <a:lumMod val="75000"/>
                  </a:schemeClr>
                </a:solidFill>
              </a:rPr>
              <a:t>R</a:t>
            </a:r>
            <a:r>
              <a:rPr lang="en-US" sz="2400" err="1">
                <a:solidFill>
                  <a:schemeClr val="bg2">
                    <a:lumMod val="75000"/>
                  </a:schemeClr>
                </a:solidFill>
              </a:rPr>
              <a:t>elevance</a:t>
            </a:r>
            <a:r>
              <a:rPr lang="en-US" sz="2400" b="1" err="1">
                <a:solidFill>
                  <a:schemeClr val="bg2">
                    <a:lumMod val="75000"/>
                  </a:schemeClr>
                </a:solidFill>
              </a:rPr>
              <a:t>A</a:t>
            </a:r>
            <a:r>
              <a:rPr lang="en-US" sz="2400" err="1">
                <a:solidFill>
                  <a:schemeClr val="bg2">
                    <a:lumMod val="75000"/>
                  </a:schemeClr>
                </a:solidFill>
              </a:rPr>
              <a:t>uthority</a:t>
            </a:r>
            <a:r>
              <a:rPr lang="en-US" sz="2400" b="1" err="1">
                <a:solidFill>
                  <a:schemeClr val="bg2">
                    <a:lumMod val="75000"/>
                  </a:schemeClr>
                </a:solidFill>
              </a:rPr>
              <a:t>A</a:t>
            </a:r>
            <a:r>
              <a:rPr lang="en-US" sz="2400" err="1">
                <a:solidFill>
                  <a:schemeClr val="bg2">
                    <a:lumMod val="75000"/>
                  </a:schemeClr>
                </a:solidFill>
              </a:rPr>
              <a:t>ccuracy</a:t>
            </a:r>
            <a:r>
              <a:rPr lang="en-US" sz="2400" b="1" err="1"/>
              <a:t>P</a:t>
            </a:r>
            <a:r>
              <a:rPr lang="en-US" sz="2400" err="1"/>
              <a:t>urpose</a:t>
            </a:r>
            <a:endParaRPr lang="en-US" sz="2400" b="1"/>
          </a:p>
        </p:txBody>
      </p:sp>
      <p:sp>
        <p:nvSpPr>
          <p:cNvPr id="18" name="TextBox 2">
            <a:extLst>
              <a:ext uri="{FF2B5EF4-FFF2-40B4-BE49-F238E27FC236}">
                <a16:creationId xmlns:a16="http://schemas.microsoft.com/office/drawing/2014/main" id="{A9DC58F7-259F-4D1B-B01F-00E5E6930B17}"/>
              </a:ext>
            </a:extLst>
          </p:cNvPr>
          <p:cNvSpPr txBox="1"/>
          <p:nvPr/>
        </p:nvSpPr>
        <p:spPr>
          <a:xfrm>
            <a:off x="4976734" y="3009298"/>
            <a:ext cx="6078198" cy="2862322"/>
          </a:xfrm>
          <a:prstGeom prst="rect">
            <a:avLst/>
          </a:prstGeom>
          <a:noFill/>
        </p:spPr>
        <p:txBody>
          <a:bodyPr wrap="square" rtlCol="0">
            <a:spAutoFit/>
          </a:bodyPr>
          <a:lstStyle/>
          <a:p>
            <a:r>
              <a:rPr lang="it-IT" dirty="0"/>
              <a:t>La </a:t>
            </a:r>
            <a:r>
              <a:rPr lang="it-IT" b="1" dirty="0"/>
              <a:t>motivazione </a:t>
            </a:r>
            <a:r>
              <a:rPr lang="it-IT" dirty="0"/>
              <a:t>per la quale l’informazione esiste. </a:t>
            </a:r>
          </a:p>
          <a:p>
            <a:pPr marL="285750" indent="-285750">
              <a:buFont typeface="Arial" panose="020B0604020202020204" pitchFamily="34" charset="0"/>
              <a:buChar char="•"/>
            </a:pPr>
            <a:r>
              <a:rPr lang="it-IT" dirty="0"/>
              <a:t>Qual è l’obiettivo? Informare, insegnare, vendere, divertire, convincere?</a:t>
            </a:r>
          </a:p>
          <a:p>
            <a:pPr marL="285750" indent="-285750">
              <a:buFont typeface="Arial" panose="020B0604020202020204" pitchFamily="34" charset="0"/>
              <a:buChar char="•"/>
            </a:pPr>
            <a:r>
              <a:rPr lang="it-IT" dirty="0"/>
              <a:t>Gli autori/sponsor rendono chiaro il fine che vogliono raggiungere? </a:t>
            </a:r>
          </a:p>
          <a:p>
            <a:pPr marL="285750" indent="-285750">
              <a:buFont typeface="Arial" panose="020B0604020202020204" pitchFamily="34" charset="0"/>
              <a:buChar char="•"/>
            </a:pPr>
            <a:r>
              <a:rPr lang="it-IT" dirty="0"/>
              <a:t>Le informazioni sono fatti, opinioni, propaganda?</a:t>
            </a:r>
          </a:p>
          <a:p>
            <a:pPr marL="285750" indent="-285750">
              <a:buFont typeface="Arial" panose="020B0604020202020204" pitchFamily="34" charset="0"/>
              <a:buChar char="•"/>
            </a:pPr>
            <a:r>
              <a:rPr lang="it-IT" dirty="0"/>
              <a:t>Il punto di vista è oggettivo e imparziale?</a:t>
            </a:r>
          </a:p>
          <a:p>
            <a:pPr marL="285750" indent="-285750">
              <a:buFont typeface="Arial" panose="020B0604020202020204" pitchFamily="34" charset="0"/>
              <a:buChar char="•"/>
            </a:pPr>
            <a:r>
              <a:rPr lang="it-IT" dirty="0"/>
              <a:t>Ci sono pregiudizi politici, ideologici, culturali, religiosi, istituzionali o personali? </a:t>
            </a:r>
          </a:p>
          <a:p>
            <a:pPr marL="285750" indent="-285750">
              <a:buFont typeface="Arial" panose="020B0604020202020204" pitchFamily="34" charset="0"/>
              <a:buChar char="•"/>
            </a:pPr>
            <a:endParaRPr lang="en-US" altLang="ko-KR" dirty="0">
              <a:solidFill>
                <a:schemeClr val="tx1">
                  <a:lumMod val="75000"/>
                  <a:lumOff val="25000"/>
                </a:schemeClr>
              </a:solidFill>
            </a:endParaRPr>
          </a:p>
        </p:txBody>
      </p:sp>
      <p:sp>
        <p:nvSpPr>
          <p:cNvPr id="19" name="Google Shape;858;p39">
            <a:extLst>
              <a:ext uri="{FF2B5EF4-FFF2-40B4-BE49-F238E27FC236}">
                <a16:creationId xmlns:a16="http://schemas.microsoft.com/office/drawing/2014/main" id="{76747812-F959-43D8-A0F6-6839407FE042}"/>
              </a:ext>
            </a:extLst>
          </p:cNvPr>
          <p:cNvSpPr/>
          <p:nvPr/>
        </p:nvSpPr>
        <p:spPr>
          <a:xfrm>
            <a:off x="9205027" y="5426702"/>
            <a:ext cx="568917" cy="561835"/>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26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1.3. Il test CRAAP: uno </a:t>
            </a:r>
            <a:r>
              <a:rPr lang="en-US" altLang="ko-KR" sz="3200" b="1" dirty="0" err="1">
                <a:solidFill>
                  <a:schemeClr val="accent1"/>
                </a:solidFill>
              </a:rPr>
              <a:t>strumento</a:t>
            </a:r>
            <a:r>
              <a:rPr lang="en-US" altLang="ko-KR" sz="3200" b="1" dirty="0">
                <a:solidFill>
                  <a:schemeClr val="accent1"/>
                </a:solidFill>
              </a:rPr>
              <a:t> per </a:t>
            </a:r>
            <a:r>
              <a:rPr lang="en-US" altLang="ko-KR" sz="3200" b="1" dirty="0" err="1">
                <a:solidFill>
                  <a:schemeClr val="accent1"/>
                </a:solidFill>
              </a:rPr>
              <a:t>valutare</a:t>
            </a:r>
            <a:r>
              <a:rPr lang="en-US" altLang="ko-KR" sz="3200" b="1" dirty="0">
                <a:solidFill>
                  <a:schemeClr val="accent1"/>
                </a:solidFill>
              </a:rPr>
              <a:t> le </a:t>
            </a:r>
            <a:r>
              <a:rPr lang="en-US" altLang="ko-KR" sz="3200" b="1" dirty="0" err="1">
                <a:solidFill>
                  <a:schemeClr val="accent1"/>
                </a:solidFill>
              </a:rPr>
              <a:t>fonti</a:t>
            </a:r>
            <a:r>
              <a:rPr lang="en-US" altLang="ko-KR" sz="3200" b="1" dirty="0">
                <a:solidFill>
                  <a:schemeClr val="accent1"/>
                </a:solidFill>
              </a:rPr>
              <a:t>. </a:t>
            </a:r>
          </a:p>
        </p:txBody>
      </p:sp>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5862" y="2274943"/>
            <a:ext cx="2357438" cy="3143250"/>
          </a:xfrm>
          <a:prstGeom prst="rect">
            <a:avLst/>
          </a:prstGeom>
        </p:spPr>
      </p:pic>
    </p:spTree>
    <p:extLst>
      <p:ext uri="{BB962C8B-B14F-4D97-AF65-F5344CB8AC3E}">
        <p14:creationId xmlns:p14="http://schemas.microsoft.com/office/powerpoint/2010/main" val="938635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421A13C1-A62F-42B7-BA0B-406294803411}"/>
              </a:ext>
            </a:extLst>
          </p:cNvPr>
          <p:cNvSpPr/>
          <p:nvPr/>
        </p:nvSpPr>
        <p:spPr>
          <a:xfrm>
            <a:off x="4678328" y="1747817"/>
            <a:ext cx="79072" cy="317649"/>
          </a:xfrm>
          <a:prstGeom prst="rect">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2" name="TextBox 5">
            <a:extLst>
              <a:ext uri="{FF2B5EF4-FFF2-40B4-BE49-F238E27FC236}">
                <a16:creationId xmlns:a16="http://schemas.microsoft.com/office/drawing/2014/main" id="{662BB6CD-5D85-4A31-819C-3555ABAB7BDE}"/>
              </a:ext>
            </a:extLst>
          </p:cNvPr>
          <p:cNvSpPr txBox="1"/>
          <p:nvPr/>
        </p:nvSpPr>
        <p:spPr>
          <a:xfrm>
            <a:off x="4782398" y="1669648"/>
            <a:ext cx="5112822" cy="461665"/>
          </a:xfrm>
          <a:prstGeom prst="rect">
            <a:avLst/>
          </a:prstGeom>
          <a:noFill/>
        </p:spPr>
        <p:txBody>
          <a:bodyPr wrap="square" rtlCol="0" anchor="ctr">
            <a:spAutoFit/>
          </a:bodyPr>
          <a:lstStyle/>
          <a:p>
            <a:r>
              <a:rPr lang="en-US" sz="2400" b="1" dirty="0" err="1"/>
              <a:t>Gestione</a:t>
            </a:r>
            <a:r>
              <a:rPr lang="en-US" sz="2400" b="1" dirty="0"/>
              <a:t> </a:t>
            </a:r>
            <a:r>
              <a:rPr lang="en-US" sz="2400" b="1" dirty="0" err="1"/>
              <a:t>dei</a:t>
            </a:r>
            <a:r>
              <a:rPr lang="en-US" sz="2400" b="1" dirty="0"/>
              <a:t> </a:t>
            </a:r>
            <a:r>
              <a:rPr lang="en-US" sz="2400" b="1" dirty="0" err="1"/>
              <a:t>contenuti</a:t>
            </a:r>
            <a:r>
              <a:rPr lang="en-US" sz="2400" b="1" dirty="0"/>
              <a:t> </a:t>
            </a:r>
            <a:r>
              <a:rPr lang="en-US" sz="2400" b="1" dirty="0" err="1"/>
              <a:t>digitali</a:t>
            </a:r>
            <a:endParaRPr lang="en-US" sz="2400" b="1" dirty="0"/>
          </a:p>
        </p:txBody>
      </p:sp>
      <p:sp>
        <p:nvSpPr>
          <p:cNvPr id="23" name="TextBox 2">
            <a:extLst>
              <a:ext uri="{FF2B5EF4-FFF2-40B4-BE49-F238E27FC236}">
                <a16:creationId xmlns:a16="http://schemas.microsoft.com/office/drawing/2014/main" id="{A9DC58F7-259F-4D1B-B01F-00E5E6930B17}"/>
              </a:ext>
            </a:extLst>
          </p:cNvPr>
          <p:cNvSpPr txBox="1"/>
          <p:nvPr/>
        </p:nvSpPr>
        <p:spPr>
          <a:xfrm>
            <a:off x="4567159" y="2118253"/>
            <a:ext cx="6078198" cy="1477328"/>
          </a:xfrm>
          <a:prstGeom prst="rect">
            <a:avLst/>
          </a:prstGeom>
          <a:noFill/>
        </p:spPr>
        <p:txBody>
          <a:bodyPr wrap="square" rtlCol="0">
            <a:spAutoFit/>
          </a:bodyPr>
          <a:lstStyle/>
          <a:p>
            <a:pPr marL="285750" indent="-285750">
              <a:buFont typeface="Arial" panose="020B0604020202020204" pitchFamily="34" charset="0"/>
              <a:buChar char="•"/>
            </a:pPr>
            <a:r>
              <a:rPr lang="it-IT" dirty="0"/>
              <a:t>Comprende l’organizzazione, archiviazione, cura dei contenuti digitali usati da un’organizzazione. </a:t>
            </a:r>
          </a:p>
          <a:p>
            <a:pPr marL="285750" indent="-285750">
              <a:buFont typeface="Arial" panose="020B0604020202020204" pitchFamily="34" charset="0"/>
              <a:buChar char="•"/>
            </a:pPr>
            <a:r>
              <a:rPr lang="it-IT" dirty="0"/>
              <a:t>I contenuti digitali possono essere di vario tipo, come file di testo, documenti, grafiche, immagini, animazioni e file audio e/o video. </a:t>
            </a:r>
            <a:endParaRPr lang="it-IT" altLang="ko-KR" dirty="0">
              <a:solidFill>
                <a:schemeClr val="tx1">
                  <a:lumMod val="75000"/>
                  <a:lumOff val="25000"/>
                </a:schemeClr>
              </a:solidFill>
            </a:endParaRPr>
          </a:p>
        </p:txBody>
      </p:sp>
      <p:sp>
        <p:nvSpPr>
          <p:cNvPr id="26" name="Google Shape;9687;p65">
            <a:extLst>
              <a:ext uri="{FF2B5EF4-FFF2-40B4-BE49-F238E27FC236}">
                <a16:creationId xmlns:a16="http://schemas.microsoft.com/office/drawing/2014/main" id="{29E30947-D32B-4711-9DBA-D38981D8D5A2}"/>
              </a:ext>
            </a:extLst>
          </p:cNvPr>
          <p:cNvSpPr/>
          <p:nvPr/>
        </p:nvSpPr>
        <p:spPr>
          <a:xfrm>
            <a:off x="7187649" y="3795264"/>
            <a:ext cx="837217" cy="622568"/>
          </a:xfrm>
          <a:custGeom>
            <a:avLst/>
            <a:gdLst/>
            <a:ahLst/>
            <a:cxnLst/>
            <a:rect l="l" t="t" r="r" b="b"/>
            <a:pathLst>
              <a:path w="12550" h="10728" extrusionOk="0">
                <a:moveTo>
                  <a:pt x="6298" y="369"/>
                </a:moveTo>
                <a:cubicBezTo>
                  <a:pt x="6306" y="369"/>
                  <a:pt x="6315" y="369"/>
                  <a:pt x="6323" y="370"/>
                </a:cubicBezTo>
                <a:cubicBezTo>
                  <a:pt x="6442" y="393"/>
                  <a:pt x="6525" y="477"/>
                  <a:pt x="6525" y="596"/>
                </a:cubicBezTo>
                <a:cubicBezTo>
                  <a:pt x="6525" y="727"/>
                  <a:pt x="6430" y="834"/>
                  <a:pt x="6287" y="834"/>
                </a:cubicBezTo>
                <a:cubicBezTo>
                  <a:pt x="6156" y="834"/>
                  <a:pt x="6049" y="727"/>
                  <a:pt x="6049" y="596"/>
                </a:cubicBezTo>
                <a:cubicBezTo>
                  <a:pt x="6049" y="482"/>
                  <a:pt x="6136" y="369"/>
                  <a:pt x="6298" y="369"/>
                </a:cubicBezTo>
                <a:close/>
                <a:moveTo>
                  <a:pt x="6871" y="727"/>
                </a:moveTo>
                <a:lnTo>
                  <a:pt x="8668" y="2513"/>
                </a:lnTo>
                <a:lnTo>
                  <a:pt x="3906" y="2513"/>
                </a:lnTo>
                <a:lnTo>
                  <a:pt x="5716" y="727"/>
                </a:lnTo>
                <a:cubicBezTo>
                  <a:pt x="5775" y="1001"/>
                  <a:pt x="6013" y="1191"/>
                  <a:pt x="6287" y="1191"/>
                </a:cubicBezTo>
                <a:cubicBezTo>
                  <a:pt x="6573" y="1191"/>
                  <a:pt x="6811" y="1001"/>
                  <a:pt x="6871" y="727"/>
                </a:cubicBezTo>
                <a:close/>
                <a:moveTo>
                  <a:pt x="3573" y="8787"/>
                </a:moveTo>
                <a:cubicBezTo>
                  <a:pt x="5216" y="8787"/>
                  <a:pt x="5097" y="8787"/>
                  <a:pt x="5156" y="8799"/>
                </a:cubicBezTo>
                <a:cubicBezTo>
                  <a:pt x="5275" y="8823"/>
                  <a:pt x="5370" y="8942"/>
                  <a:pt x="5370" y="9061"/>
                </a:cubicBezTo>
                <a:lnTo>
                  <a:pt x="5370" y="9513"/>
                </a:lnTo>
                <a:lnTo>
                  <a:pt x="3287" y="9513"/>
                </a:lnTo>
                <a:cubicBezTo>
                  <a:pt x="3275" y="9049"/>
                  <a:pt x="3275" y="9049"/>
                  <a:pt x="3287" y="9002"/>
                </a:cubicBezTo>
                <a:cubicBezTo>
                  <a:pt x="3334" y="8859"/>
                  <a:pt x="3430" y="8787"/>
                  <a:pt x="3573" y="8787"/>
                </a:cubicBezTo>
                <a:close/>
                <a:moveTo>
                  <a:pt x="10651" y="2885"/>
                </a:moveTo>
                <a:cubicBezTo>
                  <a:pt x="11916" y="2885"/>
                  <a:pt x="11740" y="2894"/>
                  <a:pt x="11740" y="2929"/>
                </a:cubicBezTo>
                <a:cubicBezTo>
                  <a:pt x="11729" y="9255"/>
                  <a:pt x="11779" y="9516"/>
                  <a:pt x="11713" y="9516"/>
                </a:cubicBezTo>
                <a:cubicBezTo>
                  <a:pt x="11707" y="9516"/>
                  <a:pt x="11700" y="9513"/>
                  <a:pt x="11693" y="9513"/>
                </a:cubicBezTo>
                <a:lnTo>
                  <a:pt x="5739" y="9513"/>
                </a:lnTo>
                <a:lnTo>
                  <a:pt x="5739" y="9144"/>
                </a:lnTo>
                <a:lnTo>
                  <a:pt x="11193" y="9144"/>
                </a:lnTo>
                <a:cubicBezTo>
                  <a:pt x="11288" y="9144"/>
                  <a:pt x="11371" y="9049"/>
                  <a:pt x="11371" y="8966"/>
                </a:cubicBezTo>
                <a:lnTo>
                  <a:pt x="11371" y="3441"/>
                </a:lnTo>
                <a:cubicBezTo>
                  <a:pt x="11371" y="3334"/>
                  <a:pt x="11276" y="3263"/>
                  <a:pt x="11193" y="3263"/>
                </a:cubicBezTo>
                <a:lnTo>
                  <a:pt x="3346" y="3263"/>
                </a:lnTo>
                <a:cubicBezTo>
                  <a:pt x="3239" y="3263"/>
                  <a:pt x="3168" y="3346"/>
                  <a:pt x="3168" y="3441"/>
                </a:cubicBezTo>
                <a:cubicBezTo>
                  <a:pt x="3168" y="3537"/>
                  <a:pt x="3251" y="3620"/>
                  <a:pt x="3346" y="3620"/>
                </a:cubicBezTo>
                <a:lnTo>
                  <a:pt x="10990" y="3620"/>
                </a:lnTo>
                <a:lnTo>
                  <a:pt x="10990" y="8775"/>
                </a:lnTo>
                <a:lnTo>
                  <a:pt x="5656" y="8775"/>
                </a:lnTo>
                <a:cubicBezTo>
                  <a:pt x="5561" y="8585"/>
                  <a:pt x="5370" y="8454"/>
                  <a:pt x="5156" y="8430"/>
                </a:cubicBezTo>
                <a:cubicBezTo>
                  <a:pt x="5128" y="8422"/>
                  <a:pt x="4938" y="8419"/>
                  <a:pt x="4696" y="8419"/>
                </a:cubicBezTo>
                <a:cubicBezTo>
                  <a:pt x="4212" y="8419"/>
                  <a:pt x="3521" y="8430"/>
                  <a:pt x="3513" y="8430"/>
                </a:cubicBezTo>
                <a:cubicBezTo>
                  <a:pt x="3287" y="8442"/>
                  <a:pt x="3072" y="8573"/>
                  <a:pt x="2977" y="8775"/>
                </a:cubicBezTo>
                <a:lnTo>
                  <a:pt x="1608" y="8775"/>
                </a:lnTo>
                <a:lnTo>
                  <a:pt x="1608" y="3620"/>
                </a:lnTo>
                <a:lnTo>
                  <a:pt x="2656" y="3620"/>
                </a:lnTo>
                <a:cubicBezTo>
                  <a:pt x="2763" y="3620"/>
                  <a:pt x="2834" y="3525"/>
                  <a:pt x="2834" y="3441"/>
                </a:cubicBezTo>
                <a:cubicBezTo>
                  <a:pt x="2834" y="3334"/>
                  <a:pt x="2751" y="3263"/>
                  <a:pt x="2656" y="3263"/>
                </a:cubicBezTo>
                <a:lnTo>
                  <a:pt x="1429" y="3263"/>
                </a:lnTo>
                <a:cubicBezTo>
                  <a:pt x="1322" y="3263"/>
                  <a:pt x="1251" y="3346"/>
                  <a:pt x="1251" y="3441"/>
                </a:cubicBezTo>
                <a:lnTo>
                  <a:pt x="1251" y="8966"/>
                </a:lnTo>
                <a:cubicBezTo>
                  <a:pt x="1251" y="9061"/>
                  <a:pt x="1334" y="9144"/>
                  <a:pt x="1429" y="9144"/>
                </a:cubicBezTo>
                <a:lnTo>
                  <a:pt x="2918" y="9144"/>
                </a:lnTo>
                <a:lnTo>
                  <a:pt x="2918" y="9513"/>
                </a:lnTo>
                <a:lnTo>
                  <a:pt x="917" y="9513"/>
                </a:lnTo>
                <a:cubicBezTo>
                  <a:pt x="894" y="9513"/>
                  <a:pt x="870" y="9490"/>
                  <a:pt x="870" y="9466"/>
                </a:cubicBezTo>
                <a:cubicBezTo>
                  <a:pt x="892" y="3144"/>
                  <a:pt x="843" y="2892"/>
                  <a:pt x="900" y="2892"/>
                </a:cubicBezTo>
                <a:cubicBezTo>
                  <a:pt x="905" y="2892"/>
                  <a:pt x="911" y="2894"/>
                  <a:pt x="917" y="2894"/>
                </a:cubicBezTo>
                <a:cubicBezTo>
                  <a:pt x="6680" y="2894"/>
                  <a:pt x="9386" y="2885"/>
                  <a:pt x="10651" y="2885"/>
                </a:cubicBezTo>
                <a:close/>
                <a:moveTo>
                  <a:pt x="6277" y="0"/>
                </a:moveTo>
                <a:cubicBezTo>
                  <a:pt x="6049" y="0"/>
                  <a:pt x="5823" y="84"/>
                  <a:pt x="5656" y="250"/>
                </a:cubicBezTo>
                <a:lnTo>
                  <a:pt x="3370" y="2513"/>
                </a:lnTo>
                <a:lnTo>
                  <a:pt x="894" y="2513"/>
                </a:lnTo>
                <a:cubicBezTo>
                  <a:pt x="667" y="2513"/>
                  <a:pt x="477" y="2691"/>
                  <a:pt x="477" y="2929"/>
                </a:cubicBezTo>
                <a:lnTo>
                  <a:pt x="477" y="9513"/>
                </a:lnTo>
                <a:lnTo>
                  <a:pt x="417" y="9513"/>
                </a:lnTo>
                <a:cubicBezTo>
                  <a:pt x="191" y="9513"/>
                  <a:pt x="1" y="9692"/>
                  <a:pt x="1" y="9930"/>
                </a:cubicBezTo>
                <a:lnTo>
                  <a:pt x="1" y="10311"/>
                </a:lnTo>
                <a:cubicBezTo>
                  <a:pt x="1" y="10537"/>
                  <a:pt x="179" y="10728"/>
                  <a:pt x="417" y="10728"/>
                </a:cubicBezTo>
                <a:lnTo>
                  <a:pt x="7811" y="10728"/>
                </a:lnTo>
                <a:cubicBezTo>
                  <a:pt x="7918" y="10728"/>
                  <a:pt x="7990" y="10645"/>
                  <a:pt x="7990" y="10549"/>
                </a:cubicBezTo>
                <a:cubicBezTo>
                  <a:pt x="7990" y="10454"/>
                  <a:pt x="7895" y="10371"/>
                  <a:pt x="7811" y="10371"/>
                </a:cubicBezTo>
                <a:cubicBezTo>
                  <a:pt x="7049" y="10370"/>
                  <a:pt x="6364" y="10369"/>
                  <a:pt x="5749" y="10369"/>
                </a:cubicBezTo>
                <a:cubicBezTo>
                  <a:pt x="2782" y="10369"/>
                  <a:pt x="1447" y="10380"/>
                  <a:pt x="848" y="10380"/>
                </a:cubicBezTo>
                <a:cubicBezTo>
                  <a:pt x="301" y="10380"/>
                  <a:pt x="370" y="10371"/>
                  <a:pt x="370" y="10335"/>
                </a:cubicBezTo>
                <a:lnTo>
                  <a:pt x="370" y="9942"/>
                </a:lnTo>
                <a:cubicBezTo>
                  <a:pt x="370" y="9904"/>
                  <a:pt x="221" y="9896"/>
                  <a:pt x="1247" y="9896"/>
                </a:cubicBezTo>
                <a:cubicBezTo>
                  <a:pt x="2032" y="9896"/>
                  <a:pt x="3502" y="9901"/>
                  <a:pt x="6250" y="9901"/>
                </a:cubicBezTo>
                <a:cubicBezTo>
                  <a:pt x="7776" y="9901"/>
                  <a:pt x="9695" y="9899"/>
                  <a:pt x="12109" y="9894"/>
                </a:cubicBezTo>
                <a:cubicBezTo>
                  <a:pt x="12145" y="9894"/>
                  <a:pt x="12157" y="9918"/>
                  <a:pt x="12157" y="9942"/>
                </a:cubicBezTo>
                <a:lnTo>
                  <a:pt x="12157" y="10335"/>
                </a:lnTo>
                <a:cubicBezTo>
                  <a:pt x="12157" y="10359"/>
                  <a:pt x="12145" y="10371"/>
                  <a:pt x="12109" y="10371"/>
                </a:cubicBezTo>
                <a:lnTo>
                  <a:pt x="8478" y="10371"/>
                </a:lnTo>
                <a:cubicBezTo>
                  <a:pt x="8371" y="10371"/>
                  <a:pt x="8299" y="10466"/>
                  <a:pt x="8299" y="10549"/>
                </a:cubicBezTo>
                <a:cubicBezTo>
                  <a:pt x="8299" y="10656"/>
                  <a:pt x="8395" y="10728"/>
                  <a:pt x="8478" y="10728"/>
                </a:cubicBezTo>
                <a:lnTo>
                  <a:pt x="12145" y="10728"/>
                </a:lnTo>
                <a:cubicBezTo>
                  <a:pt x="12359" y="10728"/>
                  <a:pt x="12550" y="10549"/>
                  <a:pt x="12550" y="10311"/>
                </a:cubicBezTo>
                <a:lnTo>
                  <a:pt x="12550" y="9930"/>
                </a:lnTo>
                <a:cubicBezTo>
                  <a:pt x="12550" y="9704"/>
                  <a:pt x="12383" y="9513"/>
                  <a:pt x="12145" y="9513"/>
                </a:cubicBezTo>
                <a:lnTo>
                  <a:pt x="12086" y="9513"/>
                </a:lnTo>
                <a:lnTo>
                  <a:pt x="12086" y="2929"/>
                </a:lnTo>
                <a:cubicBezTo>
                  <a:pt x="12086" y="2715"/>
                  <a:pt x="11907" y="2513"/>
                  <a:pt x="11669" y="2513"/>
                </a:cubicBezTo>
                <a:lnTo>
                  <a:pt x="9180" y="2513"/>
                </a:lnTo>
                <a:lnTo>
                  <a:pt x="6906" y="250"/>
                </a:lnTo>
                <a:cubicBezTo>
                  <a:pt x="6734" y="84"/>
                  <a:pt x="6504" y="0"/>
                  <a:pt x="627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descr="Hands rolling dough out with a wooden rolling pin">
            <a:extLst>
              <a:ext uri="{FF2B5EF4-FFF2-40B4-BE49-F238E27FC236}">
                <a16:creationId xmlns:a16="http://schemas.microsoft.com/office/drawing/2014/main" id="{5EC9CC10-BDF1-5349-976A-E5308B3AA7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4075" y="2249667"/>
            <a:ext cx="3253042" cy="2168165"/>
          </a:xfrm>
          <a:prstGeom prst="rect">
            <a:avLst/>
          </a:prstGeom>
        </p:spPr>
      </p:pic>
      <p:sp>
        <p:nvSpPr>
          <p:cNvPr id="18"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1.4. </a:t>
            </a:r>
            <a:r>
              <a:rPr lang="en-US" altLang="ko-KR" sz="3200" b="1" dirty="0" err="1">
                <a:solidFill>
                  <a:schemeClr val="accent1"/>
                </a:solidFill>
              </a:rPr>
              <a:t>Gestione</a:t>
            </a:r>
            <a:r>
              <a:rPr lang="en-US" altLang="ko-KR" sz="3200" b="1" dirty="0">
                <a:solidFill>
                  <a:schemeClr val="accent1"/>
                </a:solidFill>
              </a:rPr>
              <a:t> del </a:t>
            </a:r>
            <a:r>
              <a:rPr lang="en-US" altLang="ko-KR" sz="3200" b="1" dirty="0" err="1">
                <a:solidFill>
                  <a:schemeClr val="accent1"/>
                </a:solidFill>
              </a:rPr>
              <a:t>materiale</a:t>
            </a:r>
            <a:r>
              <a:rPr lang="en-US" altLang="ko-KR" sz="3200" b="1" dirty="0">
                <a:solidFill>
                  <a:schemeClr val="accent1"/>
                </a:solidFill>
              </a:rPr>
              <a:t> </a:t>
            </a:r>
            <a:r>
              <a:rPr lang="en-US" altLang="ko-KR" sz="3200" b="1" dirty="0" err="1">
                <a:solidFill>
                  <a:schemeClr val="accent1"/>
                </a:solidFill>
              </a:rPr>
              <a:t>digitale</a:t>
            </a:r>
            <a:r>
              <a:rPr lang="en-US" altLang="ko-KR" sz="3200" b="1" dirty="0">
                <a:solidFill>
                  <a:schemeClr val="accent1"/>
                </a:solidFill>
              </a:rPr>
              <a:t> e </a:t>
            </a:r>
            <a:r>
              <a:rPr lang="en-US" altLang="ko-KR" sz="3200" b="1" dirty="0" err="1">
                <a:solidFill>
                  <a:schemeClr val="accent1"/>
                </a:solidFill>
              </a:rPr>
              <a:t>delle</a:t>
            </a:r>
            <a:r>
              <a:rPr lang="en-US" altLang="ko-KR" sz="3200" b="1" dirty="0">
                <a:solidFill>
                  <a:schemeClr val="accent1"/>
                </a:solidFill>
              </a:rPr>
              <a:t> </a:t>
            </a:r>
            <a:r>
              <a:rPr lang="en-US" altLang="ko-KR" sz="3200" b="1" dirty="0" err="1">
                <a:solidFill>
                  <a:schemeClr val="accent1"/>
                </a:solidFill>
              </a:rPr>
              <a:t>banche</a:t>
            </a:r>
            <a:r>
              <a:rPr lang="en-US" altLang="ko-KR" sz="3200" b="1" dirty="0">
                <a:solidFill>
                  <a:schemeClr val="accent1"/>
                </a:solidFill>
              </a:rPr>
              <a:t> </a:t>
            </a:r>
            <a:r>
              <a:rPr lang="en-US" altLang="ko-KR" sz="3200" b="1" dirty="0" err="1">
                <a:solidFill>
                  <a:schemeClr val="accent1"/>
                </a:solidFill>
              </a:rPr>
              <a:t>dati</a:t>
            </a:r>
            <a:r>
              <a:rPr lang="en-US" altLang="ko-KR" sz="3200" b="1" dirty="0">
                <a:solidFill>
                  <a:schemeClr val="accent1"/>
                </a:solidFill>
              </a:rPr>
              <a:t>. </a:t>
            </a:r>
          </a:p>
        </p:txBody>
      </p:sp>
    </p:spTree>
    <p:extLst>
      <p:ext uri="{BB962C8B-B14F-4D97-AF65-F5344CB8AC3E}">
        <p14:creationId xmlns:p14="http://schemas.microsoft.com/office/powerpoint/2010/main" val="1612596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6032435" y="2590740"/>
            <a:ext cx="6186103" cy="790507"/>
            <a:chOff x="4834470" y="1482096"/>
            <a:chExt cx="6186103" cy="790507"/>
          </a:xfrm>
        </p:grpSpPr>
        <p:sp>
          <p:nvSpPr>
            <p:cNvPr id="9" name="TextBox 8"/>
            <p:cNvSpPr txBox="1"/>
            <p:nvPr/>
          </p:nvSpPr>
          <p:spPr>
            <a:xfrm>
              <a:off x="5895648" y="1482096"/>
              <a:ext cx="5124925" cy="646331"/>
            </a:xfrm>
            <a:prstGeom prst="rect">
              <a:avLst/>
            </a:prstGeom>
            <a:noFill/>
          </p:spPr>
          <p:txBody>
            <a:bodyPr wrap="square" lIns="108000" rIns="108000" rtlCol="0">
              <a:spAutoFit/>
            </a:bodyPr>
            <a:lstStyle/>
            <a:p>
              <a:r>
                <a:rPr lang="en-US" altLang="ko-KR" b="1" dirty="0" err="1">
                  <a:cs typeface="Arial" pitchFamily="34" charset="0"/>
                </a:rPr>
                <a:t>Abilità</a:t>
              </a:r>
              <a:r>
                <a:rPr lang="en-US" altLang="ko-KR" b="1" dirty="0">
                  <a:cs typeface="Arial" pitchFamily="34" charset="0"/>
                </a:rPr>
                <a:t> di </a:t>
              </a:r>
              <a:r>
                <a:rPr lang="en-US" altLang="ko-KR" b="1" dirty="0" err="1">
                  <a:cs typeface="Arial" pitchFamily="34" charset="0"/>
                </a:rPr>
                <a:t>scegliere</a:t>
              </a:r>
              <a:r>
                <a:rPr lang="en-US" altLang="ko-KR" b="1" dirty="0">
                  <a:cs typeface="Arial" pitchFamily="34" charset="0"/>
                </a:rPr>
                <a:t> il </a:t>
              </a:r>
              <a:r>
                <a:rPr lang="en-US" altLang="ko-KR" b="1" dirty="0" err="1">
                  <a:cs typeface="Arial" pitchFamily="34" charset="0"/>
                </a:rPr>
                <a:t>miglior</a:t>
              </a:r>
              <a:r>
                <a:rPr lang="en-US" altLang="ko-KR" b="1" dirty="0">
                  <a:cs typeface="Arial" pitchFamily="34" charset="0"/>
                </a:rPr>
                <a:t> </a:t>
              </a:r>
              <a:r>
                <a:rPr lang="en-US" altLang="ko-KR" b="1" dirty="0" err="1">
                  <a:cs typeface="Arial" pitchFamily="34" charset="0"/>
                </a:rPr>
                <a:t>metodo</a:t>
              </a:r>
              <a:r>
                <a:rPr lang="en-US" altLang="ko-KR" b="1" dirty="0">
                  <a:cs typeface="Arial" pitchFamily="34" charset="0"/>
                </a:rPr>
                <a:t> per </a:t>
              </a:r>
              <a:r>
                <a:rPr lang="en-US" altLang="ko-KR" b="1" dirty="0" err="1">
                  <a:cs typeface="Arial" pitchFamily="34" charset="0"/>
                </a:rPr>
                <a:t>pianificare</a:t>
              </a:r>
              <a:r>
                <a:rPr lang="en-US" altLang="ko-KR" b="1" dirty="0">
                  <a:cs typeface="Arial" pitchFamily="34" charset="0"/>
                </a:rPr>
                <a:t> e </a:t>
              </a:r>
              <a:r>
                <a:rPr lang="en-US" altLang="ko-KR" b="1" dirty="0" err="1">
                  <a:cs typeface="Arial" pitchFamily="34" charset="0"/>
                </a:rPr>
                <a:t>condurre</a:t>
              </a:r>
              <a:r>
                <a:rPr lang="en-US" altLang="ko-KR" b="1" dirty="0">
                  <a:cs typeface="Arial" pitchFamily="34" charset="0"/>
                </a:rPr>
                <a:t> una </a:t>
              </a:r>
              <a:r>
                <a:rPr lang="en-US" altLang="ko-KR" b="1" dirty="0" err="1">
                  <a:cs typeface="Arial" pitchFamily="34" charset="0"/>
                </a:rPr>
                <a:t>ricerca</a:t>
              </a:r>
              <a:r>
                <a:rPr lang="en-US" altLang="ko-KR" b="1" dirty="0">
                  <a:cs typeface="Arial" pitchFamily="34" charset="0"/>
                </a:rPr>
                <a:t> </a:t>
              </a:r>
              <a:r>
                <a:rPr lang="en-US" altLang="ko-KR" b="1" dirty="0" err="1">
                  <a:cs typeface="Arial" pitchFamily="34" charset="0"/>
                </a:rPr>
                <a:t>dati</a:t>
              </a:r>
              <a:r>
                <a:rPr lang="en-US" altLang="ko-KR" b="1" dirty="0">
                  <a:cs typeface="Arial" pitchFamily="34" charset="0"/>
                </a:rPr>
                <a:t>. </a:t>
              </a:r>
              <a:endParaRPr lang="ko-KR" altLang="en-US" b="1" dirty="0">
                <a:cs typeface="Arial" pitchFamily="34" charset="0"/>
              </a:endParaRPr>
            </a:p>
          </p:txBody>
        </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61" name="TextBox 60"/>
          <p:cNvSpPr txBox="1"/>
          <p:nvPr/>
        </p:nvSpPr>
        <p:spPr>
          <a:xfrm>
            <a:off x="7093613" y="3703053"/>
            <a:ext cx="5124925" cy="646331"/>
          </a:xfrm>
          <a:prstGeom prst="rect">
            <a:avLst/>
          </a:prstGeom>
          <a:noFill/>
        </p:spPr>
        <p:txBody>
          <a:bodyPr wrap="square" lIns="108000" rIns="108000" rtlCol="0">
            <a:spAutoFit/>
          </a:bodyPr>
          <a:lstStyle/>
          <a:p>
            <a:r>
              <a:rPr lang="en-US" altLang="ko-KR" b="1" dirty="0" err="1">
                <a:cs typeface="Arial" pitchFamily="34" charset="0"/>
              </a:rPr>
              <a:t>Conoscenza</a:t>
            </a:r>
            <a:r>
              <a:rPr lang="en-US" altLang="ko-KR" b="1" dirty="0">
                <a:cs typeface="Arial" pitchFamily="34" charset="0"/>
              </a:rPr>
              <a:t> di </a:t>
            </a:r>
            <a:r>
              <a:rPr lang="en-US" altLang="ko-KR" b="1" dirty="0" err="1">
                <a:cs typeface="Arial" pitchFamily="34" charset="0"/>
              </a:rPr>
              <a:t>strumenti</a:t>
            </a:r>
            <a:r>
              <a:rPr lang="en-US" altLang="ko-KR" b="1" dirty="0">
                <a:cs typeface="Arial" pitchFamily="34" charset="0"/>
              </a:rPr>
              <a:t> e </a:t>
            </a:r>
            <a:r>
              <a:rPr lang="en-US" altLang="ko-KR" b="1" dirty="0" err="1">
                <a:cs typeface="Arial" pitchFamily="34" charset="0"/>
              </a:rPr>
              <a:t>criteri</a:t>
            </a:r>
            <a:r>
              <a:rPr lang="en-US" altLang="ko-KR" b="1" dirty="0">
                <a:cs typeface="Arial" pitchFamily="34" charset="0"/>
              </a:rPr>
              <a:t> per </a:t>
            </a:r>
            <a:r>
              <a:rPr lang="en-US" altLang="ko-KR" b="1" dirty="0" err="1">
                <a:cs typeface="Arial" pitchFamily="34" charset="0"/>
              </a:rPr>
              <a:t>valutare</a:t>
            </a:r>
            <a:r>
              <a:rPr lang="en-US" altLang="ko-KR" b="1" dirty="0">
                <a:cs typeface="Arial" pitchFamily="34" charset="0"/>
              </a:rPr>
              <a:t> </a:t>
            </a:r>
            <a:r>
              <a:rPr lang="en-US" altLang="ko-KR" b="1" dirty="0" err="1">
                <a:cs typeface="Arial" pitchFamily="34" charset="0"/>
              </a:rPr>
              <a:t>i</a:t>
            </a:r>
            <a:r>
              <a:rPr lang="en-US" altLang="ko-KR" b="1" dirty="0">
                <a:cs typeface="Arial" pitchFamily="34" charset="0"/>
              </a:rPr>
              <a:t> </a:t>
            </a:r>
            <a:r>
              <a:rPr lang="en-US" altLang="ko-KR" b="1" dirty="0" err="1">
                <a:cs typeface="Arial" pitchFamily="34" charset="0"/>
              </a:rPr>
              <a:t>contenuti</a:t>
            </a:r>
            <a:r>
              <a:rPr lang="en-US" altLang="ko-KR" b="1" dirty="0">
                <a:cs typeface="Arial" pitchFamily="34" charset="0"/>
              </a:rPr>
              <a:t> </a:t>
            </a:r>
            <a:r>
              <a:rPr lang="en-US" altLang="ko-KR" b="1" dirty="0" err="1">
                <a:cs typeface="Arial" pitchFamily="34" charset="0"/>
              </a:rPr>
              <a:t>digitali</a:t>
            </a:r>
            <a:r>
              <a:rPr lang="en-US" altLang="ko-KR" b="1" dirty="0">
                <a:cs typeface="Arial" pitchFamily="34" charset="0"/>
              </a:rPr>
              <a:t> e le </a:t>
            </a:r>
            <a:r>
              <a:rPr lang="en-US" altLang="ko-KR" b="1" dirty="0" err="1">
                <a:cs typeface="Arial" pitchFamily="34" charset="0"/>
              </a:rPr>
              <a:t>fonti</a:t>
            </a:r>
            <a:r>
              <a:rPr lang="en-US" altLang="ko-KR" b="1" dirty="0">
                <a:cs typeface="Arial" pitchFamily="34" charset="0"/>
              </a:rPr>
              <a:t>. </a:t>
            </a:r>
            <a:endParaRPr lang="ko-KR" altLang="en-US" b="1" dirty="0">
              <a:cs typeface="Arial" pitchFamily="34" charset="0"/>
            </a:endParaRPr>
          </a:p>
        </p:txBody>
      </p:sp>
      <p:sp>
        <p:nvSpPr>
          <p:cNvPr id="58" name="Oval 57"/>
          <p:cNvSpPr/>
          <p:nvPr/>
        </p:nvSpPr>
        <p:spPr>
          <a:xfrm>
            <a:off x="6032435" y="3712765"/>
            <a:ext cx="780795" cy="780795"/>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2" name="Group 61"/>
          <p:cNvGrpSpPr/>
          <p:nvPr/>
        </p:nvGrpSpPr>
        <p:grpSpPr>
          <a:xfrm>
            <a:off x="6032435" y="4856006"/>
            <a:ext cx="6186103" cy="790507"/>
            <a:chOff x="4834470" y="1482096"/>
            <a:chExt cx="6186103" cy="790507"/>
          </a:xfrm>
        </p:grpSpPr>
        <p:sp>
          <p:nvSpPr>
            <p:cNvPr id="68" name="TextBox 67"/>
            <p:cNvSpPr txBox="1"/>
            <p:nvPr/>
          </p:nvSpPr>
          <p:spPr>
            <a:xfrm>
              <a:off x="5895648" y="1482096"/>
              <a:ext cx="5124925" cy="646331"/>
            </a:xfrm>
            <a:prstGeom prst="rect">
              <a:avLst/>
            </a:prstGeom>
            <a:noFill/>
          </p:spPr>
          <p:txBody>
            <a:bodyPr wrap="square" lIns="108000" rIns="108000" rtlCol="0">
              <a:spAutoFit/>
            </a:bodyPr>
            <a:lstStyle/>
            <a:p>
              <a:r>
                <a:rPr lang="en-US" altLang="ko-KR" b="1" dirty="0">
                  <a:cs typeface="Arial" pitchFamily="34" charset="0"/>
                </a:rPr>
                <a:t>Saper </a:t>
              </a:r>
              <a:r>
                <a:rPr lang="en-US" altLang="ko-KR" b="1" dirty="0" err="1">
                  <a:cs typeface="Arial" pitchFamily="34" charset="0"/>
                </a:rPr>
                <a:t>utilizzare</a:t>
              </a:r>
              <a:r>
                <a:rPr lang="en-US" altLang="ko-KR" b="1" dirty="0">
                  <a:cs typeface="Arial" pitchFamily="34" charset="0"/>
                </a:rPr>
                <a:t> </a:t>
              </a:r>
              <a:r>
                <a:rPr lang="en-US" altLang="ko-KR" b="1" dirty="0" err="1">
                  <a:cs typeface="Arial" pitchFamily="34" charset="0"/>
                </a:rPr>
                <a:t>Applicazioni</a:t>
              </a:r>
              <a:r>
                <a:rPr lang="en-US" altLang="ko-KR" b="1" dirty="0">
                  <a:cs typeface="Arial" pitchFamily="34" charset="0"/>
                </a:rPr>
                <a:t> Software per la </a:t>
              </a:r>
              <a:r>
                <a:rPr lang="en-US" altLang="ko-KR" b="1" dirty="0" err="1">
                  <a:cs typeface="Arial" pitchFamily="34" charset="0"/>
                </a:rPr>
                <a:t>gestione</a:t>
              </a:r>
              <a:r>
                <a:rPr lang="en-US" altLang="ko-KR" b="1" dirty="0">
                  <a:cs typeface="Arial" pitchFamily="34" charset="0"/>
                </a:rPr>
                <a:t> di </a:t>
              </a:r>
              <a:r>
                <a:rPr lang="en-US" altLang="ko-KR" b="1" dirty="0" err="1">
                  <a:cs typeface="Arial" pitchFamily="34" charset="0"/>
                </a:rPr>
                <a:t>dati</a:t>
              </a:r>
              <a:r>
                <a:rPr lang="en-US" altLang="ko-KR" b="1" dirty="0">
                  <a:cs typeface="Arial" pitchFamily="34" charset="0"/>
                </a:rPr>
                <a:t>, </a:t>
              </a:r>
              <a:r>
                <a:rPr lang="en-US" altLang="ko-KR" b="1" dirty="0" err="1">
                  <a:cs typeface="Arial" pitchFamily="34" charset="0"/>
                </a:rPr>
                <a:t>informazioni</a:t>
              </a:r>
              <a:r>
                <a:rPr lang="en-US" altLang="ko-KR" b="1" dirty="0">
                  <a:cs typeface="Arial" pitchFamily="34" charset="0"/>
                </a:rPr>
                <a:t> e </a:t>
              </a:r>
              <a:r>
                <a:rPr lang="en-US" altLang="ko-KR" b="1" dirty="0" err="1">
                  <a:cs typeface="Arial" pitchFamily="34" charset="0"/>
                </a:rPr>
                <a:t>contenuti</a:t>
              </a:r>
              <a:r>
                <a:rPr lang="en-US" altLang="ko-KR" b="1" dirty="0">
                  <a:cs typeface="Arial" pitchFamily="34" charset="0"/>
                </a:rPr>
                <a:t> </a:t>
              </a:r>
              <a:r>
                <a:rPr lang="en-US" altLang="ko-KR" b="1" dirty="0" err="1">
                  <a:cs typeface="Arial" pitchFamily="34" charset="0"/>
                </a:rPr>
                <a:t>digitali</a:t>
              </a:r>
              <a:r>
                <a:rPr lang="en-US" altLang="ko-KR" b="1" dirty="0">
                  <a:cs typeface="Arial" pitchFamily="34" charset="0"/>
                </a:rPr>
                <a:t>. </a:t>
              </a:r>
            </a:p>
          </p:txBody>
        </p:sp>
        <p:sp>
          <p:nvSpPr>
            <p:cNvPr id="65" name="Oval 64"/>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6144423" y="699972"/>
            <a:ext cx="3030576" cy="707886"/>
          </a:xfrm>
          <a:prstGeom prst="rect">
            <a:avLst/>
          </a:prstGeom>
          <a:noFill/>
        </p:spPr>
        <p:txBody>
          <a:bodyPr wrap="square" rtlCol="0">
            <a:spAutoFit/>
          </a:bodyPr>
          <a:lstStyle/>
          <a:p>
            <a:r>
              <a:rPr lang="es-ES" sz="4000" b="1" dirty="0">
                <a:solidFill>
                  <a:srgbClr val="266C9F"/>
                </a:solidFill>
              </a:rPr>
              <a:t>OBIETTIVI </a:t>
            </a: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8975036" y="574708"/>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Imagen 4">
            <a:extLst>
              <a:ext uri="{FF2B5EF4-FFF2-40B4-BE49-F238E27FC236}">
                <a16:creationId xmlns:a16="http://schemas.microsoft.com/office/drawing/2014/main" id="{24C3EC37-3719-430A-90BF-00A6105B07D5}"/>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a:ext>
            </a:extLst>
          </a:blip>
          <a:stretch>
            <a:fillRect/>
          </a:stretch>
        </p:blipFill>
        <p:spPr>
          <a:xfrm>
            <a:off x="139618" y="1875846"/>
            <a:ext cx="4490655" cy="310429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7" name="Rectángulo 6"/>
          <p:cNvSpPr/>
          <p:nvPr/>
        </p:nvSpPr>
        <p:spPr>
          <a:xfrm>
            <a:off x="6276390" y="1967591"/>
            <a:ext cx="4296048" cy="369332"/>
          </a:xfrm>
          <a:prstGeom prst="rect">
            <a:avLst/>
          </a:prstGeom>
        </p:spPr>
        <p:txBody>
          <a:bodyPr wrap="none">
            <a:spAutoFit/>
          </a:bodyPr>
          <a:lstStyle/>
          <a:p>
            <a:pPr algn="just"/>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Competenze</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acquisite</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alla</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fine del modulo:</a:t>
            </a:r>
          </a:p>
        </p:txBody>
      </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421A13C1-A62F-42B7-BA0B-406294803411}"/>
              </a:ext>
            </a:extLst>
          </p:cNvPr>
          <p:cNvSpPr/>
          <p:nvPr/>
        </p:nvSpPr>
        <p:spPr>
          <a:xfrm>
            <a:off x="2382803" y="1710243"/>
            <a:ext cx="79072"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2" name="TextBox 5">
            <a:extLst>
              <a:ext uri="{FF2B5EF4-FFF2-40B4-BE49-F238E27FC236}">
                <a16:creationId xmlns:a16="http://schemas.microsoft.com/office/drawing/2014/main" id="{662BB6CD-5D85-4A31-819C-3555ABAB7BDE}"/>
              </a:ext>
            </a:extLst>
          </p:cNvPr>
          <p:cNvSpPr txBox="1"/>
          <p:nvPr/>
        </p:nvSpPr>
        <p:spPr>
          <a:xfrm>
            <a:off x="2486872" y="1632074"/>
            <a:ext cx="6700176" cy="461665"/>
          </a:xfrm>
          <a:prstGeom prst="rect">
            <a:avLst/>
          </a:prstGeom>
          <a:noFill/>
        </p:spPr>
        <p:txBody>
          <a:bodyPr wrap="square" rtlCol="0" anchor="ctr">
            <a:spAutoFit/>
          </a:bodyPr>
          <a:lstStyle/>
          <a:p>
            <a:r>
              <a:rPr lang="en-US" sz="2400" b="1" dirty="0" err="1"/>
              <a:t>Strumenti</a:t>
            </a:r>
            <a:r>
              <a:rPr lang="en-US" sz="2400" b="1" dirty="0"/>
              <a:t> per la </a:t>
            </a:r>
            <a:r>
              <a:rPr lang="en-US" sz="2400" b="1" dirty="0" err="1"/>
              <a:t>Gestione</a:t>
            </a:r>
            <a:r>
              <a:rPr lang="en-US" sz="2400" b="1" dirty="0"/>
              <a:t> </a:t>
            </a:r>
            <a:r>
              <a:rPr lang="en-US" sz="2400" b="1" dirty="0" err="1"/>
              <a:t>dei</a:t>
            </a:r>
            <a:r>
              <a:rPr lang="en-US" sz="2400" b="1" dirty="0"/>
              <a:t> </a:t>
            </a:r>
            <a:r>
              <a:rPr lang="en-US" sz="2400" b="1" dirty="0" err="1"/>
              <a:t>Contenuti</a:t>
            </a:r>
            <a:r>
              <a:rPr lang="en-US" sz="2400" b="1" dirty="0"/>
              <a:t> </a:t>
            </a:r>
            <a:r>
              <a:rPr lang="en-US" sz="2400" b="1" dirty="0" err="1"/>
              <a:t>Digitali</a:t>
            </a:r>
            <a:endParaRPr lang="en-US" sz="2400" b="1" dirty="0"/>
          </a:p>
        </p:txBody>
      </p:sp>
      <p:sp>
        <p:nvSpPr>
          <p:cNvPr id="23" name="TextBox 2">
            <a:extLst>
              <a:ext uri="{FF2B5EF4-FFF2-40B4-BE49-F238E27FC236}">
                <a16:creationId xmlns:a16="http://schemas.microsoft.com/office/drawing/2014/main" id="{A9DC58F7-259F-4D1B-B01F-00E5E6930B17}"/>
              </a:ext>
            </a:extLst>
          </p:cNvPr>
          <p:cNvSpPr txBox="1"/>
          <p:nvPr/>
        </p:nvSpPr>
        <p:spPr>
          <a:xfrm>
            <a:off x="2382802" y="2080679"/>
            <a:ext cx="5967029" cy="3970318"/>
          </a:xfrm>
          <a:prstGeom prst="rect">
            <a:avLst/>
          </a:prstGeom>
          <a:noFill/>
        </p:spPr>
        <p:txBody>
          <a:bodyPr wrap="square" rtlCol="0">
            <a:spAutoFit/>
          </a:bodyPr>
          <a:lstStyle/>
          <a:p>
            <a:pPr marL="285750" indent="-285750">
              <a:buFont typeface="Arial" panose="020B0604020202020204" pitchFamily="34" charset="0"/>
              <a:buChar char="•"/>
            </a:pPr>
            <a:r>
              <a:rPr lang="it-IT" b="1" dirty="0"/>
              <a:t>Sistema di Gestione dei Contenuti (Content Management System, CMS)</a:t>
            </a:r>
            <a:endParaRPr lang="it-IT" dirty="0"/>
          </a:p>
          <a:p>
            <a:pPr marL="742950" lvl="1" indent="-285750">
              <a:buFont typeface="Wingdings" panose="05000000000000000000" pitchFamily="2" charset="2"/>
              <a:buChar char="ü"/>
            </a:pPr>
            <a:r>
              <a:rPr lang="it-IT" dirty="0"/>
              <a:t>Organizzare e pubblicare i contenuti, solitamente su un sito web </a:t>
            </a:r>
          </a:p>
          <a:p>
            <a:pPr marL="742950" lvl="1" indent="-285750">
              <a:buFont typeface="Wingdings" panose="05000000000000000000" pitchFamily="2" charset="2"/>
              <a:buChar char="ü"/>
            </a:pPr>
            <a:r>
              <a:rPr lang="it-IT" dirty="0"/>
              <a:t>Gestione dell’e-commerce</a:t>
            </a:r>
          </a:p>
          <a:p>
            <a:pPr marL="742950" lvl="1" indent="-285750">
              <a:buFont typeface="Wingdings" panose="05000000000000000000" pitchFamily="2" charset="2"/>
              <a:buChar char="ü"/>
            </a:pPr>
            <a:r>
              <a:rPr lang="it-IT" dirty="0"/>
              <a:t>Automatizzare compiti di marketing come la pianificazione delle e-mail e postare contenuti sul blog</a:t>
            </a:r>
          </a:p>
          <a:p>
            <a:pPr marL="285750" indent="-285750">
              <a:buFont typeface="Arial" panose="020B0604020202020204" pitchFamily="34" charset="0"/>
              <a:buChar char="•"/>
            </a:pPr>
            <a:r>
              <a:rPr lang="it-IT" b="1" dirty="0"/>
              <a:t>Sistema di Gestione delle Risorse Digitali (Digital </a:t>
            </a:r>
            <a:r>
              <a:rPr lang="it-IT" b="1" dirty="0" err="1"/>
              <a:t>Asset</a:t>
            </a:r>
            <a:r>
              <a:rPr lang="it-IT" b="1" dirty="0"/>
              <a:t> Management System, DAM)</a:t>
            </a:r>
            <a:r>
              <a:rPr lang="it-IT" dirty="0"/>
              <a:t> </a:t>
            </a:r>
          </a:p>
          <a:p>
            <a:pPr marL="742950" lvl="1" indent="-285750">
              <a:buFont typeface="Wingdings" panose="05000000000000000000" pitchFamily="2" charset="2"/>
              <a:buChar char="ü"/>
            </a:pPr>
            <a:r>
              <a:rPr lang="it-IT" dirty="0"/>
              <a:t>Archiviare e organizzare I contenuti interni</a:t>
            </a:r>
          </a:p>
          <a:p>
            <a:pPr marL="742950" lvl="1" indent="-285750">
              <a:buFont typeface="Wingdings" panose="05000000000000000000" pitchFamily="2" charset="2"/>
              <a:buChar char="ü"/>
            </a:pPr>
            <a:r>
              <a:rPr lang="it-IT" dirty="0"/>
              <a:t>Gestire I file multimediali che occupano più spazio, archiviare file legati ad un determinato Progetto, facilitare la collaborazione dei team</a:t>
            </a:r>
            <a:endParaRPr lang="it-IT" altLang="ko-KR" dirty="0">
              <a:solidFill>
                <a:schemeClr val="tx1">
                  <a:lumMod val="75000"/>
                  <a:lumOff val="25000"/>
                </a:schemeClr>
              </a:solidFill>
            </a:endParaRPr>
          </a:p>
        </p:txBody>
      </p:sp>
      <p:sp>
        <p:nvSpPr>
          <p:cNvPr id="26" name="Google Shape;9687;p65">
            <a:extLst>
              <a:ext uri="{FF2B5EF4-FFF2-40B4-BE49-F238E27FC236}">
                <a16:creationId xmlns:a16="http://schemas.microsoft.com/office/drawing/2014/main" id="{29E30947-D32B-4711-9DBA-D38981D8D5A2}"/>
              </a:ext>
            </a:extLst>
          </p:cNvPr>
          <p:cNvSpPr/>
          <p:nvPr/>
        </p:nvSpPr>
        <p:spPr>
          <a:xfrm>
            <a:off x="8349831" y="4356204"/>
            <a:ext cx="837217" cy="622568"/>
          </a:xfrm>
          <a:custGeom>
            <a:avLst/>
            <a:gdLst/>
            <a:ahLst/>
            <a:cxnLst/>
            <a:rect l="l" t="t" r="r" b="b"/>
            <a:pathLst>
              <a:path w="12550" h="10728" extrusionOk="0">
                <a:moveTo>
                  <a:pt x="6298" y="369"/>
                </a:moveTo>
                <a:cubicBezTo>
                  <a:pt x="6306" y="369"/>
                  <a:pt x="6315" y="369"/>
                  <a:pt x="6323" y="370"/>
                </a:cubicBezTo>
                <a:cubicBezTo>
                  <a:pt x="6442" y="393"/>
                  <a:pt x="6525" y="477"/>
                  <a:pt x="6525" y="596"/>
                </a:cubicBezTo>
                <a:cubicBezTo>
                  <a:pt x="6525" y="727"/>
                  <a:pt x="6430" y="834"/>
                  <a:pt x="6287" y="834"/>
                </a:cubicBezTo>
                <a:cubicBezTo>
                  <a:pt x="6156" y="834"/>
                  <a:pt x="6049" y="727"/>
                  <a:pt x="6049" y="596"/>
                </a:cubicBezTo>
                <a:cubicBezTo>
                  <a:pt x="6049" y="482"/>
                  <a:pt x="6136" y="369"/>
                  <a:pt x="6298" y="369"/>
                </a:cubicBezTo>
                <a:close/>
                <a:moveTo>
                  <a:pt x="6871" y="727"/>
                </a:moveTo>
                <a:lnTo>
                  <a:pt x="8668" y="2513"/>
                </a:lnTo>
                <a:lnTo>
                  <a:pt x="3906" y="2513"/>
                </a:lnTo>
                <a:lnTo>
                  <a:pt x="5716" y="727"/>
                </a:lnTo>
                <a:cubicBezTo>
                  <a:pt x="5775" y="1001"/>
                  <a:pt x="6013" y="1191"/>
                  <a:pt x="6287" y="1191"/>
                </a:cubicBezTo>
                <a:cubicBezTo>
                  <a:pt x="6573" y="1191"/>
                  <a:pt x="6811" y="1001"/>
                  <a:pt x="6871" y="727"/>
                </a:cubicBezTo>
                <a:close/>
                <a:moveTo>
                  <a:pt x="3573" y="8787"/>
                </a:moveTo>
                <a:cubicBezTo>
                  <a:pt x="5216" y="8787"/>
                  <a:pt x="5097" y="8787"/>
                  <a:pt x="5156" y="8799"/>
                </a:cubicBezTo>
                <a:cubicBezTo>
                  <a:pt x="5275" y="8823"/>
                  <a:pt x="5370" y="8942"/>
                  <a:pt x="5370" y="9061"/>
                </a:cubicBezTo>
                <a:lnTo>
                  <a:pt x="5370" y="9513"/>
                </a:lnTo>
                <a:lnTo>
                  <a:pt x="3287" y="9513"/>
                </a:lnTo>
                <a:cubicBezTo>
                  <a:pt x="3275" y="9049"/>
                  <a:pt x="3275" y="9049"/>
                  <a:pt x="3287" y="9002"/>
                </a:cubicBezTo>
                <a:cubicBezTo>
                  <a:pt x="3334" y="8859"/>
                  <a:pt x="3430" y="8787"/>
                  <a:pt x="3573" y="8787"/>
                </a:cubicBezTo>
                <a:close/>
                <a:moveTo>
                  <a:pt x="10651" y="2885"/>
                </a:moveTo>
                <a:cubicBezTo>
                  <a:pt x="11916" y="2885"/>
                  <a:pt x="11740" y="2894"/>
                  <a:pt x="11740" y="2929"/>
                </a:cubicBezTo>
                <a:cubicBezTo>
                  <a:pt x="11729" y="9255"/>
                  <a:pt x="11779" y="9516"/>
                  <a:pt x="11713" y="9516"/>
                </a:cubicBezTo>
                <a:cubicBezTo>
                  <a:pt x="11707" y="9516"/>
                  <a:pt x="11700" y="9513"/>
                  <a:pt x="11693" y="9513"/>
                </a:cubicBezTo>
                <a:lnTo>
                  <a:pt x="5739" y="9513"/>
                </a:lnTo>
                <a:lnTo>
                  <a:pt x="5739" y="9144"/>
                </a:lnTo>
                <a:lnTo>
                  <a:pt x="11193" y="9144"/>
                </a:lnTo>
                <a:cubicBezTo>
                  <a:pt x="11288" y="9144"/>
                  <a:pt x="11371" y="9049"/>
                  <a:pt x="11371" y="8966"/>
                </a:cubicBezTo>
                <a:lnTo>
                  <a:pt x="11371" y="3441"/>
                </a:lnTo>
                <a:cubicBezTo>
                  <a:pt x="11371" y="3334"/>
                  <a:pt x="11276" y="3263"/>
                  <a:pt x="11193" y="3263"/>
                </a:cubicBezTo>
                <a:lnTo>
                  <a:pt x="3346" y="3263"/>
                </a:lnTo>
                <a:cubicBezTo>
                  <a:pt x="3239" y="3263"/>
                  <a:pt x="3168" y="3346"/>
                  <a:pt x="3168" y="3441"/>
                </a:cubicBezTo>
                <a:cubicBezTo>
                  <a:pt x="3168" y="3537"/>
                  <a:pt x="3251" y="3620"/>
                  <a:pt x="3346" y="3620"/>
                </a:cubicBezTo>
                <a:lnTo>
                  <a:pt x="10990" y="3620"/>
                </a:lnTo>
                <a:lnTo>
                  <a:pt x="10990" y="8775"/>
                </a:lnTo>
                <a:lnTo>
                  <a:pt x="5656" y="8775"/>
                </a:lnTo>
                <a:cubicBezTo>
                  <a:pt x="5561" y="8585"/>
                  <a:pt x="5370" y="8454"/>
                  <a:pt x="5156" y="8430"/>
                </a:cubicBezTo>
                <a:cubicBezTo>
                  <a:pt x="5128" y="8422"/>
                  <a:pt x="4938" y="8419"/>
                  <a:pt x="4696" y="8419"/>
                </a:cubicBezTo>
                <a:cubicBezTo>
                  <a:pt x="4212" y="8419"/>
                  <a:pt x="3521" y="8430"/>
                  <a:pt x="3513" y="8430"/>
                </a:cubicBezTo>
                <a:cubicBezTo>
                  <a:pt x="3287" y="8442"/>
                  <a:pt x="3072" y="8573"/>
                  <a:pt x="2977" y="8775"/>
                </a:cubicBezTo>
                <a:lnTo>
                  <a:pt x="1608" y="8775"/>
                </a:lnTo>
                <a:lnTo>
                  <a:pt x="1608" y="3620"/>
                </a:lnTo>
                <a:lnTo>
                  <a:pt x="2656" y="3620"/>
                </a:lnTo>
                <a:cubicBezTo>
                  <a:pt x="2763" y="3620"/>
                  <a:pt x="2834" y="3525"/>
                  <a:pt x="2834" y="3441"/>
                </a:cubicBezTo>
                <a:cubicBezTo>
                  <a:pt x="2834" y="3334"/>
                  <a:pt x="2751" y="3263"/>
                  <a:pt x="2656" y="3263"/>
                </a:cubicBezTo>
                <a:lnTo>
                  <a:pt x="1429" y="3263"/>
                </a:lnTo>
                <a:cubicBezTo>
                  <a:pt x="1322" y="3263"/>
                  <a:pt x="1251" y="3346"/>
                  <a:pt x="1251" y="3441"/>
                </a:cubicBezTo>
                <a:lnTo>
                  <a:pt x="1251" y="8966"/>
                </a:lnTo>
                <a:cubicBezTo>
                  <a:pt x="1251" y="9061"/>
                  <a:pt x="1334" y="9144"/>
                  <a:pt x="1429" y="9144"/>
                </a:cubicBezTo>
                <a:lnTo>
                  <a:pt x="2918" y="9144"/>
                </a:lnTo>
                <a:lnTo>
                  <a:pt x="2918" y="9513"/>
                </a:lnTo>
                <a:lnTo>
                  <a:pt x="917" y="9513"/>
                </a:lnTo>
                <a:cubicBezTo>
                  <a:pt x="894" y="9513"/>
                  <a:pt x="870" y="9490"/>
                  <a:pt x="870" y="9466"/>
                </a:cubicBezTo>
                <a:cubicBezTo>
                  <a:pt x="892" y="3144"/>
                  <a:pt x="843" y="2892"/>
                  <a:pt x="900" y="2892"/>
                </a:cubicBezTo>
                <a:cubicBezTo>
                  <a:pt x="905" y="2892"/>
                  <a:pt x="911" y="2894"/>
                  <a:pt x="917" y="2894"/>
                </a:cubicBezTo>
                <a:cubicBezTo>
                  <a:pt x="6680" y="2894"/>
                  <a:pt x="9386" y="2885"/>
                  <a:pt x="10651" y="2885"/>
                </a:cubicBezTo>
                <a:close/>
                <a:moveTo>
                  <a:pt x="6277" y="0"/>
                </a:moveTo>
                <a:cubicBezTo>
                  <a:pt x="6049" y="0"/>
                  <a:pt x="5823" y="84"/>
                  <a:pt x="5656" y="250"/>
                </a:cubicBezTo>
                <a:lnTo>
                  <a:pt x="3370" y="2513"/>
                </a:lnTo>
                <a:lnTo>
                  <a:pt x="894" y="2513"/>
                </a:lnTo>
                <a:cubicBezTo>
                  <a:pt x="667" y="2513"/>
                  <a:pt x="477" y="2691"/>
                  <a:pt x="477" y="2929"/>
                </a:cubicBezTo>
                <a:lnTo>
                  <a:pt x="477" y="9513"/>
                </a:lnTo>
                <a:lnTo>
                  <a:pt x="417" y="9513"/>
                </a:lnTo>
                <a:cubicBezTo>
                  <a:pt x="191" y="9513"/>
                  <a:pt x="1" y="9692"/>
                  <a:pt x="1" y="9930"/>
                </a:cubicBezTo>
                <a:lnTo>
                  <a:pt x="1" y="10311"/>
                </a:lnTo>
                <a:cubicBezTo>
                  <a:pt x="1" y="10537"/>
                  <a:pt x="179" y="10728"/>
                  <a:pt x="417" y="10728"/>
                </a:cubicBezTo>
                <a:lnTo>
                  <a:pt x="7811" y="10728"/>
                </a:lnTo>
                <a:cubicBezTo>
                  <a:pt x="7918" y="10728"/>
                  <a:pt x="7990" y="10645"/>
                  <a:pt x="7990" y="10549"/>
                </a:cubicBezTo>
                <a:cubicBezTo>
                  <a:pt x="7990" y="10454"/>
                  <a:pt x="7895" y="10371"/>
                  <a:pt x="7811" y="10371"/>
                </a:cubicBezTo>
                <a:cubicBezTo>
                  <a:pt x="7049" y="10370"/>
                  <a:pt x="6364" y="10369"/>
                  <a:pt x="5749" y="10369"/>
                </a:cubicBezTo>
                <a:cubicBezTo>
                  <a:pt x="2782" y="10369"/>
                  <a:pt x="1447" y="10380"/>
                  <a:pt x="848" y="10380"/>
                </a:cubicBezTo>
                <a:cubicBezTo>
                  <a:pt x="301" y="10380"/>
                  <a:pt x="370" y="10371"/>
                  <a:pt x="370" y="10335"/>
                </a:cubicBezTo>
                <a:lnTo>
                  <a:pt x="370" y="9942"/>
                </a:lnTo>
                <a:cubicBezTo>
                  <a:pt x="370" y="9904"/>
                  <a:pt x="221" y="9896"/>
                  <a:pt x="1247" y="9896"/>
                </a:cubicBezTo>
                <a:cubicBezTo>
                  <a:pt x="2032" y="9896"/>
                  <a:pt x="3502" y="9901"/>
                  <a:pt x="6250" y="9901"/>
                </a:cubicBezTo>
                <a:cubicBezTo>
                  <a:pt x="7776" y="9901"/>
                  <a:pt x="9695" y="9899"/>
                  <a:pt x="12109" y="9894"/>
                </a:cubicBezTo>
                <a:cubicBezTo>
                  <a:pt x="12145" y="9894"/>
                  <a:pt x="12157" y="9918"/>
                  <a:pt x="12157" y="9942"/>
                </a:cubicBezTo>
                <a:lnTo>
                  <a:pt x="12157" y="10335"/>
                </a:lnTo>
                <a:cubicBezTo>
                  <a:pt x="12157" y="10359"/>
                  <a:pt x="12145" y="10371"/>
                  <a:pt x="12109" y="10371"/>
                </a:cubicBezTo>
                <a:lnTo>
                  <a:pt x="8478" y="10371"/>
                </a:lnTo>
                <a:cubicBezTo>
                  <a:pt x="8371" y="10371"/>
                  <a:pt x="8299" y="10466"/>
                  <a:pt x="8299" y="10549"/>
                </a:cubicBezTo>
                <a:cubicBezTo>
                  <a:pt x="8299" y="10656"/>
                  <a:pt x="8395" y="10728"/>
                  <a:pt x="8478" y="10728"/>
                </a:cubicBezTo>
                <a:lnTo>
                  <a:pt x="12145" y="10728"/>
                </a:lnTo>
                <a:cubicBezTo>
                  <a:pt x="12359" y="10728"/>
                  <a:pt x="12550" y="10549"/>
                  <a:pt x="12550" y="10311"/>
                </a:cubicBezTo>
                <a:lnTo>
                  <a:pt x="12550" y="9930"/>
                </a:lnTo>
                <a:cubicBezTo>
                  <a:pt x="12550" y="9704"/>
                  <a:pt x="12383" y="9513"/>
                  <a:pt x="12145" y="9513"/>
                </a:cubicBezTo>
                <a:lnTo>
                  <a:pt x="12086" y="9513"/>
                </a:lnTo>
                <a:lnTo>
                  <a:pt x="12086" y="2929"/>
                </a:lnTo>
                <a:cubicBezTo>
                  <a:pt x="12086" y="2715"/>
                  <a:pt x="11907" y="2513"/>
                  <a:pt x="11669" y="2513"/>
                </a:cubicBezTo>
                <a:lnTo>
                  <a:pt x="9180" y="2513"/>
                </a:lnTo>
                <a:lnTo>
                  <a:pt x="6906" y="250"/>
                </a:lnTo>
                <a:cubicBezTo>
                  <a:pt x="6734" y="84"/>
                  <a:pt x="6504" y="0"/>
                  <a:pt x="627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1.4. </a:t>
            </a:r>
            <a:r>
              <a:rPr lang="en-US" altLang="ko-KR" sz="3200" b="1" dirty="0" err="1">
                <a:solidFill>
                  <a:schemeClr val="accent1"/>
                </a:solidFill>
              </a:rPr>
              <a:t>Gestione</a:t>
            </a:r>
            <a:r>
              <a:rPr lang="en-US" altLang="ko-KR" sz="3200" b="1" dirty="0">
                <a:solidFill>
                  <a:schemeClr val="accent1"/>
                </a:solidFill>
              </a:rPr>
              <a:t> del </a:t>
            </a:r>
            <a:r>
              <a:rPr lang="en-US" altLang="ko-KR" sz="3200" b="1" dirty="0" err="1">
                <a:solidFill>
                  <a:schemeClr val="accent1"/>
                </a:solidFill>
              </a:rPr>
              <a:t>materiale</a:t>
            </a:r>
            <a:r>
              <a:rPr lang="en-US" altLang="ko-KR" sz="3200" b="1" dirty="0">
                <a:solidFill>
                  <a:schemeClr val="accent1"/>
                </a:solidFill>
              </a:rPr>
              <a:t> </a:t>
            </a:r>
            <a:r>
              <a:rPr lang="en-US" altLang="ko-KR" sz="3200" b="1" dirty="0" err="1">
                <a:solidFill>
                  <a:schemeClr val="accent1"/>
                </a:solidFill>
              </a:rPr>
              <a:t>digitale</a:t>
            </a:r>
            <a:r>
              <a:rPr lang="en-US" altLang="ko-KR" sz="3200" b="1" dirty="0">
                <a:solidFill>
                  <a:schemeClr val="accent1"/>
                </a:solidFill>
              </a:rPr>
              <a:t> e </a:t>
            </a:r>
            <a:r>
              <a:rPr lang="en-US" altLang="ko-KR" sz="3200" b="1" dirty="0" err="1">
                <a:solidFill>
                  <a:schemeClr val="accent1"/>
                </a:solidFill>
              </a:rPr>
              <a:t>delle</a:t>
            </a:r>
            <a:r>
              <a:rPr lang="en-US" altLang="ko-KR" sz="3200" b="1" dirty="0">
                <a:solidFill>
                  <a:schemeClr val="accent1"/>
                </a:solidFill>
              </a:rPr>
              <a:t> </a:t>
            </a:r>
            <a:r>
              <a:rPr lang="en-US" altLang="ko-KR" sz="3200" b="1" dirty="0" err="1">
                <a:solidFill>
                  <a:schemeClr val="accent1"/>
                </a:solidFill>
              </a:rPr>
              <a:t>banche</a:t>
            </a:r>
            <a:r>
              <a:rPr lang="en-US" altLang="ko-KR" sz="3200" b="1" dirty="0">
                <a:solidFill>
                  <a:schemeClr val="accent1"/>
                </a:solidFill>
              </a:rPr>
              <a:t> </a:t>
            </a:r>
            <a:r>
              <a:rPr lang="en-US" altLang="ko-KR" sz="3200" b="1" dirty="0" err="1">
                <a:solidFill>
                  <a:schemeClr val="accent1"/>
                </a:solidFill>
              </a:rPr>
              <a:t>dati</a:t>
            </a:r>
            <a:r>
              <a:rPr lang="en-US" altLang="ko-KR" sz="3200" b="1" dirty="0">
                <a:solidFill>
                  <a:schemeClr val="accent1"/>
                </a:solidFill>
              </a:rPr>
              <a:t>. </a:t>
            </a:r>
          </a:p>
        </p:txBody>
      </p:sp>
    </p:spTree>
    <p:extLst>
      <p:ext uri="{BB962C8B-B14F-4D97-AF65-F5344CB8AC3E}">
        <p14:creationId xmlns:p14="http://schemas.microsoft.com/office/powerpoint/2010/main" val="2014223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21A13C1-A62F-42B7-BA0B-406294803411}"/>
              </a:ext>
            </a:extLst>
          </p:cNvPr>
          <p:cNvSpPr/>
          <p:nvPr/>
        </p:nvSpPr>
        <p:spPr>
          <a:xfrm>
            <a:off x="1268377" y="1219637"/>
            <a:ext cx="110459"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1372447" y="1141468"/>
            <a:ext cx="8190215" cy="461665"/>
          </a:xfrm>
          <a:prstGeom prst="rect">
            <a:avLst/>
          </a:prstGeom>
          <a:noFill/>
        </p:spPr>
        <p:txBody>
          <a:bodyPr wrap="square" rtlCol="0" anchor="ctr">
            <a:spAutoFit/>
          </a:bodyPr>
          <a:lstStyle/>
          <a:p>
            <a:r>
              <a:rPr lang="en-US" sz="2400" b="1" dirty="0" err="1"/>
              <a:t>Strategie</a:t>
            </a:r>
            <a:r>
              <a:rPr lang="en-US" sz="2400" b="1" dirty="0"/>
              <a:t> di Tutela </a:t>
            </a:r>
            <a:r>
              <a:rPr lang="en-US" sz="2400" b="1" dirty="0" err="1"/>
              <a:t>Digitale</a:t>
            </a:r>
            <a:endParaRPr lang="en-US" sz="2400" b="1" dirty="0"/>
          </a:p>
        </p:txBody>
      </p:sp>
      <p:sp>
        <p:nvSpPr>
          <p:cNvPr id="29" name="TextBox 2">
            <a:extLst>
              <a:ext uri="{FF2B5EF4-FFF2-40B4-BE49-F238E27FC236}">
                <a16:creationId xmlns:a16="http://schemas.microsoft.com/office/drawing/2014/main" id="{A9DC58F7-259F-4D1B-B01F-00E5E6930B17}"/>
              </a:ext>
            </a:extLst>
          </p:cNvPr>
          <p:cNvSpPr txBox="1"/>
          <p:nvPr/>
        </p:nvSpPr>
        <p:spPr>
          <a:xfrm>
            <a:off x="1157208" y="1590073"/>
            <a:ext cx="9586992" cy="4481355"/>
          </a:xfrm>
          <a:prstGeom prst="rect">
            <a:avLst/>
          </a:prstGeom>
          <a:noFill/>
        </p:spPr>
        <p:txBody>
          <a:bodyPr wrap="square" rtlCol="0">
            <a:spAutoFit/>
          </a:bodyPr>
          <a:lstStyle/>
          <a:p>
            <a:pPr marL="285750" indent="-285750">
              <a:buFont typeface="Arial" panose="020B0604020202020204" pitchFamily="34" charset="0"/>
              <a:buChar char="•"/>
            </a:pPr>
            <a:r>
              <a:rPr lang="it-IT" dirty="0"/>
              <a:t>Un metodo di documentazione per la tutela dei contenuti digitali. </a:t>
            </a:r>
          </a:p>
          <a:p>
            <a:pPr marL="285750" indent="-285750">
              <a:buFont typeface="Arial" panose="020B0604020202020204" pitchFamily="34" charset="0"/>
              <a:buChar char="•"/>
            </a:pPr>
            <a:r>
              <a:rPr lang="it-IT" dirty="0" err="1"/>
              <a:t>Thibodeau</a:t>
            </a:r>
            <a:r>
              <a:rPr lang="it-IT" dirty="0"/>
              <a:t>,  (2002)  suggerisce quattro parametri da tenere in considerazione quando si sceglie una strategia di tutela:</a:t>
            </a:r>
          </a:p>
          <a:p>
            <a:pPr marL="285750" indent="-285750">
              <a:buFont typeface="Arial" panose="020B0604020202020204" pitchFamily="34" charset="0"/>
              <a:buChar char="•"/>
            </a:pPr>
            <a:endParaRPr lang="it-IT" dirty="0"/>
          </a:p>
          <a:p>
            <a:pPr marL="800100" lvl="1" indent="-342900">
              <a:lnSpc>
                <a:spcPct val="150000"/>
              </a:lnSpc>
              <a:buFont typeface="Wingdings" panose="05000000000000000000" pitchFamily="2" charset="2"/>
              <a:buChar char="Ø"/>
            </a:pPr>
            <a:r>
              <a:rPr lang="it-IT" b="1" dirty="0"/>
              <a:t>Praticabilità</a:t>
            </a:r>
            <a:r>
              <a:rPr lang="it-IT" dirty="0"/>
              <a:t>: I possessori delle applicazioni software e dei dispositivi hardware devono essere in grado di applicare lo schema di tutela selezionato. </a:t>
            </a:r>
          </a:p>
          <a:p>
            <a:pPr marL="800100" lvl="1" indent="-342900">
              <a:lnSpc>
                <a:spcPct val="150000"/>
              </a:lnSpc>
              <a:buFont typeface="Wingdings" panose="05000000000000000000" pitchFamily="2" charset="2"/>
              <a:buChar char="Ø"/>
            </a:pPr>
            <a:r>
              <a:rPr lang="it-IT" b="1" dirty="0"/>
              <a:t>Continuità</a:t>
            </a:r>
            <a:r>
              <a:rPr lang="it-IT" dirty="0"/>
              <a:t>:  Lo schema selezionato deve poter durare il più possibile, o deve prevedere alternative se dovesse smettere di funzionare nel tempo. </a:t>
            </a:r>
          </a:p>
          <a:p>
            <a:pPr marL="800100" lvl="1" indent="-342900">
              <a:lnSpc>
                <a:spcPct val="150000"/>
              </a:lnSpc>
              <a:buFont typeface="Wingdings" panose="05000000000000000000" pitchFamily="2" charset="2"/>
              <a:buChar char="Ø"/>
            </a:pPr>
            <a:r>
              <a:rPr lang="it-IT" b="1" dirty="0"/>
              <a:t>Praticità</a:t>
            </a:r>
            <a:r>
              <a:rPr lang="it-IT" dirty="0"/>
              <a:t>: La strategia selezionata deve essere logica, sia nella difficoltà di implementazione che per il ritorno sugli investimenti. </a:t>
            </a:r>
          </a:p>
          <a:p>
            <a:pPr marL="800100" lvl="1" indent="-342900">
              <a:lnSpc>
                <a:spcPct val="150000"/>
              </a:lnSpc>
              <a:buFont typeface="Wingdings" panose="05000000000000000000" pitchFamily="2" charset="2"/>
              <a:buChar char="Ø"/>
            </a:pPr>
            <a:r>
              <a:rPr lang="it-IT" b="1" dirty="0"/>
              <a:t>Idoneità</a:t>
            </a:r>
            <a:r>
              <a:rPr lang="it-IT" dirty="0"/>
              <a:t>:  Il metodo selezionato deve essere adatto alle risorse digitali che dovrà tutelare e conservare. </a:t>
            </a:r>
            <a:endParaRPr lang="it-IT" altLang="ko-KR" sz="1400" dirty="0">
              <a:solidFill>
                <a:schemeClr val="tx1">
                  <a:lumMod val="75000"/>
                  <a:lumOff val="25000"/>
                </a:schemeClr>
              </a:solidFill>
            </a:endParaRPr>
          </a:p>
        </p:txBody>
      </p:sp>
      <p:sp>
        <p:nvSpPr>
          <p:cNvPr id="44"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1.5. Tutela e aggiornamento del </a:t>
            </a:r>
            <a:r>
              <a:rPr lang="en-US" altLang="ko-KR" sz="3200" b="1" dirty="0" err="1">
                <a:solidFill>
                  <a:schemeClr val="accent1"/>
                </a:solidFill>
              </a:rPr>
              <a:t>materiale</a:t>
            </a:r>
            <a:r>
              <a:rPr lang="en-US" altLang="ko-KR" sz="3200" b="1" dirty="0">
                <a:solidFill>
                  <a:schemeClr val="accent1"/>
                </a:solidFill>
              </a:rPr>
              <a:t> </a:t>
            </a:r>
            <a:r>
              <a:rPr lang="en-US" altLang="ko-KR" sz="3200" b="1" dirty="0" err="1">
                <a:solidFill>
                  <a:schemeClr val="accent1"/>
                </a:solidFill>
              </a:rPr>
              <a:t>digitale</a:t>
            </a:r>
            <a:r>
              <a:rPr lang="en-US" altLang="ko-KR" sz="3200" b="1" dirty="0">
                <a:solidFill>
                  <a:schemeClr val="accent1"/>
                </a:solidFill>
              </a:rPr>
              <a:t>. </a:t>
            </a:r>
          </a:p>
        </p:txBody>
      </p:sp>
    </p:spTree>
    <p:extLst>
      <p:ext uri="{BB962C8B-B14F-4D97-AF65-F5344CB8AC3E}">
        <p14:creationId xmlns:p14="http://schemas.microsoft.com/office/powerpoint/2010/main" val="2570176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17">
            <a:extLst>
              <a:ext uri="{FF2B5EF4-FFF2-40B4-BE49-F238E27FC236}">
                <a16:creationId xmlns:a16="http://schemas.microsoft.com/office/drawing/2014/main" id="{6E6D21EB-C2FA-4327-AA5A-2A5925EE20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090" y="2524125"/>
            <a:ext cx="1876136" cy="1250757"/>
          </a:xfrm>
          <a:prstGeom prst="rect">
            <a:avLst/>
          </a:prstGeom>
        </p:spPr>
      </p:pic>
      <p:sp>
        <p:nvSpPr>
          <p:cNvPr id="27" name="Rectangle 7">
            <a:extLst>
              <a:ext uri="{FF2B5EF4-FFF2-40B4-BE49-F238E27FC236}">
                <a16:creationId xmlns:a16="http://schemas.microsoft.com/office/drawing/2014/main" id="{421A13C1-A62F-42B7-BA0B-406294803411}"/>
              </a:ext>
            </a:extLst>
          </p:cNvPr>
          <p:cNvSpPr/>
          <p:nvPr/>
        </p:nvSpPr>
        <p:spPr>
          <a:xfrm>
            <a:off x="2563778" y="1639125"/>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2667847" y="1560956"/>
            <a:ext cx="6985261" cy="461665"/>
          </a:xfrm>
          <a:prstGeom prst="rect">
            <a:avLst/>
          </a:prstGeom>
          <a:noFill/>
        </p:spPr>
        <p:txBody>
          <a:bodyPr wrap="square" rtlCol="0" anchor="ctr">
            <a:spAutoFit/>
          </a:bodyPr>
          <a:lstStyle/>
          <a:p>
            <a:r>
              <a:rPr lang="en-US" altLang="ko-KR" sz="2400" b="1" dirty="0" err="1">
                <a:solidFill>
                  <a:schemeClr val="tx1">
                    <a:lumMod val="75000"/>
                    <a:lumOff val="25000"/>
                  </a:schemeClr>
                </a:solidFill>
                <a:cs typeface="Arial" pitchFamily="34" charset="0"/>
              </a:rPr>
              <a:t>Metodi</a:t>
            </a:r>
            <a:r>
              <a:rPr lang="en-US" altLang="ko-KR" sz="2400" b="1" dirty="0">
                <a:solidFill>
                  <a:schemeClr val="tx1">
                    <a:lumMod val="75000"/>
                    <a:lumOff val="25000"/>
                  </a:schemeClr>
                </a:solidFill>
                <a:cs typeface="Arial" pitchFamily="34" charset="0"/>
              </a:rPr>
              <a:t> per </a:t>
            </a:r>
            <a:r>
              <a:rPr lang="en-US" altLang="ko-KR" sz="2400" b="1" dirty="0" err="1">
                <a:solidFill>
                  <a:schemeClr val="tx1">
                    <a:lumMod val="75000"/>
                    <a:lumOff val="25000"/>
                  </a:schemeClr>
                </a:solidFill>
                <a:cs typeface="Arial" pitchFamily="34" charset="0"/>
              </a:rPr>
              <a:t>un’efficace</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gestione</a:t>
            </a:r>
            <a:r>
              <a:rPr lang="en-US" altLang="ko-KR" sz="2400" b="1" dirty="0">
                <a:solidFill>
                  <a:schemeClr val="tx1">
                    <a:lumMod val="75000"/>
                    <a:lumOff val="25000"/>
                  </a:schemeClr>
                </a:solidFill>
                <a:cs typeface="Arial" pitchFamily="34" charset="0"/>
              </a:rPr>
              <a:t> e tutela</a:t>
            </a:r>
            <a:endParaRPr lang="ko-KR" altLang="en-US" sz="2400" b="1" dirty="0">
              <a:solidFill>
                <a:schemeClr val="tx1">
                  <a:lumMod val="75000"/>
                  <a:lumOff val="25000"/>
                </a:schemeClr>
              </a:solidFill>
              <a:cs typeface="Arial" pitchFamily="34" charset="0"/>
            </a:endParaRPr>
          </a:p>
        </p:txBody>
      </p:sp>
      <p:sp>
        <p:nvSpPr>
          <p:cNvPr id="29" name="TextBox 2">
            <a:extLst>
              <a:ext uri="{FF2B5EF4-FFF2-40B4-BE49-F238E27FC236}">
                <a16:creationId xmlns:a16="http://schemas.microsoft.com/office/drawing/2014/main" id="{A9DC58F7-259F-4D1B-B01F-00E5E6930B17}"/>
              </a:ext>
            </a:extLst>
          </p:cNvPr>
          <p:cNvSpPr txBox="1"/>
          <p:nvPr/>
        </p:nvSpPr>
        <p:spPr>
          <a:xfrm>
            <a:off x="2449005" y="1991843"/>
            <a:ext cx="8152319" cy="2862322"/>
          </a:xfrm>
          <a:prstGeom prst="rect">
            <a:avLst/>
          </a:prstGeom>
          <a:noFill/>
        </p:spPr>
        <p:txBody>
          <a:bodyPr wrap="square" rtlCol="0">
            <a:spAutoFit/>
          </a:bodyPr>
          <a:lstStyle/>
          <a:p>
            <a:pPr marL="285750" indent="-285750">
              <a:buFont typeface="Arial" panose="020B0604020202020204" pitchFamily="34" charset="0"/>
              <a:buChar char="•"/>
            </a:pPr>
            <a:r>
              <a:rPr lang="it-IT" b="1" dirty="0"/>
              <a:t>Strategie di investimento</a:t>
            </a:r>
            <a:endParaRPr lang="it-IT" dirty="0"/>
          </a:p>
          <a:p>
            <a:pPr marL="800100" lvl="1" indent="-342900">
              <a:buFont typeface="Wingdings" panose="05000000000000000000" pitchFamily="2" charset="2"/>
              <a:buChar char="Ø"/>
            </a:pPr>
            <a:r>
              <a:rPr lang="it-IT" dirty="0"/>
              <a:t>Utilizzo di standard: prevede l’uso di standard universali.</a:t>
            </a:r>
          </a:p>
          <a:p>
            <a:pPr marL="800100" lvl="1" indent="-342900">
              <a:buFont typeface="Wingdings" panose="05000000000000000000" pitchFamily="2" charset="2"/>
              <a:buChar char="Ø"/>
            </a:pPr>
            <a:r>
              <a:rPr lang="it-IT" dirty="0"/>
              <a:t>Estrazione e strutturazione dei dati: consiste nell’esaminare e classificare i dati per abilitare funzioni, relazioni e organizzazione di elementi specifici. </a:t>
            </a:r>
          </a:p>
          <a:p>
            <a:pPr marL="800100" lvl="1" indent="-342900">
              <a:buFont typeface="Wingdings" panose="05000000000000000000" pitchFamily="2" charset="2"/>
              <a:buChar char="Ø"/>
            </a:pPr>
            <a:r>
              <a:rPr lang="it-IT" dirty="0"/>
              <a:t>Incapsulamento: collegare gli oggetti digitali e i metadati necessari alla realizzazione di un oggetto finale al quale sia possibile accedere. </a:t>
            </a:r>
          </a:p>
          <a:p>
            <a:pPr marL="800100" lvl="1" indent="-342900">
              <a:buFont typeface="Wingdings" panose="05000000000000000000" pitchFamily="2" charset="2"/>
              <a:buChar char="Ø"/>
            </a:pPr>
            <a:r>
              <a:rPr lang="it-IT" dirty="0"/>
              <a:t>Limitazione dei formati: archiviare determinati gruppi di formati di file. </a:t>
            </a:r>
          </a:p>
          <a:p>
            <a:pPr marL="800100" lvl="1" indent="-342900">
              <a:buFont typeface="Wingdings" panose="05000000000000000000" pitchFamily="2" charset="2"/>
              <a:buChar char="Ø"/>
            </a:pPr>
            <a:r>
              <a:rPr lang="it-IT" dirty="0"/>
              <a:t>Universal Virtual Computer (UVC): permette al vecchio programma decodificatore di leggere i contenuti archiviati e produrre i risultati in un nuovo programma. </a:t>
            </a:r>
          </a:p>
        </p:txBody>
      </p:sp>
      <p:grpSp>
        <p:nvGrpSpPr>
          <p:cNvPr id="30" name="Google Shape;12866;p70">
            <a:extLst>
              <a:ext uri="{FF2B5EF4-FFF2-40B4-BE49-F238E27FC236}">
                <a16:creationId xmlns:a16="http://schemas.microsoft.com/office/drawing/2014/main" id="{FEE5F57E-D8BF-4D29-AB12-20C035A7FCD2}"/>
              </a:ext>
            </a:extLst>
          </p:cNvPr>
          <p:cNvGrpSpPr/>
          <p:nvPr/>
        </p:nvGrpSpPr>
        <p:grpSpPr>
          <a:xfrm>
            <a:off x="9561652" y="5022789"/>
            <a:ext cx="842049" cy="722876"/>
            <a:chOff x="6558300" y="1538193"/>
            <a:chExt cx="382788" cy="328613"/>
          </a:xfrm>
          <a:solidFill>
            <a:srgbClr val="4EAE3A"/>
          </a:solidFill>
        </p:grpSpPr>
        <p:sp>
          <p:nvSpPr>
            <p:cNvPr id="31" name="Google Shape;12867;p70">
              <a:extLst>
                <a:ext uri="{FF2B5EF4-FFF2-40B4-BE49-F238E27FC236}">
                  <a16:creationId xmlns:a16="http://schemas.microsoft.com/office/drawing/2014/main" id="{9D82E01C-8084-426C-A44C-E95F0ECD109A}"/>
                </a:ext>
              </a:extLst>
            </p:cNvPr>
            <p:cNvSpPr/>
            <p:nvPr/>
          </p:nvSpPr>
          <p:spPr>
            <a:xfrm>
              <a:off x="6558300" y="1538193"/>
              <a:ext cx="382788" cy="328613"/>
            </a:xfrm>
            <a:custGeom>
              <a:avLst/>
              <a:gdLst/>
              <a:ahLst/>
              <a:cxnLst/>
              <a:rect l="l" t="t" r="r" b="b"/>
              <a:pathLst>
                <a:path w="12026" h="10324" extrusionOk="0">
                  <a:moveTo>
                    <a:pt x="6859" y="358"/>
                  </a:moveTo>
                  <a:cubicBezTo>
                    <a:pt x="7037" y="358"/>
                    <a:pt x="7204" y="477"/>
                    <a:pt x="7228" y="656"/>
                  </a:cubicBezTo>
                  <a:lnTo>
                    <a:pt x="7454" y="1691"/>
                  </a:lnTo>
                  <a:lnTo>
                    <a:pt x="4513" y="1691"/>
                  </a:lnTo>
                  <a:lnTo>
                    <a:pt x="4763" y="656"/>
                  </a:lnTo>
                  <a:cubicBezTo>
                    <a:pt x="4811" y="477"/>
                    <a:pt x="4954" y="358"/>
                    <a:pt x="5132" y="358"/>
                  </a:cubicBezTo>
                  <a:close/>
                  <a:moveTo>
                    <a:pt x="2822" y="2037"/>
                  </a:moveTo>
                  <a:lnTo>
                    <a:pt x="2822" y="5835"/>
                  </a:lnTo>
                  <a:lnTo>
                    <a:pt x="2429" y="5835"/>
                  </a:lnTo>
                  <a:lnTo>
                    <a:pt x="2429" y="2037"/>
                  </a:lnTo>
                  <a:close/>
                  <a:moveTo>
                    <a:pt x="9597" y="2037"/>
                  </a:moveTo>
                  <a:lnTo>
                    <a:pt x="9597" y="5835"/>
                  </a:lnTo>
                  <a:lnTo>
                    <a:pt x="9192" y="5835"/>
                  </a:lnTo>
                  <a:lnTo>
                    <a:pt x="9192" y="2037"/>
                  </a:lnTo>
                  <a:close/>
                  <a:moveTo>
                    <a:pt x="8835" y="2037"/>
                  </a:moveTo>
                  <a:lnTo>
                    <a:pt x="8835" y="5835"/>
                  </a:lnTo>
                  <a:lnTo>
                    <a:pt x="8823" y="5835"/>
                  </a:lnTo>
                  <a:cubicBezTo>
                    <a:pt x="8621" y="5835"/>
                    <a:pt x="8466" y="6001"/>
                    <a:pt x="8466" y="6192"/>
                  </a:cubicBezTo>
                  <a:lnTo>
                    <a:pt x="8466" y="6573"/>
                  </a:lnTo>
                  <a:lnTo>
                    <a:pt x="3561" y="6573"/>
                  </a:lnTo>
                  <a:lnTo>
                    <a:pt x="3561" y="6192"/>
                  </a:lnTo>
                  <a:cubicBezTo>
                    <a:pt x="3561" y="5978"/>
                    <a:pt x="3394" y="5835"/>
                    <a:pt x="3203" y="5835"/>
                  </a:cubicBezTo>
                  <a:lnTo>
                    <a:pt x="3180" y="5835"/>
                  </a:lnTo>
                  <a:lnTo>
                    <a:pt x="3180" y="2037"/>
                  </a:lnTo>
                  <a:close/>
                  <a:moveTo>
                    <a:pt x="2084" y="2037"/>
                  </a:moveTo>
                  <a:lnTo>
                    <a:pt x="2084" y="5835"/>
                  </a:lnTo>
                  <a:lnTo>
                    <a:pt x="2072" y="5835"/>
                  </a:lnTo>
                  <a:cubicBezTo>
                    <a:pt x="1858" y="5835"/>
                    <a:pt x="1715" y="6001"/>
                    <a:pt x="1715" y="6192"/>
                  </a:cubicBezTo>
                  <a:lnTo>
                    <a:pt x="1715" y="6573"/>
                  </a:lnTo>
                  <a:lnTo>
                    <a:pt x="1691" y="6573"/>
                  </a:lnTo>
                  <a:cubicBezTo>
                    <a:pt x="1677" y="6573"/>
                    <a:pt x="1663" y="6574"/>
                    <a:pt x="1648" y="6574"/>
                  </a:cubicBezTo>
                  <a:cubicBezTo>
                    <a:pt x="930" y="6574"/>
                    <a:pt x="358" y="5987"/>
                    <a:pt x="358" y="5251"/>
                  </a:cubicBezTo>
                  <a:lnTo>
                    <a:pt x="358" y="2620"/>
                  </a:lnTo>
                  <a:cubicBezTo>
                    <a:pt x="358" y="2299"/>
                    <a:pt x="608" y="2037"/>
                    <a:pt x="941" y="2037"/>
                  </a:cubicBezTo>
                  <a:close/>
                  <a:moveTo>
                    <a:pt x="11097" y="2049"/>
                  </a:moveTo>
                  <a:cubicBezTo>
                    <a:pt x="11419" y="2049"/>
                    <a:pt x="11681" y="2299"/>
                    <a:pt x="11681" y="2632"/>
                  </a:cubicBezTo>
                  <a:lnTo>
                    <a:pt x="11681" y="5263"/>
                  </a:lnTo>
                  <a:cubicBezTo>
                    <a:pt x="11669" y="6001"/>
                    <a:pt x="11073" y="6597"/>
                    <a:pt x="10347" y="6597"/>
                  </a:cubicBezTo>
                  <a:lnTo>
                    <a:pt x="10323" y="6204"/>
                  </a:lnTo>
                  <a:cubicBezTo>
                    <a:pt x="10323" y="6001"/>
                    <a:pt x="10168" y="5847"/>
                    <a:pt x="9966" y="5847"/>
                  </a:cubicBezTo>
                  <a:lnTo>
                    <a:pt x="9954" y="5847"/>
                  </a:lnTo>
                  <a:lnTo>
                    <a:pt x="9954" y="2049"/>
                  </a:lnTo>
                  <a:close/>
                  <a:moveTo>
                    <a:pt x="3180" y="6192"/>
                  </a:moveTo>
                  <a:cubicBezTo>
                    <a:pt x="3180" y="6192"/>
                    <a:pt x="3203" y="6192"/>
                    <a:pt x="3203" y="6204"/>
                  </a:cubicBezTo>
                  <a:lnTo>
                    <a:pt x="3203" y="7144"/>
                  </a:lnTo>
                  <a:cubicBezTo>
                    <a:pt x="3203" y="7144"/>
                    <a:pt x="3203" y="7156"/>
                    <a:pt x="3180" y="7156"/>
                  </a:cubicBezTo>
                  <a:lnTo>
                    <a:pt x="2048" y="7156"/>
                  </a:lnTo>
                  <a:cubicBezTo>
                    <a:pt x="2048" y="7156"/>
                    <a:pt x="2037" y="7156"/>
                    <a:pt x="2037" y="7144"/>
                  </a:cubicBezTo>
                  <a:lnTo>
                    <a:pt x="2037" y="6204"/>
                  </a:lnTo>
                  <a:cubicBezTo>
                    <a:pt x="2037" y="6204"/>
                    <a:pt x="2037" y="6192"/>
                    <a:pt x="2048" y="6192"/>
                  </a:cubicBezTo>
                  <a:lnTo>
                    <a:pt x="2441" y="6192"/>
                  </a:lnTo>
                  <a:lnTo>
                    <a:pt x="2441" y="6573"/>
                  </a:lnTo>
                  <a:cubicBezTo>
                    <a:pt x="2441" y="6668"/>
                    <a:pt x="2525" y="6752"/>
                    <a:pt x="2620" y="6752"/>
                  </a:cubicBezTo>
                  <a:cubicBezTo>
                    <a:pt x="2727" y="6752"/>
                    <a:pt x="2799" y="6680"/>
                    <a:pt x="2799" y="6573"/>
                  </a:cubicBezTo>
                  <a:lnTo>
                    <a:pt x="2799" y="6192"/>
                  </a:lnTo>
                  <a:close/>
                  <a:moveTo>
                    <a:pt x="9966" y="6192"/>
                  </a:moveTo>
                  <a:cubicBezTo>
                    <a:pt x="9966" y="6192"/>
                    <a:pt x="9978" y="6192"/>
                    <a:pt x="9978" y="6204"/>
                  </a:cubicBezTo>
                  <a:lnTo>
                    <a:pt x="9990" y="7144"/>
                  </a:lnTo>
                  <a:lnTo>
                    <a:pt x="8835" y="7156"/>
                  </a:lnTo>
                  <a:cubicBezTo>
                    <a:pt x="8835" y="7156"/>
                    <a:pt x="8823" y="7156"/>
                    <a:pt x="8823" y="7144"/>
                  </a:cubicBezTo>
                  <a:lnTo>
                    <a:pt x="8823" y="6204"/>
                  </a:lnTo>
                  <a:cubicBezTo>
                    <a:pt x="8823" y="6204"/>
                    <a:pt x="8823" y="6192"/>
                    <a:pt x="8835" y="6192"/>
                  </a:cubicBezTo>
                  <a:lnTo>
                    <a:pt x="9228" y="6192"/>
                  </a:lnTo>
                  <a:lnTo>
                    <a:pt x="9228" y="6573"/>
                  </a:lnTo>
                  <a:cubicBezTo>
                    <a:pt x="9228" y="6680"/>
                    <a:pt x="9299" y="6752"/>
                    <a:pt x="9406" y="6752"/>
                  </a:cubicBezTo>
                  <a:cubicBezTo>
                    <a:pt x="9514" y="6752"/>
                    <a:pt x="9585" y="6680"/>
                    <a:pt x="9585" y="6573"/>
                  </a:cubicBezTo>
                  <a:lnTo>
                    <a:pt x="9585" y="6192"/>
                  </a:lnTo>
                  <a:close/>
                  <a:moveTo>
                    <a:pt x="727" y="6632"/>
                  </a:moveTo>
                  <a:cubicBezTo>
                    <a:pt x="989" y="6823"/>
                    <a:pt x="1322" y="6930"/>
                    <a:pt x="1679" y="6930"/>
                  </a:cubicBezTo>
                  <a:lnTo>
                    <a:pt x="1691" y="6930"/>
                  </a:lnTo>
                  <a:lnTo>
                    <a:pt x="1691" y="7121"/>
                  </a:lnTo>
                  <a:cubicBezTo>
                    <a:pt x="1691" y="7335"/>
                    <a:pt x="1858" y="7478"/>
                    <a:pt x="2048" y="7478"/>
                  </a:cubicBezTo>
                  <a:lnTo>
                    <a:pt x="2810" y="7478"/>
                  </a:lnTo>
                  <a:lnTo>
                    <a:pt x="2810" y="9966"/>
                  </a:lnTo>
                  <a:lnTo>
                    <a:pt x="2429" y="9966"/>
                  </a:lnTo>
                  <a:lnTo>
                    <a:pt x="2429" y="8085"/>
                  </a:lnTo>
                  <a:cubicBezTo>
                    <a:pt x="2429" y="7978"/>
                    <a:pt x="2346" y="7906"/>
                    <a:pt x="2239" y="7906"/>
                  </a:cubicBezTo>
                  <a:cubicBezTo>
                    <a:pt x="2144" y="7906"/>
                    <a:pt x="2060" y="7978"/>
                    <a:pt x="2060" y="8085"/>
                  </a:cubicBezTo>
                  <a:lnTo>
                    <a:pt x="2060" y="9966"/>
                  </a:lnTo>
                  <a:lnTo>
                    <a:pt x="1108" y="9966"/>
                  </a:lnTo>
                  <a:cubicBezTo>
                    <a:pt x="905" y="9966"/>
                    <a:pt x="727" y="9788"/>
                    <a:pt x="727" y="9585"/>
                  </a:cubicBezTo>
                  <a:lnTo>
                    <a:pt x="727" y="6632"/>
                  </a:lnTo>
                  <a:close/>
                  <a:moveTo>
                    <a:pt x="8466" y="6942"/>
                  </a:moveTo>
                  <a:lnTo>
                    <a:pt x="8466" y="7144"/>
                  </a:lnTo>
                  <a:cubicBezTo>
                    <a:pt x="8466" y="7347"/>
                    <a:pt x="8633" y="7502"/>
                    <a:pt x="8823" y="7502"/>
                  </a:cubicBezTo>
                  <a:lnTo>
                    <a:pt x="9585" y="7502"/>
                  </a:lnTo>
                  <a:lnTo>
                    <a:pt x="9597" y="9966"/>
                  </a:lnTo>
                  <a:lnTo>
                    <a:pt x="9192" y="9966"/>
                  </a:lnTo>
                  <a:lnTo>
                    <a:pt x="9192" y="8085"/>
                  </a:lnTo>
                  <a:cubicBezTo>
                    <a:pt x="9192" y="7978"/>
                    <a:pt x="9121" y="7906"/>
                    <a:pt x="9014" y="7906"/>
                  </a:cubicBezTo>
                  <a:cubicBezTo>
                    <a:pt x="8906" y="7906"/>
                    <a:pt x="8835" y="7978"/>
                    <a:pt x="8835" y="8085"/>
                  </a:cubicBezTo>
                  <a:lnTo>
                    <a:pt x="8835" y="9966"/>
                  </a:lnTo>
                  <a:lnTo>
                    <a:pt x="3168" y="9966"/>
                  </a:lnTo>
                  <a:lnTo>
                    <a:pt x="3168" y="7502"/>
                  </a:lnTo>
                  <a:lnTo>
                    <a:pt x="3180" y="7502"/>
                  </a:lnTo>
                  <a:cubicBezTo>
                    <a:pt x="3394" y="7502"/>
                    <a:pt x="3537" y="7335"/>
                    <a:pt x="3537" y="7144"/>
                  </a:cubicBezTo>
                  <a:lnTo>
                    <a:pt x="3537" y="6942"/>
                  </a:lnTo>
                  <a:close/>
                  <a:moveTo>
                    <a:pt x="11300" y="6656"/>
                  </a:moveTo>
                  <a:lnTo>
                    <a:pt x="11300" y="9585"/>
                  </a:lnTo>
                  <a:cubicBezTo>
                    <a:pt x="11300" y="9788"/>
                    <a:pt x="11121" y="9966"/>
                    <a:pt x="10907" y="9966"/>
                  </a:cubicBezTo>
                  <a:lnTo>
                    <a:pt x="9954" y="9966"/>
                  </a:lnTo>
                  <a:lnTo>
                    <a:pt x="9954" y="7502"/>
                  </a:lnTo>
                  <a:lnTo>
                    <a:pt x="9966" y="7502"/>
                  </a:lnTo>
                  <a:cubicBezTo>
                    <a:pt x="10180" y="7502"/>
                    <a:pt x="10323" y="7335"/>
                    <a:pt x="10323" y="7144"/>
                  </a:cubicBezTo>
                  <a:lnTo>
                    <a:pt x="10323" y="6954"/>
                  </a:lnTo>
                  <a:lnTo>
                    <a:pt x="10347" y="6954"/>
                  </a:lnTo>
                  <a:cubicBezTo>
                    <a:pt x="10704" y="6954"/>
                    <a:pt x="11026" y="6847"/>
                    <a:pt x="11300" y="6656"/>
                  </a:cubicBezTo>
                  <a:close/>
                  <a:moveTo>
                    <a:pt x="5144" y="1"/>
                  </a:moveTo>
                  <a:cubicBezTo>
                    <a:pt x="4787" y="1"/>
                    <a:pt x="4489" y="239"/>
                    <a:pt x="4418" y="584"/>
                  </a:cubicBezTo>
                  <a:lnTo>
                    <a:pt x="4168" y="1691"/>
                  </a:lnTo>
                  <a:lnTo>
                    <a:pt x="917" y="1691"/>
                  </a:lnTo>
                  <a:cubicBezTo>
                    <a:pt x="417" y="1691"/>
                    <a:pt x="1" y="2108"/>
                    <a:pt x="1" y="2620"/>
                  </a:cubicBezTo>
                  <a:lnTo>
                    <a:pt x="1" y="5251"/>
                  </a:lnTo>
                  <a:cubicBezTo>
                    <a:pt x="1" y="5656"/>
                    <a:pt x="132" y="6025"/>
                    <a:pt x="370" y="6311"/>
                  </a:cubicBezTo>
                  <a:lnTo>
                    <a:pt x="370" y="9585"/>
                  </a:lnTo>
                  <a:cubicBezTo>
                    <a:pt x="370" y="9990"/>
                    <a:pt x="703" y="10323"/>
                    <a:pt x="1120" y="10323"/>
                  </a:cubicBezTo>
                  <a:lnTo>
                    <a:pt x="10907" y="10323"/>
                  </a:lnTo>
                  <a:cubicBezTo>
                    <a:pt x="11311" y="10323"/>
                    <a:pt x="11657" y="10002"/>
                    <a:pt x="11657" y="9585"/>
                  </a:cubicBezTo>
                  <a:lnTo>
                    <a:pt x="11657" y="6311"/>
                  </a:lnTo>
                  <a:cubicBezTo>
                    <a:pt x="11883" y="6025"/>
                    <a:pt x="12026" y="5656"/>
                    <a:pt x="12026" y="5251"/>
                  </a:cubicBezTo>
                  <a:lnTo>
                    <a:pt x="12026" y="2620"/>
                  </a:lnTo>
                  <a:cubicBezTo>
                    <a:pt x="12026" y="2108"/>
                    <a:pt x="11609" y="1691"/>
                    <a:pt x="11097" y="1691"/>
                  </a:cubicBezTo>
                  <a:lnTo>
                    <a:pt x="7859" y="1691"/>
                  </a:lnTo>
                  <a:lnTo>
                    <a:pt x="7609" y="584"/>
                  </a:lnTo>
                  <a:cubicBezTo>
                    <a:pt x="7525" y="239"/>
                    <a:pt x="7228" y="1"/>
                    <a:pt x="68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868;p70">
              <a:extLst>
                <a:ext uri="{FF2B5EF4-FFF2-40B4-BE49-F238E27FC236}">
                  <a16:creationId xmlns:a16="http://schemas.microsoft.com/office/drawing/2014/main" id="{AA7B644B-2A40-41E7-BC62-D170C50BA8B2}"/>
                </a:ext>
              </a:extLst>
            </p:cNvPr>
            <p:cNvSpPr/>
            <p:nvPr/>
          </p:nvSpPr>
          <p:spPr>
            <a:xfrm>
              <a:off x="6714426" y="1699635"/>
              <a:ext cx="70917" cy="34536"/>
            </a:xfrm>
            <a:custGeom>
              <a:avLst/>
              <a:gdLst/>
              <a:ahLst/>
              <a:cxnLst/>
              <a:rect l="l" t="t" r="r" b="b"/>
              <a:pathLst>
                <a:path w="2228" h="1085" extrusionOk="0">
                  <a:moveTo>
                    <a:pt x="358" y="1"/>
                  </a:moveTo>
                  <a:cubicBezTo>
                    <a:pt x="156" y="1"/>
                    <a:pt x="1" y="167"/>
                    <a:pt x="1" y="358"/>
                  </a:cubicBezTo>
                  <a:lnTo>
                    <a:pt x="1" y="727"/>
                  </a:lnTo>
                  <a:cubicBezTo>
                    <a:pt x="1" y="941"/>
                    <a:pt x="168" y="1084"/>
                    <a:pt x="358" y="1084"/>
                  </a:cubicBezTo>
                  <a:lnTo>
                    <a:pt x="1870" y="1084"/>
                  </a:lnTo>
                  <a:cubicBezTo>
                    <a:pt x="2073" y="1084"/>
                    <a:pt x="2227" y="918"/>
                    <a:pt x="2227" y="727"/>
                  </a:cubicBezTo>
                  <a:lnTo>
                    <a:pt x="2227" y="358"/>
                  </a:lnTo>
                  <a:cubicBezTo>
                    <a:pt x="2227" y="167"/>
                    <a:pt x="2061" y="1"/>
                    <a:pt x="1870" y="1"/>
                  </a:cubicBezTo>
                  <a:lnTo>
                    <a:pt x="1668" y="1"/>
                  </a:lnTo>
                  <a:cubicBezTo>
                    <a:pt x="1573" y="1"/>
                    <a:pt x="1489" y="72"/>
                    <a:pt x="1489" y="179"/>
                  </a:cubicBezTo>
                  <a:cubicBezTo>
                    <a:pt x="1489" y="287"/>
                    <a:pt x="1573" y="358"/>
                    <a:pt x="1668" y="358"/>
                  </a:cubicBezTo>
                  <a:lnTo>
                    <a:pt x="1870" y="358"/>
                  </a:lnTo>
                  <a:cubicBezTo>
                    <a:pt x="1870" y="358"/>
                    <a:pt x="1882" y="358"/>
                    <a:pt x="1882" y="370"/>
                  </a:cubicBezTo>
                  <a:lnTo>
                    <a:pt x="1882" y="751"/>
                  </a:lnTo>
                  <a:cubicBezTo>
                    <a:pt x="1882" y="751"/>
                    <a:pt x="1882" y="763"/>
                    <a:pt x="1870" y="763"/>
                  </a:cubicBezTo>
                  <a:lnTo>
                    <a:pt x="358" y="763"/>
                  </a:lnTo>
                  <a:cubicBezTo>
                    <a:pt x="358" y="763"/>
                    <a:pt x="346" y="763"/>
                    <a:pt x="346" y="751"/>
                  </a:cubicBezTo>
                  <a:lnTo>
                    <a:pt x="346" y="370"/>
                  </a:lnTo>
                  <a:cubicBezTo>
                    <a:pt x="346" y="370"/>
                    <a:pt x="346" y="358"/>
                    <a:pt x="358" y="358"/>
                  </a:cubicBezTo>
                  <a:lnTo>
                    <a:pt x="930" y="358"/>
                  </a:lnTo>
                  <a:cubicBezTo>
                    <a:pt x="1037" y="358"/>
                    <a:pt x="1108" y="287"/>
                    <a:pt x="1108" y="179"/>
                  </a:cubicBezTo>
                  <a:cubicBezTo>
                    <a:pt x="1108" y="72"/>
                    <a:pt x="1037" y="1"/>
                    <a:pt x="9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1.5. Tutela e aggiornamento del </a:t>
            </a:r>
            <a:r>
              <a:rPr lang="en-US" altLang="ko-KR" sz="3200" b="1" dirty="0" err="1">
                <a:solidFill>
                  <a:schemeClr val="accent1"/>
                </a:solidFill>
              </a:rPr>
              <a:t>materiale</a:t>
            </a:r>
            <a:r>
              <a:rPr lang="en-US" altLang="ko-KR" sz="3200" b="1" dirty="0">
                <a:solidFill>
                  <a:schemeClr val="accent1"/>
                </a:solidFill>
              </a:rPr>
              <a:t> </a:t>
            </a:r>
            <a:r>
              <a:rPr lang="en-US" altLang="ko-KR" sz="3200" b="1" dirty="0" err="1">
                <a:solidFill>
                  <a:schemeClr val="accent1"/>
                </a:solidFill>
              </a:rPr>
              <a:t>digitale</a:t>
            </a:r>
            <a:r>
              <a:rPr lang="en-US" altLang="ko-KR" sz="3200" b="1" dirty="0">
                <a:solidFill>
                  <a:schemeClr val="accent1"/>
                </a:solidFill>
              </a:rPr>
              <a:t>. </a:t>
            </a:r>
          </a:p>
        </p:txBody>
      </p:sp>
    </p:spTree>
    <p:extLst>
      <p:ext uri="{BB962C8B-B14F-4D97-AF65-F5344CB8AC3E}">
        <p14:creationId xmlns:p14="http://schemas.microsoft.com/office/powerpoint/2010/main" val="1534364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21A13C1-A62F-42B7-BA0B-406294803411}"/>
              </a:ext>
            </a:extLst>
          </p:cNvPr>
          <p:cNvSpPr/>
          <p:nvPr/>
        </p:nvSpPr>
        <p:spPr>
          <a:xfrm>
            <a:off x="2649503" y="1875371"/>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2753572" y="1797202"/>
            <a:ext cx="6985261" cy="461665"/>
          </a:xfrm>
          <a:prstGeom prst="rect">
            <a:avLst/>
          </a:prstGeom>
          <a:noFill/>
        </p:spPr>
        <p:txBody>
          <a:bodyPr wrap="square" rtlCol="0" anchor="ctr">
            <a:spAutoFit/>
          </a:bodyPr>
          <a:lstStyle/>
          <a:p>
            <a:r>
              <a:rPr lang="en-US" altLang="ko-KR" sz="2400" b="1" dirty="0" err="1">
                <a:solidFill>
                  <a:schemeClr val="tx1">
                    <a:lumMod val="75000"/>
                    <a:lumOff val="25000"/>
                  </a:schemeClr>
                </a:solidFill>
                <a:cs typeface="Arial" pitchFamily="34" charset="0"/>
              </a:rPr>
              <a:t>Metodi</a:t>
            </a:r>
            <a:r>
              <a:rPr lang="en-US" altLang="ko-KR" sz="2400" b="1" dirty="0">
                <a:solidFill>
                  <a:schemeClr val="tx1">
                    <a:lumMod val="75000"/>
                    <a:lumOff val="25000"/>
                  </a:schemeClr>
                </a:solidFill>
                <a:cs typeface="Arial" pitchFamily="34" charset="0"/>
              </a:rPr>
              <a:t> per </a:t>
            </a:r>
            <a:r>
              <a:rPr lang="en-US" altLang="ko-KR" sz="2400" b="1" dirty="0" err="1">
                <a:solidFill>
                  <a:schemeClr val="tx1">
                    <a:lumMod val="75000"/>
                    <a:lumOff val="25000"/>
                  </a:schemeClr>
                </a:solidFill>
                <a:cs typeface="Arial" pitchFamily="34" charset="0"/>
              </a:rPr>
              <a:t>un’efficace</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gestione</a:t>
            </a:r>
            <a:r>
              <a:rPr lang="en-US" altLang="ko-KR" sz="2400" b="1" dirty="0">
                <a:solidFill>
                  <a:schemeClr val="tx1">
                    <a:lumMod val="75000"/>
                    <a:lumOff val="25000"/>
                  </a:schemeClr>
                </a:solidFill>
                <a:cs typeface="Arial" pitchFamily="34" charset="0"/>
              </a:rPr>
              <a:t> e tutela</a:t>
            </a:r>
            <a:endParaRPr lang="ko-KR" altLang="en-US" sz="2400" b="1" dirty="0">
              <a:solidFill>
                <a:schemeClr val="tx1">
                  <a:lumMod val="75000"/>
                  <a:lumOff val="25000"/>
                </a:schemeClr>
              </a:solidFill>
              <a:cs typeface="Arial" pitchFamily="34" charset="0"/>
            </a:endParaRPr>
          </a:p>
        </p:txBody>
      </p:sp>
      <p:sp>
        <p:nvSpPr>
          <p:cNvPr id="29" name="TextBox 2">
            <a:extLst>
              <a:ext uri="{FF2B5EF4-FFF2-40B4-BE49-F238E27FC236}">
                <a16:creationId xmlns:a16="http://schemas.microsoft.com/office/drawing/2014/main" id="{A9DC58F7-259F-4D1B-B01F-00E5E6930B17}"/>
              </a:ext>
            </a:extLst>
          </p:cNvPr>
          <p:cNvSpPr txBox="1"/>
          <p:nvPr/>
        </p:nvSpPr>
        <p:spPr>
          <a:xfrm>
            <a:off x="2534730" y="2228089"/>
            <a:ext cx="7526367" cy="2308324"/>
          </a:xfrm>
          <a:prstGeom prst="rect">
            <a:avLst/>
          </a:prstGeom>
          <a:noFill/>
        </p:spPr>
        <p:txBody>
          <a:bodyPr wrap="square" rtlCol="0">
            <a:spAutoFit/>
          </a:bodyPr>
          <a:lstStyle/>
          <a:p>
            <a:pPr marL="342900" indent="-342900">
              <a:buFont typeface="Arial" panose="020B0604020202020204" pitchFamily="34" charset="0"/>
              <a:buChar char="•"/>
            </a:pPr>
            <a:r>
              <a:rPr lang="it-IT" b="1" dirty="0"/>
              <a:t>Strategie a breve termine per la tutela digitale</a:t>
            </a:r>
          </a:p>
          <a:p>
            <a:pPr marL="800100" lvl="1" indent="-342900">
              <a:buFont typeface="Wingdings" panose="05000000000000000000" pitchFamily="2" charset="2"/>
              <a:buChar char="Ø"/>
            </a:pPr>
            <a:r>
              <a:rPr lang="it-IT" dirty="0"/>
              <a:t>Tutela Tecnologica (Technology </a:t>
            </a:r>
            <a:r>
              <a:rPr lang="it-IT" dirty="0" err="1"/>
              <a:t>Preservation</a:t>
            </a:r>
            <a:r>
              <a:rPr lang="it-IT" dirty="0"/>
              <a:t>): supportare vecchi sistemi operativi e applicazioni software che non funzionano sulle piattaforme attuali</a:t>
            </a:r>
          </a:p>
          <a:p>
            <a:pPr marL="800100" lvl="1" indent="-342900">
              <a:buFont typeface="Wingdings" panose="05000000000000000000" pitchFamily="2" charset="2"/>
              <a:buChar char="Ø"/>
            </a:pPr>
            <a:r>
              <a:rPr lang="it-IT" dirty="0"/>
              <a:t>Retro compatibilità: creare software o hardware capaci di leggere vecchie versioni dei documenti</a:t>
            </a:r>
          </a:p>
          <a:p>
            <a:pPr marL="800100" lvl="1" indent="-342900">
              <a:buFont typeface="Wingdings" panose="05000000000000000000" pitchFamily="2" charset="2"/>
              <a:buChar char="Ø"/>
            </a:pPr>
            <a:r>
              <a:rPr lang="it-IT" dirty="0"/>
              <a:t>Migrazione: trasformare I dati da un formato che sta diventando obsolete ad uno più recente.	</a:t>
            </a:r>
            <a:endParaRPr lang="it-IT" altLang="ko-KR" dirty="0">
              <a:solidFill>
                <a:schemeClr val="tx1">
                  <a:lumMod val="75000"/>
                  <a:lumOff val="25000"/>
                </a:schemeClr>
              </a:solidFill>
            </a:endParaRPr>
          </a:p>
        </p:txBody>
      </p:sp>
      <p:grpSp>
        <p:nvGrpSpPr>
          <p:cNvPr id="30" name="Google Shape;12866;p70">
            <a:extLst>
              <a:ext uri="{FF2B5EF4-FFF2-40B4-BE49-F238E27FC236}">
                <a16:creationId xmlns:a16="http://schemas.microsoft.com/office/drawing/2014/main" id="{FEE5F57E-D8BF-4D29-AB12-20C035A7FCD2}"/>
              </a:ext>
            </a:extLst>
          </p:cNvPr>
          <p:cNvGrpSpPr/>
          <p:nvPr/>
        </p:nvGrpSpPr>
        <p:grpSpPr>
          <a:xfrm>
            <a:off x="9561652" y="4196044"/>
            <a:ext cx="842049" cy="722876"/>
            <a:chOff x="6558300" y="1538193"/>
            <a:chExt cx="382788" cy="328613"/>
          </a:xfrm>
          <a:solidFill>
            <a:srgbClr val="4EAE3A"/>
          </a:solidFill>
        </p:grpSpPr>
        <p:sp>
          <p:nvSpPr>
            <p:cNvPr id="31" name="Google Shape;12867;p70">
              <a:extLst>
                <a:ext uri="{FF2B5EF4-FFF2-40B4-BE49-F238E27FC236}">
                  <a16:creationId xmlns:a16="http://schemas.microsoft.com/office/drawing/2014/main" id="{9D82E01C-8084-426C-A44C-E95F0ECD109A}"/>
                </a:ext>
              </a:extLst>
            </p:cNvPr>
            <p:cNvSpPr/>
            <p:nvPr/>
          </p:nvSpPr>
          <p:spPr>
            <a:xfrm>
              <a:off x="6558300" y="1538193"/>
              <a:ext cx="382788" cy="328613"/>
            </a:xfrm>
            <a:custGeom>
              <a:avLst/>
              <a:gdLst/>
              <a:ahLst/>
              <a:cxnLst/>
              <a:rect l="l" t="t" r="r" b="b"/>
              <a:pathLst>
                <a:path w="12026" h="10324" extrusionOk="0">
                  <a:moveTo>
                    <a:pt x="6859" y="358"/>
                  </a:moveTo>
                  <a:cubicBezTo>
                    <a:pt x="7037" y="358"/>
                    <a:pt x="7204" y="477"/>
                    <a:pt x="7228" y="656"/>
                  </a:cubicBezTo>
                  <a:lnTo>
                    <a:pt x="7454" y="1691"/>
                  </a:lnTo>
                  <a:lnTo>
                    <a:pt x="4513" y="1691"/>
                  </a:lnTo>
                  <a:lnTo>
                    <a:pt x="4763" y="656"/>
                  </a:lnTo>
                  <a:cubicBezTo>
                    <a:pt x="4811" y="477"/>
                    <a:pt x="4954" y="358"/>
                    <a:pt x="5132" y="358"/>
                  </a:cubicBezTo>
                  <a:close/>
                  <a:moveTo>
                    <a:pt x="2822" y="2037"/>
                  </a:moveTo>
                  <a:lnTo>
                    <a:pt x="2822" y="5835"/>
                  </a:lnTo>
                  <a:lnTo>
                    <a:pt x="2429" y="5835"/>
                  </a:lnTo>
                  <a:lnTo>
                    <a:pt x="2429" y="2037"/>
                  </a:lnTo>
                  <a:close/>
                  <a:moveTo>
                    <a:pt x="9597" y="2037"/>
                  </a:moveTo>
                  <a:lnTo>
                    <a:pt x="9597" y="5835"/>
                  </a:lnTo>
                  <a:lnTo>
                    <a:pt x="9192" y="5835"/>
                  </a:lnTo>
                  <a:lnTo>
                    <a:pt x="9192" y="2037"/>
                  </a:lnTo>
                  <a:close/>
                  <a:moveTo>
                    <a:pt x="8835" y="2037"/>
                  </a:moveTo>
                  <a:lnTo>
                    <a:pt x="8835" y="5835"/>
                  </a:lnTo>
                  <a:lnTo>
                    <a:pt x="8823" y="5835"/>
                  </a:lnTo>
                  <a:cubicBezTo>
                    <a:pt x="8621" y="5835"/>
                    <a:pt x="8466" y="6001"/>
                    <a:pt x="8466" y="6192"/>
                  </a:cubicBezTo>
                  <a:lnTo>
                    <a:pt x="8466" y="6573"/>
                  </a:lnTo>
                  <a:lnTo>
                    <a:pt x="3561" y="6573"/>
                  </a:lnTo>
                  <a:lnTo>
                    <a:pt x="3561" y="6192"/>
                  </a:lnTo>
                  <a:cubicBezTo>
                    <a:pt x="3561" y="5978"/>
                    <a:pt x="3394" y="5835"/>
                    <a:pt x="3203" y="5835"/>
                  </a:cubicBezTo>
                  <a:lnTo>
                    <a:pt x="3180" y="5835"/>
                  </a:lnTo>
                  <a:lnTo>
                    <a:pt x="3180" y="2037"/>
                  </a:lnTo>
                  <a:close/>
                  <a:moveTo>
                    <a:pt x="2084" y="2037"/>
                  </a:moveTo>
                  <a:lnTo>
                    <a:pt x="2084" y="5835"/>
                  </a:lnTo>
                  <a:lnTo>
                    <a:pt x="2072" y="5835"/>
                  </a:lnTo>
                  <a:cubicBezTo>
                    <a:pt x="1858" y="5835"/>
                    <a:pt x="1715" y="6001"/>
                    <a:pt x="1715" y="6192"/>
                  </a:cubicBezTo>
                  <a:lnTo>
                    <a:pt x="1715" y="6573"/>
                  </a:lnTo>
                  <a:lnTo>
                    <a:pt x="1691" y="6573"/>
                  </a:lnTo>
                  <a:cubicBezTo>
                    <a:pt x="1677" y="6573"/>
                    <a:pt x="1663" y="6574"/>
                    <a:pt x="1648" y="6574"/>
                  </a:cubicBezTo>
                  <a:cubicBezTo>
                    <a:pt x="930" y="6574"/>
                    <a:pt x="358" y="5987"/>
                    <a:pt x="358" y="5251"/>
                  </a:cubicBezTo>
                  <a:lnTo>
                    <a:pt x="358" y="2620"/>
                  </a:lnTo>
                  <a:cubicBezTo>
                    <a:pt x="358" y="2299"/>
                    <a:pt x="608" y="2037"/>
                    <a:pt x="941" y="2037"/>
                  </a:cubicBezTo>
                  <a:close/>
                  <a:moveTo>
                    <a:pt x="11097" y="2049"/>
                  </a:moveTo>
                  <a:cubicBezTo>
                    <a:pt x="11419" y="2049"/>
                    <a:pt x="11681" y="2299"/>
                    <a:pt x="11681" y="2632"/>
                  </a:cubicBezTo>
                  <a:lnTo>
                    <a:pt x="11681" y="5263"/>
                  </a:lnTo>
                  <a:cubicBezTo>
                    <a:pt x="11669" y="6001"/>
                    <a:pt x="11073" y="6597"/>
                    <a:pt x="10347" y="6597"/>
                  </a:cubicBezTo>
                  <a:lnTo>
                    <a:pt x="10323" y="6204"/>
                  </a:lnTo>
                  <a:cubicBezTo>
                    <a:pt x="10323" y="6001"/>
                    <a:pt x="10168" y="5847"/>
                    <a:pt x="9966" y="5847"/>
                  </a:cubicBezTo>
                  <a:lnTo>
                    <a:pt x="9954" y="5847"/>
                  </a:lnTo>
                  <a:lnTo>
                    <a:pt x="9954" y="2049"/>
                  </a:lnTo>
                  <a:close/>
                  <a:moveTo>
                    <a:pt x="3180" y="6192"/>
                  </a:moveTo>
                  <a:cubicBezTo>
                    <a:pt x="3180" y="6192"/>
                    <a:pt x="3203" y="6192"/>
                    <a:pt x="3203" y="6204"/>
                  </a:cubicBezTo>
                  <a:lnTo>
                    <a:pt x="3203" y="7144"/>
                  </a:lnTo>
                  <a:cubicBezTo>
                    <a:pt x="3203" y="7144"/>
                    <a:pt x="3203" y="7156"/>
                    <a:pt x="3180" y="7156"/>
                  </a:cubicBezTo>
                  <a:lnTo>
                    <a:pt x="2048" y="7156"/>
                  </a:lnTo>
                  <a:cubicBezTo>
                    <a:pt x="2048" y="7156"/>
                    <a:pt x="2037" y="7156"/>
                    <a:pt x="2037" y="7144"/>
                  </a:cubicBezTo>
                  <a:lnTo>
                    <a:pt x="2037" y="6204"/>
                  </a:lnTo>
                  <a:cubicBezTo>
                    <a:pt x="2037" y="6204"/>
                    <a:pt x="2037" y="6192"/>
                    <a:pt x="2048" y="6192"/>
                  </a:cubicBezTo>
                  <a:lnTo>
                    <a:pt x="2441" y="6192"/>
                  </a:lnTo>
                  <a:lnTo>
                    <a:pt x="2441" y="6573"/>
                  </a:lnTo>
                  <a:cubicBezTo>
                    <a:pt x="2441" y="6668"/>
                    <a:pt x="2525" y="6752"/>
                    <a:pt x="2620" y="6752"/>
                  </a:cubicBezTo>
                  <a:cubicBezTo>
                    <a:pt x="2727" y="6752"/>
                    <a:pt x="2799" y="6680"/>
                    <a:pt x="2799" y="6573"/>
                  </a:cubicBezTo>
                  <a:lnTo>
                    <a:pt x="2799" y="6192"/>
                  </a:lnTo>
                  <a:close/>
                  <a:moveTo>
                    <a:pt x="9966" y="6192"/>
                  </a:moveTo>
                  <a:cubicBezTo>
                    <a:pt x="9966" y="6192"/>
                    <a:pt x="9978" y="6192"/>
                    <a:pt x="9978" y="6204"/>
                  </a:cubicBezTo>
                  <a:lnTo>
                    <a:pt x="9990" y="7144"/>
                  </a:lnTo>
                  <a:lnTo>
                    <a:pt x="8835" y="7156"/>
                  </a:lnTo>
                  <a:cubicBezTo>
                    <a:pt x="8835" y="7156"/>
                    <a:pt x="8823" y="7156"/>
                    <a:pt x="8823" y="7144"/>
                  </a:cubicBezTo>
                  <a:lnTo>
                    <a:pt x="8823" y="6204"/>
                  </a:lnTo>
                  <a:cubicBezTo>
                    <a:pt x="8823" y="6204"/>
                    <a:pt x="8823" y="6192"/>
                    <a:pt x="8835" y="6192"/>
                  </a:cubicBezTo>
                  <a:lnTo>
                    <a:pt x="9228" y="6192"/>
                  </a:lnTo>
                  <a:lnTo>
                    <a:pt x="9228" y="6573"/>
                  </a:lnTo>
                  <a:cubicBezTo>
                    <a:pt x="9228" y="6680"/>
                    <a:pt x="9299" y="6752"/>
                    <a:pt x="9406" y="6752"/>
                  </a:cubicBezTo>
                  <a:cubicBezTo>
                    <a:pt x="9514" y="6752"/>
                    <a:pt x="9585" y="6680"/>
                    <a:pt x="9585" y="6573"/>
                  </a:cubicBezTo>
                  <a:lnTo>
                    <a:pt x="9585" y="6192"/>
                  </a:lnTo>
                  <a:close/>
                  <a:moveTo>
                    <a:pt x="727" y="6632"/>
                  </a:moveTo>
                  <a:cubicBezTo>
                    <a:pt x="989" y="6823"/>
                    <a:pt x="1322" y="6930"/>
                    <a:pt x="1679" y="6930"/>
                  </a:cubicBezTo>
                  <a:lnTo>
                    <a:pt x="1691" y="6930"/>
                  </a:lnTo>
                  <a:lnTo>
                    <a:pt x="1691" y="7121"/>
                  </a:lnTo>
                  <a:cubicBezTo>
                    <a:pt x="1691" y="7335"/>
                    <a:pt x="1858" y="7478"/>
                    <a:pt x="2048" y="7478"/>
                  </a:cubicBezTo>
                  <a:lnTo>
                    <a:pt x="2810" y="7478"/>
                  </a:lnTo>
                  <a:lnTo>
                    <a:pt x="2810" y="9966"/>
                  </a:lnTo>
                  <a:lnTo>
                    <a:pt x="2429" y="9966"/>
                  </a:lnTo>
                  <a:lnTo>
                    <a:pt x="2429" y="8085"/>
                  </a:lnTo>
                  <a:cubicBezTo>
                    <a:pt x="2429" y="7978"/>
                    <a:pt x="2346" y="7906"/>
                    <a:pt x="2239" y="7906"/>
                  </a:cubicBezTo>
                  <a:cubicBezTo>
                    <a:pt x="2144" y="7906"/>
                    <a:pt x="2060" y="7978"/>
                    <a:pt x="2060" y="8085"/>
                  </a:cubicBezTo>
                  <a:lnTo>
                    <a:pt x="2060" y="9966"/>
                  </a:lnTo>
                  <a:lnTo>
                    <a:pt x="1108" y="9966"/>
                  </a:lnTo>
                  <a:cubicBezTo>
                    <a:pt x="905" y="9966"/>
                    <a:pt x="727" y="9788"/>
                    <a:pt x="727" y="9585"/>
                  </a:cubicBezTo>
                  <a:lnTo>
                    <a:pt x="727" y="6632"/>
                  </a:lnTo>
                  <a:close/>
                  <a:moveTo>
                    <a:pt x="8466" y="6942"/>
                  </a:moveTo>
                  <a:lnTo>
                    <a:pt x="8466" y="7144"/>
                  </a:lnTo>
                  <a:cubicBezTo>
                    <a:pt x="8466" y="7347"/>
                    <a:pt x="8633" y="7502"/>
                    <a:pt x="8823" y="7502"/>
                  </a:cubicBezTo>
                  <a:lnTo>
                    <a:pt x="9585" y="7502"/>
                  </a:lnTo>
                  <a:lnTo>
                    <a:pt x="9597" y="9966"/>
                  </a:lnTo>
                  <a:lnTo>
                    <a:pt x="9192" y="9966"/>
                  </a:lnTo>
                  <a:lnTo>
                    <a:pt x="9192" y="8085"/>
                  </a:lnTo>
                  <a:cubicBezTo>
                    <a:pt x="9192" y="7978"/>
                    <a:pt x="9121" y="7906"/>
                    <a:pt x="9014" y="7906"/>
                  </a:cubicBezTo>
                  <a:cubicBezTo>
                    <a:pt x="8906" y="7906"/>
                    <a:pt x="8835" y="7978"/>
                    <a:pt x="8835" y="8085"/>
                  </a:cubicBezTo>
                  <a:lnTo>
                    <a:pt x="8835" y="9966"/>
                  </a:lnTo>
                  <a:lnTo>
                    <a:pt x="3168" y="9966"/>
                  </a:lnTo>
                  <a:lnTo>
                    <a:pt x="3168" y="7502"/>
                  </a:lnTo>
                  <a:lnTo>
                    <a:pt x="3180" y="7502"/>
                  </a:lnTo>
                  <a:cubicBezTo>
                    <a:pt x="3394" y="7502"/>
                    <a:pt x="3537" y="7335"/>
                    <a:pt x="3537" y="7144"/>
                  </a:cubicBezTo>
                  <a:lnTo>
                    <a:pt x="3537" y="6942"/>
                  </a:lnTo>
                  <a:close/>
                  <a:moveTo>
                    <a:pt x="11300" y="6656"/>
                  </a:moveTo>
                  <a:lnTo>
                    <a:pt x="11300" y="9585"/>
                  </a:lnTo>
                  <a:cubicBezTo>
                    <a:pt x="11300" y="9788"/>
                    <a:pt x="11121" y="9966"/>
                    <a:pt x="10907" y="9966"/>
                  </a:cubicBezTo>
                  <a:lnTo>
                    <a:pt x="9954" y="9966"/>
                  </a:lnTo>
                  <a:lnTo>
                    <a:pt x="9954" y="7502"/>
                  </a:lnTo>
                  <a:lnTo>
                    <a:pt x="9966" y="7502"/>
                  </a:lnTo>
                  <a:cubicBezTo>
                    <a:pt x="10180" y="7502"/>
                    <a:pt x="10323" y="7335"/>
                    <a:pt x="10323" y="7144"/>
                  </a:cubicBezTo>
                  <a:lnTo>
                    <a:pt x="10323" y="6954"/>
                  </a:lnTo>
                  <a:lnTo>
                    <a:pt x="10347" y="6954"/>
                  </a:lnTo>
                  <a:cubicBezTo>
                    <a:pt x="10704" y="6954"/>
                    <a:pt x="11026" y="6847"/>
                    <a:pt x="11300" y="6656"/>
                  </a:cubicBezTo>
                  <a:close/>
                  <a:moveTo>
                    <a:pt x="5144" y="1"/>
                  </a:moveTo>
                  <a:cubicBezTo>
                    <a:pt x="4787" y="1"/>
                    <a:pt x="4489" y="239"/>
                    <a:pt x="4418" y="584"/>
                  </a:cubicBezTo>
                  <a:lnTo>
                    <a:pt x="4168" y="1691"/>
                  </a:lnTo>
                  <a:lnTo>
                    <a:pt x="917" y="1691"/>
                  </a:lnTo>
                  <a:cubicBezTo>
                    <a:pt x="417" y="1691"/>
                    <a:pt x="1" y="2108"/>
                    <a:pt x="1" y="2620"/>
                  </a:cubicBezTo>
                  <a:lnTo>
                    <a:pt x="1" y="5251"/>
                  </a:lnTo>
                  <a:cubicBezTo>
                    <a:pt x="1" y="5656"/>
                    <a:pt x="132" y="6025"/>
                    <a:pt x="370" y="6311"/>
                  </a:cubicBezTo>
                  <a:lnTo>
                    <a:pt x="370" y="9585"/>
                  </a:lnTo>
                  <a:cubicBezTo>
                    <a:pt x="370" y="9990"/>
                    <a:pt x="703" y="10323"/>
                    <a:pt x="1120" y="10323"/>
                  </a:cubicBezTo>
                  <a:lnTo>
                    <a:pt x="10907" y="10323"/>
                  </a:lnTo>
                  <a:cubicBezTo>
                    <a:pt x="11311" y="10323"/>
                    <a:pt x="11657" y="10002"/>
                    <a:pt x="11657" y="9585"/>
                  </a:cubicBezTo>
                  <a:lnTo>
                    <a:pt x="11657" y="6311"/>
                  </a:lnTo>
                  <a:cubicBezTo>
                    <a:pt x="11883" y="6025"/>
                    <a:pt x="12026" y="5656"/>
                    <a:pt x="12026" y="5251"/>
                  </a:cubicBezTo>
                  <a:lnTo>
                    <a:pt x="12026" y="2620"/>
                  </a:lnTo>
                  <a:cubicBezTo>
                    <a:pt x="12026" y="2108"/>
                    <a:pt x="11609" y="1691"/>
                    <a:pt x="11097" y="1691"/>
                  </a:cubicBezTo>
                  <a:lnTo>
                    <a:pt x="7859" y="1691"/>
                  </a:lnTo>
                  <a:lnTo>
                    <a:pt x="7609" y="584"/>
                  </a:lnTo>
                  <a:cubicBezTo>
                    <a:pt x="7525" y="239"/>
                    <a:pt x="7228" y="1"/>
                    <a:pt x="68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868;p70">
              <a:extLst>
                <a:ext uri="{FF2B5EF4-FFF2-40B4-BE49-F238E27FC236}">
                  <a16:creationId xmlns:a16="http://schemas.microsoft.com/office/drawing/2014/main" id="{AA7B644B-2A40-41E7-BC62-D170C50BA8B2}"/>
                </a:ext>
              </a:extLst>
            </p:cNvPr>
            <p:cNvSpPr/>
            <p:nvPr/>
          </p:nvSpPr>
          <p:spPr>
            <a:xfrm>
              <a:off x="6714426" y="1699635"/>
              <a:ext cx="70917" cy="34536"/>
            </a:xfrm>
            <a:custGeom>
              <a:avLst/>
              <a:gdLst/>
              <a:ahLst/>
              <a:cxnLst/>
              <a:rect l="l" t="t" r="r" b="b"/>
              <a:pathLst>
                <a:path w="2228" h="1085" extrusionOk="0">
                  <a:moveTo>
                    <a:pt x="358" y="1"/>
                  </a:moveTo>
                  <a:cubicBezTo>
                    <a:pt x="156" y="1"/>
                    <a:pt x="1" y="167"/>
                    <a:pt x="1" y="358"/>
                  </a:cubicBezTo>
                  <a:lnTo>
                    <a:pt x="1" y="727"/>
                  </a:lnTo>
                  <a:cubicBezTo>
                    <a:pt x="1" y="941"/>
                    <a:pt x="168" y="1084"/>
                    <a:pt x="358" y="1084"/>
                  </a:cubicBezTo>
                  <a:lnTo>
                    <a:pt x="1870" y="1084"/>
                  </a:lnTo>
                  <a:cubicBezTo>
                    <a:pt x="2073" y="1084"/>
                    <a:pt x="2227" y="918"/>
                    <a:pt x="2227" y="727"/>
                  </a:cubicBezTo>
                  <a:lnTo>
                    <a:pt x="2227" y="358"/>
                  </a:lnTo>
                  <a:cubicBezTo>
                    <a:pt x="2227" y="167"/>
                    <a:pt x="2061" y="1"/>
                    <a:pt x="1870" y="1"/>
                  </a:cubicBezTo>
                  <a:lnTo>
                    <a:pt x="1668" y="1"/>
                  </a:lnTo>
                  <a:cubicBezTo>
                    <a:pt x="1573" y="1"/>
                    <a:pt x="1489" y="72"/>
                    <a:pt x="1489" y="179"/>
                  </a:cubicBezTo>
                  <a:cubicBezTo>
                    <a:pt x="1489" y="287"/>
                    <a:pt x="1573" y="358"/>
                    <a:pt x="1668" y="358"/>
                  </a:cubicBezTo>
                  <a:lnTo>
                    <a:pt x="1870" y="358"/>
                  </a:lnTo>
                  <a:cubicBezTo>
                    <a:pt x="1870" y="358"/>
                    <a:pt x="1882" y="358"/>
                    <a:pt x="1882" y="370"/>
                  </a:cubicBezTo>
                  <a:lnTo>
                    <a:pt x="1882" y="751"/>
                  </a:lnTo>
                  <a:cubicBezTo>
                    <a:pt x="1882" y="751"/>
                    <a:pt x="1882" y="763"/>
                    <a:pt x="1870" y="763"/>
                  </a:cubicBezTo>
                  <a:lnTo>
                    <a:pt x="358" y="763"/>
                  </a:lnTo>
                  <a:cubicBezTo>
                    <a:pt x="358" y="763"/>
                    <a:pt x="346" y="763"/>
                    <a:pt x="346" y="751"/>
                  </a:cubicBezTo>
                  <a:lnTo>
                    <a:pt x="346" y="370"/>
                  </a:lnTo>
                  <a:cubicBezTo>
                    <a:pt x="346" y="370"/>
                    <a:pt x="346" y="358"/>
                    <a:pt x="358" y="358"/>
                  </a:cubicBezTo>
                  <a:lnTo>
                    <a:pt x="930" y="358"/>
                  </a:lnTo>
                  <a:cubicBezTo>
                    <a:pt x="1037" y="358"/>
                    <a:pt x="1108" y="287"/>
                    <a:pt x="1108" y="179"/>
                  </a:cubicBezTo>
                  <a:cubicBezTo>
                    <a:pt x="1108" y="72"/>
                    <a:pt x="1037" y="1"/>
                    <a:pt x="9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1.5. Tutela e aggiornamento del </a:t>
            </a:r>
            <a:r>
              <a:rPr lang="en-US" altLang="ko-KR" sz="3200" b="1" dirty="0" err="1">
                <a:solidFill>
                  <a:schemeClr val="accent1"/>
                </a:solidFill>
              </a:rPr>
              <a:t>materiale</a:t>
            </a:r>
            <a:r>
              <a:rPr lang="en-US" altLang="ko-KR" sz="3200" b="1" dirty="0">
                <a:solidFill>
                  <a:schemeClr val="accent1"/>
                </a:solidFill>
              </a:rPr>
              <a:t> </a:t>
            </a:r>
            <a:r>
              <a:rPr lang="en-US" altLang="ko-KR" sz="3200" b="1" dirty="0" err="1">
                <a:solidFill>
                  <a:schemeClr val="accent1"/>
                </a:solidFill>
              </a:rPr>
              <a:t>digitale</a:t>
            </a:r>
            <a:r>
              <a:rPr lang="en-US" altLang="ko-KR" sz="3200" b="1" dirty="0">
                <a:solidFill>
                  <a:schemeClr val="accent1"/>
                </a:solidFill>
              </a:rPr>
              <a:t>. </a:t>
            </a:r>
          </a:p>
        </p:txBody>
      </p:sp>
      <p:pic>
        <p:nvPicPr>
          <p:cNvPr id="10" name="Imagen 11">
            <a:extLst>
              <a:ext uri="{FF2B5EF4-FFF2-40B4-BE49-F238E27FC236}">
                <a16:creationId xmlns:a16="http://schemas.microsoft.com/office/drawing/2014/main" id="{A93C82C5-B7DA-4A08-B53E-E9EF3BBFA7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848" y="4438675"/>
            <a:ext cx="2429257" cy="1613178"/>
          </a:xfrm>
          <a:prstGeom prst="rect">
            <a:avLst/>
          </a:prstGeom>
        </p:spPr>
      </p:pic>
    </p:spTree>
    <p:extLst>
      <p:ext uri="{BB962C8B-B14F-4D97-AF65-F5344CB8AC3E}">
        <p14:creationId xmlns:p14="http://schemas.microsoft.com/office/powerpoint/2010/main" val="3033908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21A13C1-A62F-42B7-BA0B-406294803411}"/>
              </a:ext>
            </a:extLst>
          </p:cNvPr>
          <p:cNvSpPr/>
          <p:nvPr/>
        </p:nvSpPr>
        <p:spPr>
          <a:xfrm>
            <a:off x="1630328" y="1352987"/>
            <a:ext cx="92688"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1734397" y="1274818"/>
            <a:ext cx="8188073" cy="461665"/>
          </a:xfrm>
          <a:prstGeom prst="rect">
            <a:avLst/>
          </a:prstGeom>
          <a:noFill/>
        </p:spPr>
        <p:txBody>
          <a:bodyPr wrap="square" rtlCol="0" anchor="ctr">
            <a:spAutoFit/>
          </a:bodyPr>
          <a:lstStyle/>
          <a:p>
            <a:r>
              <a:rPr lang="en-US" altLang="ko-KR" sz="2400" b="1" dirty="0" err="1">
                <a:solidFill>
                  <a:schemeClr val="tx1">
                    <a:lumMod val="75000"/>
                    <a:lumOff val="25000"/>
                  </a:schemeClr>
                </a:solidFill>
                <a:cs typeface="Arial" pitchFamily="34" charset="0"/>
              </a:rPr>
              <a:t>Metodi</a:t>
            </a:r>
            <a:r>
              <a:rPr lang="en-US" altLang="ko-KR" sz="2400" b="1" dirty="0">
                <a:solidFill>
                  <a:schemeClr val="tx1">
                    <a:lumMod val="75000"/>
                    <a:lumOff val="25000"/>
                  </a:schemeClr>
                </a:solidFill>
                <a:cs typeface="Arial" pitchFamily="34" charset="0"/>
              </a:rPr>
              <a:t> per </a:t>
            </a:r>
            <a:r>
              <a:rPr lang="en-US" altLang="ko-KR" sz="2400" b="1" dirty="0" err="1">
                <a:solidFill>
                  <a:schemeClr val="tx1">
                    <a:lumMod val="75000"/>
                    <a:lumOff val="25000"/>
                  </a:schemeClr>
                </a:solidFill>
                <a:cs typeface="Arial" pitchFamily="34" charset="0"/>
              </a:rPr>
              <a:t>un’efficace</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gestione</a:t>
            </a:r>
            <a:r>
              <a:rPr lang="en-US" altLang="ko-KR" sz="2400" b="1" dirty="0">
                <a:solidFill>
                  <a:schemeClr val="tx1">
                    <a:lumMod val="75000"/>
                    <a:lumOff val="25000"/>
                  </a:schemeClr>
                </a:solidFill>
                <a:cs typeface="Arial" pitchFamily="34" charset="0"/>
              </a:rPr>
              <a:t> e tutela</a:t>
            </a:r>
            <a:endParaRPr lang="ko-KR" altLang="en-US" sz="2400" b="1" dirty="0">
              <a:solidFill>
                <a:schemeClr val="tx1">
                  <a:lumMod val="75000"/>
                  <a:lumOff val="25000"/>
                </a:schemeClr>
              </a:solidFill>
              <a:cs typeface="Arial" pitchFamily="34" charset="0"/>
            </a:endParaRPr>
          </a:p>
        </p:txBody>
      </p:sp>
      <p:sp>
        <p:nvSpPr>
          <p:cNvPr id="29" name="TextBox 2">
            <a:extLst>
              <a:ext uri="{FF2B5EF4-FFF2-40B4-BE49-F238E27FC236}">
                <a16:creationId xmlns:a16="http://schemas.microsoft.com/office/drawing/2014/main" id="{A9DC58F7-259F-4D1B-B01F-00E5E6930B17}"/>
              </a:ext>
            </a:extLst>
          </p:cNvPr>
          <p:cNvSpPr txBox="1"/>
          <p:nvPr/>
        </p:nvSpPr>
        <p:spPr>
          <a:xfrm>
            <a:off x="1515556" y="1705705"/>
            <a:ext cx="9466769" cy="4431983"/>
          </a:xfrm>
          <a:prstGeom prst="rect">
            <a:avLst/>
          </a:prstGeom>
          <a:noFill/>
        </p:spPr>
        <p:txBody>
          <a:bodyPr wrap="square" rtlCol="0">
            <a:spAutoFit/>
          </a:bodyPr>
          <a:lstStyle/>
          <a:p>
            <a:pPr marL="285750" indent="-285750">
              <a:buFont typeface="Arial" panose="020B0604020202020204" pitchFamily="34" charset="0"/>
              <a:buChar char="•"/>
            </a:pPr>
            <a:r>
              <a:rPr lang="it-IT" b="1" dirty="0"/>
              <a:t>Strategie a medio e lungo termine per la tutela digitale</a:t>
            </a:r>
            <a:endParaRPr lang="it-IT" dirty="0"/>
          </a:p>
          <a:p>
            <a:pPr marL="800100" lvl="1" indent="-342900">
              <a:buFont typeface="Wingdings" panose="05000000000000000000" pitchFamily="2" charset="2"/>
              <a:buChar char="Ø"/>
            </a:pPr>
            <a:r>
              <a:rPr lang="it-IT" dirty="0"/>
              <a:t>Spettatori e migrazione: fornisce l’accesso allo strumento software attraverso un flusso di dati originale. </a:t>
            </a:r>
          </a:p>
          <a:p>
            <a:pPr marL="800100" lvl="1" indent="-342900">
              <a:buFont typeface="Wingdings" panose="05000000000000000000" pitchFamily="2" charset="2"/>
              <a:buChar char="Ø"/>
            </a:pPr>
            <a:r>
              <a:rPr lang="it-IT" dirty="0"/>
              <a:t>Emulazione: il processo di creazione dell’ambiente virtuale nel quale vengono creati i file originali dei documenti. </a:t>
            </a:r>
          </a:p>
          <a:p>
            <a:pPr marL="285750" indent="-285750">
              <a:buFont typeface="Arial" panose="020B0604020202020204" pitchFamily="34" charset="0"/>
              <a:buChar char="•"/>
            </a:pPr>
            <a:r>
              <a:rPr lang="it-IT" b="1" dirty="0"/>
              <a:t>Strategie Alternative</a:t>
            </a:r>
            <a:r>
              <a:rPr lang="it-IT" dirty="0"/>
              <a:t>: </a:t>
            </a:r>
          </a:p>
          <a:p>
            <a:pPr marL="800100" lvl="1" indent="-342900">
              <a:buFont typeface="Wingdings" panose="05000000000000000000" pitchFamily="2" charset="2"/>
              <a:buChar char="Ø"/>
            </a:pPr>
            <a:r>
              <a:rPr lang="it-IT" dirty="0"/>
              <a:t>Metodi analogici: “stampare” gli articoli su supporti analogici relativamente costanti, come ad esempio carta o microfilm</a:t>
            </a:r>
          </a:p>
          <a:p>
            <a:pPr marL="800100" lvl="1" indent="-342900">
              <a:buFont typeface="Wingdings" panose="05000000000000000000" pitchFamily="2" charset="2"/>
              <a:buChar char="Ø"/>
            </a:pPr>
            <a:r>
              <a:rPr lang="it-IT" dirty="0"/>
              <a:t>Archeologia dei dati: convertire I dati in bit dai media digitali accompagnati da passaggi utili a ristabilire l’accessibilità dei dati recuperati.  </a:t>
            </a:r>
          </a:p>
          <a:p>
            <a:pPr marL="342900" indent="-342900">
              <a:buFont typeface="Arial" panose="020B0604020202020204" pitchFamily="34" charset="0"/>
              <a:buChar char="•"/>
            </a:pPr>
            <a:r>
              <a:rPr lang="it-IT" b="1" dirty="0"/>
              <a:t>Combinazione</a:t>
            </a:r>
          </a:p>
          <a:p>
            <a:pPr marL="800100" lvl="1" indent="-342900">
              <a:buFont typeface="Wingdings" panose="05000000000000000000" pitchFamily="2" charset="2"/>
              <a:buChar char="Ø"/>
            </a:pPr>
            <a:r>
              <a:rPr lang="it-IT" altLang="ko-KR" dirty="0"/>
              <a:t>Dei metodi precedenti. </a:t>
            </a:r>
          </a:p>
          <a:p>
            <a:pPr marL="342900" indent="-342900">
              <a:buFont typeface="Arial" panose="020B0604020202020204" pitchFamily="34" charset="0"/>
              <a:buChar char="•"/>
            </a:pPr>
            <a:endParaRPr lang="en-US" altLang="ko-KR" b="1" dirty="0"/>
          </a:p>
          <a:p>
            <a:pPr marL="342900" indent="-342900">
              <a:buFont typeface="Arial" panose="020B0604020202020204" pitchFamily="34" charset="0"/>
              <a:buChar char="•"/>
            </a:pPr>
            <a:endParaRPr lang="en-US" altLang="ko-KR" b="1" dirty="0"/>
          </a:p>
          <a:p>
            <a:pPr marL="342900" indent="-342900">
              <a:buFont typeface="Arial" panose="020B0604020202020204" pitchFamily="34" charset="0"/>
              <a:buChar char="•"/>
            </a:pPr>
            <a:endParaRPr lang="en-US" altLang="ko-KR" b="1" dirty="0"/>
          </a:p>
          <a:p>
            <a:pPr algn="r"/>
            <a:r>
              <a:rPr lang="en-US" altLang="ko-KR" sz="1200" dirty="0">
                <a:hlinkClick r:id="rId2"/>
              </a:rPr>
              <a:t>Shimray, Somipam &amp; Ramaiah, Chennupati. (2018). Digital Preservation Strategies: An Overview.</a:t>
            </a:r>
            <a:endParaRPr lang="en-US" altLang="ko-KR" sz="1200" dirty="0"/>
          </a:p>
        </p:txBody>
      </p:sp>
      <p:sp>
        <p:nvSpPr>
          <p:cNvPr id="30" name="Google Shape;191;p2">
            <a:extLst>
              <a:ext uri="{FF2B5EF4-FFF2-40B4-BE49-F238E27FC236}">
                <a16:creationId xmlns:a16="http://schemas.microsoft.com/office/drawing/2014/main" id="{60CE71BC-B058-482E-8250-EF0FDF62DD0F}"/>
              </a:ext>
            </a:extLst>
          </p:cNvPr>
          <p:cNvSpPr/>
          <p:nvPr/>
        </p:nvSpPr>
        <p:spPr>
          <a:xfrm>
            <a:off x="7829352" y="2968107"/>
            <a:ext cx="482103" cy="440641"/>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FB5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A4C2F4"/>
              </a:solidFill>
            </a:endParaRPr>
          </a:p>
        </p:txBody>
      </p:sp>
      <p:sp>
        <p:nvSpPr>
          <p:cNvPr id="31" name="Google Shape;9692;p65">
            <a:extLst>
              <a:ext uri="{FF2B5EF4-FFF2-40B4-BE49-F238E27FC236}">
                <a16:creationId xmlns:a16="http://schemas.microsoft.com/office/drawing/2014/main" id="{049A60A7-F28C-41BD-A5D8-64E6AD25FA1A}"/>
              </a:ext>
            </a:extLst>
          </p:cNvPr>
          <p:cNvSpPr/>
          <p:nvPr/>
        </p:nvSpPr>
        <p:spPr>
          <a:xfrm>
            <a:off x="5227026" y="5018956"/>
            <a:ext cx="1052099" cy="505544"/>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1.5. Tutela e aggiornamento del </a:t>
            </a:r>
            <a:r>
              <a:rPr lang="en-US" altLang="ko-KR" sz="3200" b="1" dirty="0" err="1">
                <a:solidFill>
                  <a:schemeClr val="accent1"/>
                </a:solidFill>
              </a:rPr>
              <a:t>materiale</a:t>
            </a:r>
            <a:r>
              <a:rPr lang="en-US" altLang="ko-KR" sz="3200" b="1" dirty="0">
                <a:solidFill>
                  <a:schemeClr val="accent1"/>
                </a:solidFill>
              </a:rPr>
              <a:t> </a:t>
            </a:r>
            <a:r>
              <a:rPr lang="en-US" altLang="ko-KR" sz="3200" b="1" dirty="0" err="1">
                <a:solidFill>
                  <a:schemeClr val="accent1"/>
                </a:solidFill>
              </a:rPr>
              <a:t>digitale</a:t>
            </a:r>
            <a:r>
              <a:rPr lang="en-US" altLang="ko-KR" sz="3200" b="1" dirty="0">
                <a:solidFill>
                  <a:schemeClr val="accent1"/>
                </a:solidFill>
              </a:rPr>
              <a:t>. </a:t>
            </a:r>
          </a:p>
        </p:txBody>
      </p:sp>
    </p:spTree>
    <p:extLst>
      <p:ext uri="{BB962C8B-B14F-4D97-AF65-F5344CB8AC3E}">
        <p14:creationId xmlns:p14="http://schemas.microsoft.com/office/powerpoint/2010/main" val="3763395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21A13C1-A62F-42B7-BA0B-406294803411}"/>
              </a:ext>
            </a:extLst>
          </p:cNvPr>
          <p:cNvSpPr/>
          <p:nvPr/>
        </p:nvSpPr>
        <p:spPr>
          <a:xfrm>
            <a:off x="2526861" y="1655334"/>
            <a:ext cx="79072" cy="317649"/>
          </a:xfrm>
          <a:prstGeom prst="rect">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2630930" y="1577165"/>
            <a:ext cx="5862959" cy="461665"/>
          </a:xfrm>
          <a:prstGeom prst="rect">
            <a:avLst/>
          </a:prstGeom>
          <a:noFill/>
        </p:spPr>
        <p:txBody>
          <a:bodyPr wrap="square" rtlCol="0" anchor="ctr">
            <a:spAutoFit/>
          </a:bodyPr>
          <a:lstStyle/>
          <a:p>
            <a:r>
              <a:rPr lang="en-US" altLang="ko-KR" sz="2400" b="1" dirty="0">
                <a:solidFill>
                  <a:schemeClr val="tx1">
                    <a:lumMod val="75000"/>
                    <a:lumOff val="25000"/>
                  </a:schemeClr>
                </a:solidFill>
                <a:cs typeface="Arial" pitchFamily="34" charset="0"/>
              </a:rPr>
              <a:t>Fonti</a:t>
            </a:r>
            <a:endParaRPr lang="ko-KR" altLang="en-US" sz="2400" b="1" dirty="0">
              <a:solidFill>
                <a:schemeClr val="tx1">
                  <a:lumMod val="75000"/>
                  <a:lumOff val="25000"/>
                </a:schemeClr>
              </a:solidFill>
              <a:cs typeface="Arial" pitchFamily="34" charset="0"/>
            </a:endParaRPr>
          </a:p>
        </p:txBody>
      </p:sp>
      <p:sp>
        <p:nvSpPr>
          <p:cNvPr id="29" name="TextBox 2">
            <a:extLst>
              <a:ext uri="{FF2B5EF4-FFF2-40B4-BE49-F238E27FC236}">
                <a16:creationId xmlns:a16="http://schemas.microsoft.com/office/drawing/2014/main" id="{A9DC58F7-259F-4D1B-B01F-00E5E6930B17}"/>
              </a:ext>
            </a:extLst>
          </p:cNvPr>
          <p:cNvSpPr txBox="1"/>
          <p:nvPr/>
        </p:nvSpPr>
        <p:spPr>
          <a:xfrm>
            <a:off x="2412090" y="2008052"/>
            <a:ext cx="7932060" cy="3154710"/>
          </a:xfrm>
          <a:prstGeom prst="rect">
            <a:avLst/>
          </a:prstGeom>
          <a:noFill/>
        </p:spPr>
        <p:txBody>
          <a:bodyPr wrap="square" rtlCol="0">
            <a:spAutoFit/>
          </a:bodyPr>
          <a:lstStyle/>
          <a:p>
            <a:pPr marL="285750" indent="-285750">
              <a:buFont typeface="Arial" panose="020B0604020202020204" pitchFamily="34" charset="0"/>
              <a:buChar char="•"/>
            </a:pPr>
            <a:r>
              <a:rPr lang="en-US" altLang="ko-KR" sz="1600" dirty="0">
                <a:hlinkClick r:id="rId2"/>
              </a:rPr>
              <a:t>https://natlib.govt.nz/schools/digital-literacy/strategies-for-developing-digital-literacy/digital-content-finding-evaluating-using-and-creating-it</a:t>
            </a:r>
            <a:endParaRPr lang="en-US" altLang="ko-KR" sz="1600" dirty="0"/>
          </a:p>
          <a:p>
            <a:pPr marL="285750" indent="-285750">
              <a:buFont typeface="Arial" panose="020B0604020202020204" pitchFamily="34" charset="0"/>
              <a:buChar char="•"/>
            </a:pPr>
            <a:r>
              <a:rPr lang="en-US" altLang="ko-KR" sz="1600" dirty="0">
                <a:hlinkClick r:id="rId3"/>
              </a:rPr>
              <a:t>https://researchguides.ben.edu/source-evaluation</a:t>
            </a:r>
            <a:endParaRPr lang="en-US" altLang="ko-KR" sz="1600" dirty="0"/>
          </a:p>
          <a:p>
            <a:pPr marL="285750" indent="-285750">
              <a:buFont typeface="Arial" panose="020B0604020202020204" pitchFamily="34" charset="0"/>
              <a:buChar char="•"/>
            </a:pPr>
            <a:r>
              <a:rPr lang="en-US" altLang="ko-KR" sz="1600" dirty="0">
                <a:hlinkClick r:id="rId4"/>
              </a:rPr>
              <a:t>https://www.youtube.com/watch?v=WvVdkKHkBxw</a:t>
            </a:r>
            <a:endParaRPr lang="en-US" altLang="ko-KR" sz="1600" dirty="0"/>
          </a:p>
          <a:p>
            <a:pPr marL="285750" indent="-285750">
              <a:buFont typeface="Arial" panose="020B0604020202020204" pitchFamily="34" charset="0"/>
              <a:buChar char="•"/>
            </a:pPr>
            <a:r>
              <a:rPr lang="en-US" altLang="ko-KR" sz="1600" dirty="0">
                <a:hlinkClick r:id="rId5"/>
              </a:rPr>
              <a:t>https://www.youtube.com/watch?v=fhbMXNyqb7g</a:t>
            </a:r>
            <a:endParaRPr lang="en-US" altLang="ko-KR" sz="1600" dirty="0"/>
          </a:p>
          <a:p>
            <a:pPr marL="285750" indent="-285750">
              <a:buFont typeface="Arial" panose="020B0604020202020204" pitchFamily="34" charset="0"/>
              <a:buChar char="•"/>
            </a:pPr>
            <a:r>
              <a:rPr lang="en-US" altLang="ko-KR" sz="1600" dirty="0">
                <a:hlinkClick r:id="rId6"/>
              </a:rPr>
              <a:t>https://drexel.edu/cci/academics/graduate-programs/digital-content-management/</a:t>
            </a:r>
            <a:endParaRPr lang="en-US" altLang="ko-KR" sz="1600" dirty="0"/>
          </a:p>
          <a:p>
            <a:pPr marL="285750" indent="-285750">
              <a:buFont typeface="Arial" panose="020B0604020202020204" pitchFamily="34" charset="0"/>
              <a:buChar char="•"/>
            </a:pPr>
            <a:r>
              <a:rPr lang="en-US" altLang="ko-KR" sz="1600" dirty="0">
                <a:hlinkClick r:id="rId7"/>
              </a:rPr>
              <a:t>https://www.youtube.com/watch?v=nrbpOmNC_mM</a:t>
            </a:r>
            <a:endParaRPr lang="en-US" altLang="ko-KR" sz="1600" dirty="0"/>
          </a:p>
          <a:p>
            <a:pPr marL="285750" indent="-285750">
              <a:buFont typeface="Arial" panose="020B0604020202020204" pitchFamily="34" charset="0"/>
              <a:buChar char="•"/>
            </a:pPr>
            <a:r>
              <a:rPr lang="en-US" altLang="ko-KR" sz="1600" dirty="0" err="1"/>
              <a:t>Lekakis</a:t>
            </a:r>
            <a:r>
              <a:rPr lang="en-US" altLang="ko-KR" sz="1600" dirty="0"/>
              <a:t>, S. (2020). Cultural heritage in the realm of the commons. London: Ubiquity Press. DOI: </a:t>
            </a:r>
            <a:r>
              <a:rPr lang="en-US" altLang="ko-KR" sz="1600" dirty="0">
                <a:hlinkClick r:id="rId8"/>
              </a:rPr>
              <a:t>https://doi.org/10.5334/bcj</a:t>
            </a:r>
            <a:r>
              <a:rPr lang="en-US" altLang="ko-KR" sz="1600" dirty="0"/>
              <a:t> </a:t>
            </a:r>
          </a:p>
          <a:p>
            <a:pPr marL="285750" indent="-285750">
              <a:buFont typeface="Arial" panose="020B0604020202020204" pitchFamily="34" charset="0"/>
              <a:buChar char="•"/>
            </a:pPr>
            <a:endParaRPr lang="en-US" altLang="ko-KR" sz="1100" dirty="0"/>
          </a:p>
          <a:p>
            <a:endParaRPr lang="en-US" altLang="ko-KR" sz="1100" dirty="0"/>
          </a:p>
          <a:p>
            <a:pPr marL="285750" indent="-285750">
              <a:buFont typeface="Arial" panose="020B0604020202020204" pitchFamily="34" charset="0"/>
              <a:buChar char="•"/>
            </a:pPr>
            <a:endParaRPr lang="en-US" altLang="ko-KR" sz="1100" dirty="0"/>
          </a:p>
          <a:p>
            <a:pPr marL="285750" indent="-285750">
              <a:buFont typeface="Arial" panose="020B0604020202020204" pitchFamily="34" charset="0"/>
              <a:buChar char="•"/>
            </a:pPr>
            <a:endParaRPr lang="en-US" altLang="ko-KR" sz="1100" dirty="0"/>
          </a:p>
          <a:p>
            <a:pPr marL="285750" indent="-285750">
              <a:buFont typeface="Arial" panose="020B0604020202020204" pitchFamily="34" charset="0"/>
              <a:buChar char="•"/>
            </a:pPr>
            <a:endParaRPr lang="en-US" altLang="ko-KR" sz="1100" b="1" dirty="0"/>
          </a:p>
        </p:txBody>
      </p:sp>
      <p:sp>
        <p:nvSpPr>
          <p:cNvPr id="18" name="Google Shape;11536;p68">
            <a:extLst>
              <a:ext uri="{FF2B5EF4-FFF2-40B4-BE49-F238E27FC236}">
                <a16:creationId xmlns:a16="http://schemas.microsoft.com/office/drawing/2014/main" id="{8B55976A-DC80-4812-A86B-097A21F912C2}"/>
              </a:ext>
            </a:extLst>
          </p:cNvPr>
          <p:cNvSpPr/>
          <p:nvPr/>
        </p:nvSpPr>
        <p:spPr>
          <a:xfrm rot="611098">
            <a:off x="8772915" y="4383085"/>
            <a:ext cx="539426" cy="570921"/>
          </a:xfrm>
          <a:custGeom>
            <a:avLst/>
            <a:gdLst/>
            <a:ahLst/>
            <a:cxnLst/>
            <a:rect l="l" t="t" r="r" b="b"/>
            <a:pathLst>
              <a:path w="10396" h="11003" extrusionOk="0">
                <a:moveTo>
                  <a:pt x="9740" y="2406"/>
                </a:moveTo>
                <a:cubicBezTo>
                  <a:pt x="9764" y="2418"/>
                  <a:pt x="9788" y="2442"/>
                  <a:pt x="9800" y="2466"/>
                </a:cubicBezTo>
                <a:cubicBezTo>
                  <a:pt x="9919" y="2620"/>
                  <a:pt x="9883" y="2847"/>
                  <a:pt x="9728" y="2966"/>
                </a:cubicBezTo>
                <a:lnTo>
                  <a:pt x="9740" y="2406"/>
                </a:lnTo>
                <a:close/>
                <a:moveTo>
                  <a:pt x="9728" y="3656"/>
                </a:moveTo>
                <a:cubicBezTo>
                  <a:pt x="9764" y="3680"/>
                  <a:pt x="9812" y="3716"/>
                  <a:pt x="9847" y="3751"/>
                </a:cubicBezTo>
                <a:cubicBezTo>
                  <a:pt x="9967" y="3918"/>
                  <a:pt x="9931" y="4144"/>
                  <a:pt x="9764" y="4275"/>
                </a:cubicBezTo>
                <a:lnTo>
                  <a:pt x="9705" y="4323"/>
                </a:lnTo>
                <a:lnTo>
                  <a:pt x="9728" y="3656"/>
                </a:lnTo>
                <a:close/>
                <a:moveTo>
                  <a:pt x="9705" y="4883"/>
                </a:moveTo>
                <a:cubicBezTo>
                  <a:pt x="9788" y="4906"/>
                  <a:pt x="9847" y="4942"/>
                  <a:pt x="9895" y="5025"/>
                </a:cubicBezTo>
                <a:cubicBezTo>
                  <a:pt x="9967" y="5109"/>
                  <a:pt x="9990" y="5216"/>
                  <a:pt x="9978" y="5299"/>
                </a:cubicBezTo>
                <a:cubicBezTo>
                  <a:pt x="9967" y="5406"/>
                  <a:pt x="9919" y="5478"/>
                  <a:pt x="9847" y="5537"/>
                </a:cubicBezTo>
                <a:lnTo>
                  <a:pt x="9705" y="5633"/>
                </a:lnTo>
                <a:lnTo>
                  <a:pt x="9705" y="4883"/>
                </a:lnTo>
                <a:close/>
                <a:moveTo>
                  <a:pt x="8835" y="8490"/>
                </a:moveTo>
                <a:lnTo>
                  <a:pt x="8835" y="8847"/>
                </a:lnTo>
                <a:lnTo>
                  <a:pt x="5264" y="8847"/>
                </a:lnTo>
                <a:lnTo>
                  <a:pt x="5264" y="8490"/>
                </a:lnTo>
                <a:close/>
                <a:moveTo>
                  <a:pt x="2299" y="6061"/>
                </a:moveTo>
                <a:lnTo>
                  <a:pt x="2323" y="6109"/>
                </a:lnTo>
                <a:lnTo>
                  <a:pt x="3894" y="8145"/>
                </a:lnTo>
                <a:lnTo>
                  <a:pt x="4466" y="8907"/>
                </a:lnTo>
                <a:lnTo>
                  <a:pt x="4192" y="9109"/>
                </a:lnTo>
                <a:lnTo>
                  <a:pt x="2013" y="6287"/>
                </a:lnTo>
                <a:lnTo>
                  <a:pt x="2299" y="6061"/>
                </a:lnTo>
                <a:close/>
                <a:moveTo>
                  <a:pt x="1656" y="6335"/>
                </a:moveTo>
                <a:lnTo>
                  <a:pt x="4037" y="9443"/>
                </a:lnTo>
                <a:lnTo>
                  <a:pt x="2858" y="10443"/>
                </a:lnTo>
                <a:lnTo>
                  <a:pt x="382" y="7192"/>
                </a:lnTo>
                <a:lnTo>
                  <a:pt x="1656" y="6335"/>
                </a:lnTo>
                <a:close/>
                <a:moveTo>
                  <a:pt x="8978" y="9169"/>
                </a:moveTo>
                <a:lnTo>
                  <a:pt x="9085" y="10705"/>
                </a:lnTo>
                <a:lnTo>
                  <a:pt x="5002" y="10705"/>
                </a:lnTo>
                <a:lnTo>
                  <a:pt x="5097" y="9169"/>
                </a:lnTo>
                <a:close/>
                <a:moveTo>
                  <a:pt x="6895" y="1"/>
                </a:moveTo>
                <a:cubicBezTo>
                  <a:pt x="6716" y="1"/>
                  <a:pt x="6538" y="84"/>
                  <a:pt x="6407" y="215"/>
                </a:cubicBezTo>
                <a:cubicBezTo>
                  <a:pt x="6276" y="346"/>
                  <a:pt x="6192" y="513"/>
                  <a:pt x="6192" y="703"/>
                </a:cubicBezTo>
                <a:lnTo>
                  <a:pt x="6192" y="727"/>
                </a:lnTo>
                <a:cubicBezTo>
                  <a:pt x="6073" y="656"/>
                  <a:pt x="5942" y="632"/>
                  <a:pt x="5811" y="632"/>
                </a:cubicBezTo>
                <a:cubicBezTo>
                  <a:pt x="5442" y="644"/>
                  <a:pt x="5144" y="953"/>
                  <a:pt x="5144" y="1323"/>
                </a:cubicBezTo>
                <a:lnTo>
                  <a:pt x="5144" y="3751"/>
                </a:lnTo>
                <a:lnTo>
                  <a:pt x="4680" y="4109"/>
                </a:lnTo>
                <a:lnTo>
                  <a:pt x="4811" y="3192"/>
                </a:lnTo>
                <a:cubicBezTo>
                  <a:pt x="4859" y="2811"/>
                  <a:pt x="4609" y="2466"/>
                  <a:pt x="4216" y="2418"/>
                </a:cubicBezTo>
                <a:cubicBezTo>
                  <a:pt x="4174" y="2411"/>
                  <a:pt x="4135" y="2408"/>
                  <a:pt x="4097" y="2408"/>
                </a:cubicBezTo>
                <a:cubicBezTo>
                  <a:pt x="3664" y="2408"/>
                  <a:pt x="3509" y="2823"/>
                  <a:pt x="3454" y="2966"/>
                </a:cubicBezTo>
                <a:lnTo>
                  <a:pt x="3180" y="3728"/>
                </a:lnTo>
                <a:cubicBezTo>
                  <a:pt x="3144" y="3811"/>
                  <a:pt x="3192" y="3906"/>
                  <a:pt x="3263" y="3930"/>
                </a:cubicBezTo>
                <a:cubicBezTo>
                  <a:pt x="3286" y="3938"/>
                  <a:pt x="3307" y="3942"/>
                  <a:pt x="3328" y="3942"/>
                </a:cubicBezTo>
                <a:cubicBezTo>
                  <a:pt x="3395" y="3942"/>
                  <a:pt x="3450" y="3901"/>
                  <a:pt x="3478" y="3847"/>
                </a:cubicBezTo>
                <a:lnTo>
                  <a:pt x="3751" y="3085"/>
                </a:lnTo>
                <a:cubicBezTo>
                  <a:pt x="3875" y="2775"/>
                  <a:pt x="3999" y="2725"/>
                  <a:pt x="4116" y="2725"/>
                </a:cubicBezTo>
                <a:cubicBezTo>
                  <a:pt x="4133" y="2725"/>
                  <a:pt x="4151" y="2726"/>
                  <a:pt x="4168" y="2728"/>
                </a:cubicBezTo>
                <a:cubicBezTo>
                  <a:pt x="4371" y="2751"/>
                  <a:pt x="4513" y="2930"/>
                  <a:pt x="4490" y="3144"/>
                </a:cubicBezTo>
                <a:lnTo>
                  <a:pt x="4335" y="4204"/>
                </a:lnTo>
                <a:cubicBezTo>
                  <a:pt x="4323" y="4299"/>
                  <a:pt x="4371" y="4406"/>
                  <a:pt x="4466" y="4466"/>
                </a:cubicBezTo>
                <a:cubicBezTo>
                  <a:pt x="4514" y="4493"/>
                  <a:pt x="4562" y="4505"/>
                  <a:pt x="4608" y="4505"/>
                </a:cubicBezTo>
                <a:cubicBezTo>
                  <a:pt x="4665" y="4505"/>
                  <a:pt x="4718" y="4487"/>
                  <a:pt x="4763" y="4454"/>
                </a:cubicBezTo>
                <a:lnTo>
                  <a:pt x="5144" y="4168"/>
                </a:lnTo>
                <a:lnTo>
                  <a:pt x="5144" y="5383"/>
                </a:lnTo>
                <a:lnTo>
                  <a:pt x="4490" y="4704"/>
                </a:lnTo>
                <a:cubicBezTo>
                  <a:pt x="4353" y="4573"/>
                  <a:pt x="4177" y="4507"/>
                  <a:pt x="4001" y="4507"/>
                </a:cubicBezTo>
                <a:cubicBezTo>
                  <a:pt x="3826" y="4507"/>
                  <a:pt x="3650" y="4573"/>
                  <a:pt x="3513" y="4704"/>
                </a:cubicBezTo>
                <a:lnTo>
                  <a:pt x="3490" y="4740"/>
                </a:lnTo>
                <a:cubicBezTo>
                  <a:pt x="3370" y="4871"/>
                  <a:pt x="3311" y="5014"/>
                  <a:pt x="3311" y="5204"/>
                </a:cubicBezTo>
                <a:cubicBezTo>
                  <a:pt x="3311" y="5347"/>
                  <a:pt x="3359" y="5502"/>
                  <a:pt x="3454" y="5621"/>
                </a:cubicBezTo>
                <a:cubicBezTo>
                  <a:pt x="3454" y="5633"/>
                  <a:pt x="3478" y="5633"/>
                  <a:pt x="3478" y="5645"/>
                </a:cubicBezTo>
                <a:cubicBezTo>
                  <a:pt x="3478" y="5656"/>
                  <a:pt x="3490" y="5656"/>
                  <a:pt x="3501" y="5680"/>
                </a:cubicBezTo>
                <a:lnTo>
                  <a:pt x="5025" y="8073"/>
                </a:lnTo>
                <a:lnTo>
                  <a:pt x="5037" y="8085"/>
                </a:lnTo>
                <a:cubicBezTo>
                  <a:pt x="5037" y="8097"/>
                  <a:pt x="5049" y="8121"/>
                  <a:pt x="5049" y="8133"/>
                </a:cubicBezTo>
                <a:lnTo>
                  <a:pt x="5049" y="8145"/>
                </a:lnTo>
                <a:lnTo>
                  <a:pt x="5049" y="8157"/>
                </a:lnTo>
                <a:cubicBezTo>
                  <a:pt x="5025" y="8181"/>
                  <a:pt x="4990" y="8192"/>
                  <a:pt x="4966" y="8216"/>
                </a:cubicBezTo>
                <a:cubicBezTo>
                  <a:pt x="4942" y="8240"/>
                  <a:pt x="4918" y="8264"/>
                  <a:pt x="4906" y="8300"/>
                </a:cubicBezTo>
                <a:cubicBezTo>
                  <a:pt x="4799" y="8335"/>
                  <a:pt x="4692" y="8383"/>
                  <a:pt x="4621" y="8443"/>
                </a:cubicBezTo>
                <a:lnTo>
                  <a:pt x="4537" y="8502"/>
                </a:lnTo>
                <a:lnTo>
                  <a:pt x="2870" y="6311"/>
                </a:lnTo>
                <a:lnTo>
                  <a:pt x="2608" y="5978"/>
                </a:lnTo>
                <a:cubicBezTo>
                  <a:pt x="2668" y="5895"/>
                  <a:pt x="2728" y="5811"/>
                  <a:pt x="2751" y="5740"/>
                </a:cubicBezTo>
                <a:lnTo>
                  <a:pt x="3204" y="4525"/>
                </a:lnTo>
                <a:cubicBezTo>
                  <a:pt x="3239" y="4442"/>
                  <a:pt x="3192" y="4347"/>
                  <a:pt x="3120" y="4323"/>
                </a:cubicBezTo>
                <a:cubicBezTo>
                  <a:pt x="3098" y="4315"/>
                  <a:pt x="3077" y="4311"/>
                  <a:pt x="3056" y="4311"/>
                </a:cubicBezTo>
                <a:cubicBezTo>
                  <a:pt x="2989" y="4311"/>
                  <a:pt x="2933" y="4352"/>
                  <a:pt x="2906" y="4406"/>
                </a:cubicBezTo>
                <a:lnTo>
                  <a:pt x="2454" y="5621"/>
                </a:lnTo>
                <a:lnTo>
                  <a:pt x="2454" y="5633"/>
                </a:lnTo>
                <a:cubicBezTo>
                  <a:pt x="2454" y="5645"/>
                  <a:pt x="2442" y="5680"/>
                  <a:pt x="2394" y="5716"/>
                </a:cubicBezTo>
                <a:cubicBezTo>
                  <a:pt x="2357" y="5693"/>
                  <a:pt x="2313" y="5682"/>
                  <a:pt x="2267" y="5682"/>
                </a:cubicBezTo>
                <a:cubicBezTo>
                  <a:pt x="2197" y="5682"/>
                  <a:pt x="2124" y="5708"/>
                  <a:pt x="2073" y="5752"/>
                </a:cubicBezTo>
                <a:lnTo>
                  <a:pt x="1739" y="6002"/>
                </a:lnTo>
                <a:cubicBezTo>
                  <a:pt x="1698" y="5981"/>
                  <a:pt x="1653" y="5970"/>
                  <a:pt x="1607" y="5970"/>
                </a:cubicBezTo>
                <a:cubicBezTo>
                  <a:pt x="1546" y="5970"/>
                  <a:pt x="1484" y="5990"/>
                  <a:pt x="1430" y="6037"/>
                </a:cubicBezTo>
                <a:lnTo>
                  <a:pt x="156" y="6907"/>
                </a:lnTo>
                <a:cubicBezTo>
                  <a:pt x="72" y="6954"/>
                  <a:pt x="37" y="7026"/>
                  <a:pt x="13" y="7121"/>
                </a:cubicBezTo>
                <a:cubicBezTo>
                  <a:pt x="1" y="7204"/>
                  <a:pt x="37" y="7300"/>
                  <a:pt x="72" y="7359"/>
                </a:cubicBezTo>
                <a:lnTo>
                  <a:pt x="2561" y="10621"/>
                </a:lnTo>
                <a:cubicBezTo>
                  <a:pt x="2620" y="10693"/>
                  <a:pt x="2704" y="10740"/>
                  <a:pt x="2787" y="10740"/>
                </a:cubicBezTo>
                <a:lnTo>
                  <a:pt x="2823" y="10740"/>
                </a:lnTo>
                <a:cubicBezTo>
                  <a:pt x="2894" y="10740"/>
                  <a:pt x="2966" y="10705"/>
                  <a:pt x="3025" y="10657"/>
                </a:cubicBezTo>
                <a:lnTo>
                  <a:pt x="4204" y="9645"/>
                </a:lnTo>
                <a:cubicBezTo>
                  <a:pt x="4287" y="9574"/>
                  <a:pt x="4323" y="9455"/>
                  <a:pt x="4311" y="9347"/>
                </a:cubicBezTo>
                <a:lnTo>
                  <a:pt x="4633" y="9097"/>
                </a:lnTo>
                <a:cubicBezTo>
                  <a:pt x="4692" y="9050"/>
                  <a:pt x="4740" y="8978"/>
                  <a:pt x="4752" y="8895"/>
                </a:cubicBezTo>
                <a:cubicBezTo>
                  <a:pt x="4752" y="8847"/>
                  <a:pt x="4752" y="8800"/>
                  <a:pt x="4740" y="8752"/>
                </a:cubicBezTo>
                <a:lnTo>
                  <a:pt x="4823" y="8681"/>
                </a:lnTo>
                <a:cubicBezTo>
                  <a:pt x="4847" y="8669"/>
                  <a:pt x="4859" y="8657"/>
                  <a:pt x="4883" y="8657"/>
                </a:cubicBezTo>
                <a:lnTo>
                  <a:pt x="4883" y="8847"/>
                </a:lnTo>
                <a:cubicBezTo>
                  <a:pt x="4799" y="8895"/>
                  <a:pt x="4728" y="8990"/>
                  <a:pt x="4728" y="9109"/>
                </a:cubicBezTo>
                <a:lnTo>
                  <a:pt x="4633" y="10657"/>
                </a:lnTo>
                <a:cubicBezTo>
                  <a:pt x="4633" y="10752"/>
                  <a:pt x="4668" y="10836"/>
                  <a:pt x="4728" y="10895"/>
                </a:cubicBezTo>
                <a:cubicBezTo>
                  <a:pt x="4787" y="10955"/>
                  <a:pt x="4871" y="11002"/>
                  <a:pt x="4942" y="11002"/>
                </a:cubicBezTo>
                <a:lnTo>
                  <a:pt x="9038" y="11002"/>
                </a:lnTo>
                <a:cubicBezTo>
                  <a:pt x="9133" y="11002"/>
                  <a:pt x="9205" y="10979"/>
                  <a:pt x="9264" y="10895"/>
                </a:cubicBezTo>
                <a:cubicBezTo>
                  <a:pt x="9324" y="10836"/>
                  <a:pt x="9347" y="10752"/>
                  <a:pt x="9347" y="10657"/>
                </a:cubicBezTo>
                <a:lnTo>
                  <a:pt x="9264" y="9109"/>
                </a:lnTo>
                <a:cubicBezTo>
                  <a:pt x="9264" y="8990"/>
                  <a:pt x="9193" y="8907"/>
                  <a:pt x="9097" y="8847"/>
                </a:cubicBezTo>
                <a:lnTo>
                  <a:pt x="9097" y="8431"/>
                </a:lnTo>
                <a:cubicBezTo>
                  <a:pt x="9097" y="8359"/>
                  <a:pt x="9074" y="8264"/>
                  <a:pt x="9014" y="8216"/>
                </a:cubicBezTo>
                <a:cubicBezTo>
                  <a:pt x="8978" y="8192"/>
                  <a:pt x="8931" y="8157"/>
                  <a:pt x="8907" y="8145"/>
                </a:cubicBezTo>
                <a:lnTo>
                  <a:pt x="8907" y="8026"/>
                </a:lnTo>
                <a:cubicBezTo>
                  <a:pt x="8907" y="7919"/>
                  <a:pt x="8966" y="7728"/>
                  <a:pt x="9038" y="7490"/>
                </a:cubicBezTo>
                <a:cubicBezTo>
                  <a:pt x="9074" y="7407"/>
                  <a:pt x="9026" y="7311"/>
                  <a:pt x="8954" y="7288"/>
                </a:cubicBezTo>
                <a:cubicBezTo>
                  <a:pt x="8932" y="7279"/>
                  <a:pt x="8911" y="7275"/>
                  <a:pt x="8890" y="7275"/>
                </a:cubicBezTo>
                <a:cubicBezTo>
                  <a:pt x="8823" y="7275"/>
                  <a:pt x="8768" y="7316"/>
                  <a:pt x="8740" y="7371"/>
                </a:cubicBezTo>
                <a:cubicBezTo>
                  <a:pt x="8669" y="7561"/>
                  <a:pt x="8573" y="7835"/>
                  <a:pt x="8573" y="8014"/>
                </a:cubicBezTo>
                <a:lnTo>
                  <a:pt x="8573" y="8121"/>
                </a:lnTo>
                <a:lnTo>
                  <a:pt x="5406" y="8121"/>
                </a:lnTo>
                <a:cubicBezTo>
                  <a:pt x="5395" y="8014"/>
                  <a:pt x="5347" y="7919"/>
                  <a:pt x="5323" y="7859"/>
                </a:cubicBezTo>
                <a:lnTo>
                  <a:pt x="3787" y="5454"/>
                </a:lnTo>
                <a:cubicBezTo>
                  <a:pt x="3787" y="5442"/>
                  <a:pt x="3775" y="5442"/>
                  <a:pt x="3751" y="5418"/>
                </a:cubicBezTo>
                <a:cubicBezTo>
                  <a:pt x="3609" y="5275"/>
                  <a:pt x="3609" y="5049"/>
                  <a:pt x="3751" y="4906"/>
                </a:cubicBezTo>
                <a:cubicBezTo>
                  <a:pt x="3829" y="4829"/>
                  <a:pt x="3924" y="4790"/>
                  <a:pt x="4018" y="4790"/>
                </a:cubicBezTo>
                <a:cubicBezTo>
                  <a:pt x="4112" y="4790"/>
                  <a:pt x="4204" y="4829"/>
                  <a:pt x="4275" y="4906"/>
                </a:cubicBezTo>
                <a:lnTo>
                  <a:pt x="5025" y="5656"/>
                </a:lnTo>
                <a:cubicBezTo>
                  <a:pt x="5072" y="5711"/>
                  <a:pt x="5140" y="5740"/>
                  <a:pt x="5211" y="5740"/>
                </a:cubicBezTo>
                <a:cubicBezTo>
                  <a:pt x="5248" y="5740"/>
                  <a:pt x="5286" y="5732"/>
                  <a:pt x="5323" y="5716"/>
                </a:cubicBezTo>
                <a:cubicBezTo>
                  <a:pt x="5418" y="5680"/>
                  <a:pt x="5478" y="5585"/>
                  <a:pt x="5478" y="5466"/>
                </a:cubicBezTo>
                <a:lnTo>
                  <a:pt x="5478" y="3799"/>
                </a:lnTo>
                <a:lnTo>
                  <a:pt x="5478" y="1287"/>
                </a:lnTo>
                <a:cubicBezTo>
                  <a:pt x="5478" y="1073"/>
                  <a:pt x="5645" y="918"/>
                  <a:pt x="5835" y="918"/>
                </a:cubicBezTo>
                <a:cubicBezTo>
                  <a:pt x="5942" y="918"/>
                  <a:pt x="6037" y="942"/>
                  <a:pt x="6109" y="1013"/>
                </a:cubicBezTo>
                <a:cubicBezTo>
                  <a:pt x="6180" y="1096"/>
                  <a:pt x="6216" y="1180"/>
                  <a:pt x="6216" y="1287"/>
                </a:cubicBezTo>
                <a:lnTo>
                  <a:pt x="6216" y="4454"/>
                </a:lnTo>
                <a:cubicBezTo>
                  <a:pt x="6216" y="4549"/>
                  <a:pt x="6287" y="4621"/>
                  <a:pt x="6371" y="4621"/>
                </a:cubicBezTo>
                <a:cubicBezTo>
                  <a:pt x="6466" y="4621"/>
                  <a:pt x="6538" y="4549"/>
                  <a:pt x="6538" y="4454"/>
                </a:cubicBezTo>
                <a:lnTo>
                  <a:pt x="6538" y="1287"/>
                </a:lnTo>
                <a:lnTo>
                  <a:pt x="6538" y="680"/>
                </a:lnTo>
                <a:cubicBezTo>
                  <a:pt x="6538" y="572"/>
                  <a:pt x="6585" y="477"/>
                  <a:pt x="6645" y="418"/>
                </a:cubicBezTo>
                <a:cubicBezTo>
                  <a:pt x="6716" y="346"/>
                  <a:pt x="6811" y="322"/>
                  <a:pt x="6895" y="322"/>
                </a:cubicBezTo>
                <a:cubicBezTo>
                  <a:pt x="7002" y="322"/>
                  <a:pt x="7085" y="358"/>
                  <a:pt x="7145" y="418"/>
                </a:cubicBezTo>
                <a:cubicBezTo>
                  <a:pt x="7228" y="501"/>
                  <a:pt x="7252" y="584"/>
                  <a:pt x="7252" y="680"/>
                </a:cubicBezTo>
                <a:lnTo>
                  <a:pt x="7252" y="4454"/>
                </a:lnTo>
                <a:cubicBezTo>
                  <a:pt x="7252" y="4549"/>
                  <a:pt x="7323" y="4621"/>
                  <a:pt x="7419" y="4621"/>
                </a:cubicBezTo>
                <a:cubicBezTo>
                  <a:pt x="7502" y="4621"/>
                  <a:pt x="7585" y="4549"/>
                  <a:pt x="7585" y="4454"/>
                </a:cubicBezTo>
                <a:lnTo>
                  <a:pt x="7585" y="1430"/>
                </a:lnTo>
                <a:cubicBezTo>
                  <a:pt x="7585" y="1334"/>
                  <a:pt x="7621" y="1239"/>
                  <a:pt x="7681" y="1180"/>
                </a:cubicBezTo>
                <a:cubicBezTo>
                  <a:pt x="7740" y="1120"/>
                  <a:pt x="7847" y="1073"/>
                  <a:pt x="7942" y="1073"/>
                </a:cubicBezTo>
                <a:cubicBezTo>
                  <a:pt x="8038" y="1073"/>
                  <a:pt x="8133" y="1120"/>
                  <a:pt x="8192" y="1180"/>
                </a:cubicBezTo>
                <a:cubicBezTo>
                  <a:pt x="8264" y="1251"/>
                  <a:pt x="8300" y="1346"/>
                  <a:pt x="8300" y="1430"/>
                </a:cubicBezTo>
                <a:lnTo>
                  <a:pt x="8300" y="4454"/>
                </a:lnTo>
                <a:cubicBezTo>
                  <a:pt x="8300" y="4549"/>
                  <a:pt x="8371" y="4621"/>
                  <a:pt x="8454" y="4621"/>
                </a:cubicBezTo>
                <a:cubicBezTo>
                  <a:pt x="8550" y="4621"/>
                  <a:pt x="8621" y="4549"/>
                  <a:pt x="8621" y="4454"/>
                </a:cubicBezTo>
                <a:lnTo>
                  <a:pt x="8621" y="2168"/>
                </a:lnTo>
                <a:cubicBezTo>
                  <a:pt x="8621" y="1954"/>
                  <a:pt x="8788" y="1787"/>
                  <a:pt x="8990" y="1787"/>
                </a:cubicBezTo>
                <a:cubicBezTo>
                  <a:pt x="9097" y="1787"/>
                  <a:pt x="9193" y="1835"/>
                  <a:pt x="9252" y="1894"/>
                </a:cubicBezTo>
                <a:cubicBezTo>
                  <a:pt x="9324" y="1966"/>
                  <a:pt x="9347" y="2061"/>
                  <a:pt x="9347" y="2144"/>
                </a:cubicBezTo>
                <a:lnTo>
                  <a:pt x="9324" y="5883"/>
                </a:lnTo>
                <a:lnTo>
                  <a:pt x="9324" y="5918"/>
                </a:lnTo>
                <a:cubicBezTo>
                  <a:pt x="9312" y="6180"/>
                  <a:pt x="9228" y="6430"/>
                  <a:pt x="9085" y="6657"/>
                </a:cubicBezTo>
                <a:cubicBezTo>
                  <a:pt x="9038" y="6728"/>
                  <a:pt x="9050" y="6835"/>
                  <a:pt x="9133" y="6883"/>
                </a:cubicBezTo>
                <a:cubicBezTo>
                  <a:pt x="9158" y="6900"/>
                  <a:pt x="9188" y="6908"/>
                  <a:pt x="9218" y="6908"/>
                </a:cubicBezTo>
                <a:cubicBezTo>
                  <a:pt x="9271" y="6908"/>
                  <a:pt x="9324" y="6881"/>
                  <a:pt x="9347" y="6835"/>
                </a:cubicBezTo>
                <a:cubicBezTo>
                  <a:pt x="9526" y="6585"/>
                  <a:pt x="9621" y="6299"/>
                  <a:pt x="9645" y="6002"/>
                </a:cubicBezTo>
                <a:lnTo>
                  <a:pt x="9978" y="5752"/>
                </a:lnTo>
                <a:cubicBezTo>
                  <a:pt x="10336" y="5573"/>
                  <a:pt x="10395" y="5144"/>
                  <a:pt x="10157" y="4847"/>
                </a:cubicBezTo>
                <a:cubicBezTo>
                  <a:pt x="10086" y="4740"/>
                  <a:pt x="9967" y="4668"/>
                  <a:pt x="9847" y="4621"/>
                </a:cubicBezTo>
                <a:lnTo>
                  <a:pt x="9967" y="4525"/>
                </a:lnTo>
                <a:cubicBezTo>
                  <a:pt x="10109" y="4406"/>
                  <a:pt x="10205" y="4263"/>
                  <a:pt x="10228" y="4073"/>
                </a:cubicBezTo>
                <a:cubicBezTo>
                  <a:pt x="10264" y="3894"/>
                  <a:pt x="10205" y="3716"/>
                  <a:pt x="10097" y="3561"/>
                </a:cubicBezTo>
                <a:cubicBezTo>
                  <a:pt x="10026" y="3454"/>
                  <a:pt x="9907" y="3382"/>
                  <a:pt x="9788" y="3335"/>
                </a:cubicBezTo>
                <a:lnTo>
                  <a:pt x="9919" y="3239"/>
                </a:lnTo>
                <a:cubicBezTo>
                  <a:pt x="10062" y="3120"/>
                  <a:pt x="10157" y="2966"/>
                  <a:pt x="10181" y="2775"/>
                </a:cubicBezTo>
                <a:cubicBezTo>
                  <a:pt x="10217" y="2597"/>
                  <a:pt x="10157" y="2418"/>
                  <a:pt x="10050" y="2263"/>
                </a:cubicBezTo>
                <a:cubicBezTo>
                  <a:pt x="9967" y="2144"/>
                  <a:pt x="9847" y="2073"/>
                  <a:pt x="9705" y="2025"/>
                </a:cubicBezTo>
                <a:cubicBezTo>
                  <a:pt x="9681" y="1906"/>
                  <a:pt x="9621" y="1811"/>
                  <a:pt x="9526" y="1715"/>
                </a:cubicBezTo>
                <a:cubicBezTo>
                  <a:pt x="9395" y="1585"/>
                  <a:pt x="9228" y="1513"/>
                  <a:pt x="9038" y="1513"/>
                </a:cubicBezTo>
                <a:cubicBezTo>
                  <a:pt x="8907" y="1513"/>
                  <a:pt x="8788" y="1549"/>
                  <a:pt x="8669" y="1608"/>
                </a:cubicBezTo>
                <a:lnTo>
                  <a:pt x="8669" y="1465"/>
                </a:lnTo>
                <a:cubicBezTo>
                  <a:pt x="8669" y="1287"/>
                  <a:pt x="8597" y="1108"/>
                  <a:pt x="8454" y="977"/>
                </a:cubicBezTo>
                <a:cubicBezTo>
                  <a:pt x="8323" y="834"/>
                  <a:pt x="8157" y="763"/>
                  <a:pt x="7966" y="763"/>
                </a:cubicBezTo>
                <a:cubicBezTo>
                  <a:pt x="7835" y="763"/>
                  <a:pt x="7716" y="799"/>
                  <a:pt x="7597" y="870"/>
                </a:cubicBezTo>
                <a:lnTo>
                  <a:pt x="7597" y="703"/>
                </a:lnTo>
                <a:cubicBezTo>
                  <a:pt x="7597" y="525"/>
                  <a:pt x="7526" y="346"/>
                  <a:pt x="7383" y="215"/>
                </a:cubicBezTo>
                <a:cubicBezTo>
                  <a:pt x="7252" y="84"/>
                  <a:pt x="7085" y="1"/>
                  <a:pt x="6895" y="1"/>
                </a:cubicBezTo>
                <a:close/>
              </a:path>
            </a:pathLst>
          </a:custGeom>
          <a:solidFill>
            <a:srgbClr val="26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1948;p68">
            <a:extLst>
              <a:ext uri="{FF2B5EF4-FFF2-40B4-BE49-F238E27FC236}">
                <a16:creationId xmlns:a16="http://schemas.microsoft.com/office/drawing/2014/main" id="{3DAF02D9-94EC-44AD-8DAA-A4FA0F605BB0}"/>
              </a:ext>
            </a:extLst>
          </p:cNvPr>
          <p:cNvGrpSpPr/>
          <p:nvPr/>
        </p:nvGrpSpPr>
        <p:grpSpPr>
          <a:xfrm rot="20658580">
            <a:off x="2763693" y="4792448"/>
            <a:ext cx="776882" cy="641663"/>
            <a:chOff x="6889712" y="3833413"/>
            <a:chExt cx="355230" cy="293401"/>
          </a:xfrm>
          <a:solidFill>
            <a:srgbClr val="266C9F"/>
          </a:solidFill>
        </p:grpSpPr>
        <p:sp>
          <p:nvSpPr>
            <p:cNvPr id="20" name="Google Shape;11949;p68">
              <a:extLst>
                <a:ext uri="{FF2B5EF4-FFF2-40B4-BE49-F238E27FC236}">
                  <a16:creationId xmlns:a16="http://schemas.microsoft.com/office/drawing/2014/main" id="{16B9B989-7418-46E5-BC63-A1AB98735844}"/>
                </a:ext>
              </a:extLst>
            </p:cNvPr>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950;p68">
              <a:extLst>
                <a:ext uri="{FF2B5EF4-FFF2-40B4-BE49-F238E27FC236}">
                  <a16:creationId xmlns:a16="http://schemas.microsoft.com/office/drawing/2014/main" id="{838B7B41-2B04-4049-A884-2E7A1F478864}"/>
                </a:ext>
              </a:extLst>
            </p:cNvPr>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951;p68">
              <a:extLst>
                <a:ext uri="{FF2B5EF4-FFF2-40B4-BE49-F238E27FC236}">
                  <a16:creationId xmlns:a16="http://schemas.microsoft.com/office/drawing/2014/main" id="{4CEF1C19-0EB5-4210-85C3-6E22DA1C35F2}"/>
                </a:ext>
              </a:extLst>
            </p:cNvPr>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952;p68">
              <a:extLst>
                <a:ext uri="{FF2B5EF4-FFF2-40B4-BE49-F238E27FC236}">
                  <a16:creationId xmlns:a16="http://schemas.microsoft.com/office/drawing/2014/main" id="{B78A76E7-6B7B-48CB-B21D-778AB289FF9E}"/>
                </a:ext>
              </a:extLst>
            </p:cNvPr>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953;p68">
              <a:extLst>
                <a:ext uri="{FF2B5EF4-FFF2-40B4-BE49-F238E27FC236}">
                  <a16:creationId xmlns:a16="http://schemas.microsoft.com/office/drawing/2014/main" id="{1D52388D-B9B4-4AA3-BFA4-F436B93628C6}"/>
                </a:ext>
              </a:extLst>
            </p:cNvPr>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12966;p70">
            <a:extLst>
              <a:ext uri="{FF2B5EF4-FFF2-40B4-BE49-F238E27FC236}">
                <a16:creationId xmlns:a16="http://schemas.microsoft.com/office/drawing/2014/main" id="{373BB6DF-C92F-41C8-8A30-1BDC047A79BF}"/>
              </a:ext>
            </a:extLst>
          </p:cNvPr>
          <p:cNvGrpSpPr/>
          <p:nvPr/>
        </p:nvGrpSpPr>
        <p:grpSpPr>
          <a:xfrm rot="1955742">
            <a:off x="8053769" y="1163271"/>
            <a:ext cx="736986" cy="659914"/>
            <a:chOff x="3716358" y="1544655"/>
            <a:chExt cx="361971" cy="314958"/>
          </a:xfrm>
          <a:solidFill>
            <a:srgbClr val="4EAE3A"/>
          </a:solidFill>
        </p:grpSpPr>
        <p:sp>
          <p:nvSpPr>
            <p:cNvPr id="33" name="Google Shape;12967;p70">
              <a:extLst>
                <a:ext uri="{FF2B5EF4-FFF2-40B4-BE49-F238E27FC236}">
                  <a16:creationId xmlns:a16="http://schemas.microsoft.com/office/drawing/2014/main" id="{96AA2A94-DA1F-4E21-A0B1-BD1B983A02C1}"/>
                </a:ext>
              </a:extLst>
            </p:cNvPr>
            <p:cNvSpPr/>
            <p:nvPr/>
          </p:nvSpPr>
          <p:spPr>
            <a:xfrm>
              <a:off x="3767509" y="1646957"/>
              <a:ext cx="231213" cy="10663"/>
            </a:xfrm>
            <a:custGeom>
              <a:avLst/>
              <a:gdLst/>
              <a:ahLst/>
              <a:cxnLst/>
              <a:rect l="l" t="t" r="r" b="b"/>
              <a:pathLst>
                <a:path w="7264" h="335" extrusionOk="0">
                  <a:moveTo>
                    <a:pt x="168" y="1"/>
                  </a:moveTo>
                  <a:cubicBezTo>
                    <a:pt x="72" y="1"/>
                    <a:pt x="1" y="72"/>
                    <a:pt x="1" y="167"/>
                  </a:cubicBezTo>
                  <a:cubicBezTo>
                    <a:pt x="1" y="263"/>
                    <a:pt x="72" y="334"/>
                    <a:pt x="168" y="334"/>
                  </a:cubicBezTo>
                  <a:lnTo>
                    <a:pt x="7097" y="334"/>
                  </a:lnTo>
                  <a:cubicBezTo>
                    <a:pt x="7192" y="334"/>
                    <a:pt x="7264" y="263"/>
                    <a:pt x="7264" y="167"/>
                  </a:cubicBezTo>
                  <a:cubicBezTo>
                    <a:pt x="7264" y="72"/>
                    <a:pt x="7192" y="1"/>
                    <a:pt x="70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968;p70">
              <a:extLst>
                <a:ext uri="{FF2B5EF4-FFF2-40B4-BE49-F238E27FC236}">
                  <a16:creationId xmlns:a16="http://schemas.microsoft.com/office/drawing/2014/main" id="{477DA36B-4AF6-4685-AE72-B384BE5496F8}"/>
                </a:ext>
              </a:extLst>
            </p:cNvPr>
            <p:cNvSpPr/>
            <p:nvPr/>
          </p:nvSpPr>
          <p:spPr>
            <a:xfrm>
              <a:off x="3767509" y="1618532"/>
              <a:ext cx="152020" cy="10663"/>
            </a:xfrm>
            <a:custGeom>
              <a:avLst/>
              <a:gdLst/>
              <a:ahLst/>
              <a:cxnLst/>
              <a:rect l="l" t="t" r="r" b="b"/>
              <a:pathLst>
                <a:path w="4776" h="335" extrusionOk="0">
                  <a:moveTo>
                    <a:pt x="168" y="1"/>
                  </a:moveTo>
                  <a:cubicBezTo>
                    <a:pt x="72" y="1"/>
                    <a:pt x="1" y="72"/>
                    <a:pt x="1" y="168"/>
                  </a:cubicBezTo>
                  <a:cubicBezTo>
                    <a:pt x="1" y="263"/>
                    <a:pt x="72" y="334"/>
                    <a:pt x="168" y="334"/>
                  </a:cubicBezTo>
                  <a:lnTo>
                    <a:pt x="4621" y="334"/>
                  </a:lnTo>
                  <a:cubicBezTo>
                    <a:pt x="4704" y="334"/>
                    <a:pt x="4775" y="263"/>
                    <a:pt x="4775" y="168"/>
                  </a:cubicBezTo>
                  <a:cubicBezTo>
                    <a:pt x="4775" y="72"/>
                    <a:pt x="4704" y="1"/>
                    <a:pt x="4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969;p70">
              <a:extLst>
                <a:ext uri="{FF2B5EF4-FFF2-40B4-BE49-F238E27FC236}">
                  <a16:creationId xmlns:a16="http://schemas.microsoft.com/office/drawing/2014/main" id="{6630461C-5454-4044-A7DE-CAE98A4E0B63}"/>
                </a:ext>
              </a:extLst>
            </p:cNvPr>
            <p:cNvSpPr/>
            <p:nvPr/>
          </p:nvSpPr>
          <p:spPr>
            <a:xfrm>
              <a:off x="3931624" y="1618532"/>
              <a:ext cx="67098" cy="10663"/>
            </a:xfrm>
            <a:custGeom>
              <a:avLst/>
              <a:gdLst/>
              <a:ahLst/>
              <a:cxnLst/>
              <a:rect l="l" t="t" r="r" b="b"/>
              <a:pathLst>
                <a:path w="2108" h="335" extrusionOk="0">
                  <a:moveTo>
                    <a:pt x="155" y="1"/>
                  </a:moveTo>
                  <a:cubicBezTo>
                    <a:pt x="72" y="1"/>
                    <a:pt x="0" y="72"/>
                    <a:pt x="0" y="168"/>
                  </a:cubicBezTo>
                  <a:cubicBezTo>
                    <a:pt x="0" y="263"/>
                    <a:pt x="72" y="334"/>
                    <a:pt x="155" y="334"/>
                  </a:cubicBezTo>
                  <a:lnTo>
                    <a:pt x="1941" y="334"/>
                  </a:lnTo>
                  <a:cubicBezTo>
                    <a:pt x="2036" y="334"/>
                    <a:pt x="2108" y="263"/>
                    <a:pt x="2108" y="168"/>
                  </a:cubicBezTo>
                  <a:cubicBezTo>
                    <a:pt x="2108" y="72"/>
                    <a:pt x="2036" y="1"/>
                    <a:pt x="19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970;p70">
              <a:extLst>
                <a:ext uri="{FF2B5EF4-FFF2-40B4-BE49-F238E27FC236}">
                  <a16:creationId xmlns:a16="http://schemas.microsoft.com/office/drawing/2014/main" id="{76914D66-A2D2-4A80-BAEA-8EB1A2D9A8BE}"/>
                </a:ext>
              </a:extLst>
            </p:cNvPr>
            <p:cNvSpPr/>
            <p:nvPr/>
          </p:nvSpPr>
          <p:spPr>
            <a:xfrm>
              <a:off x="3767509" y="1590108"/>
              <a:ext cx="39087" cy="10663"/>
            </a:xfrm>
            <a:custGeom>
              <a:avLst/>
              <a:gdLst/>
              <a:ahLst/>
              <a:cxnLst/>
              <a:rect l="l" t="t" r="r" b="b"/>
              <a:pathLst>
                <a:path w="1228" h="335" extrusionOk="0">
                  <a:moveTo>
                    <a:pt x="168" y="1"/>
                  </a:moveTo>
                  <a:cubicBezTo>
                    <a:pt x="72" y="1"/>
                    <a:pt x="1" y="72"/>
                    <a:pt x="1" y="168"/>
                  </a:cubicBezTo>
                  <a:cubicBezTo>
                    <a:pt x="1" y="263"/>
                    <a:pt x="72" y="334"/>
                    <a:pt x="168" y="334"/>
                  </a:cubicBezTo>
                  <a:lnTo>
                    <a:pt x="1061" y="334"/>
                  </a:lnTo>
                  <a:cubicBezTo>
                    <a:pt x="1144" y="334"/>
                    <a:pt x="1227" y="263"/>
                    <a:pt x="1227" y="168"/>
                  </a:cubicBezTo>
                  <a:cubicBezTo>
                    <a:pt x="1227" y="72"/>
                    <a:pt x="1144" y="1"/>
                    <a:pt x="10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971;p70">
              <a:extLst>
                <a:ext uri="{FF2B5EF4-FFF2-40B4-BE49-F238E27FC236}">
                  <a16:creationId xmlns:a16="http://schemas.microsoft.com/office/drawing/2014/main" id="{EB046BC6-C6E6-4E7B-85D3-A58FDE422754}"/>
                </a:ext>
              </a:extLst>
            </p:cNvPr>
            <p:cNvSpPr/>
            <p:nvPr/>
          </p:nvSpPr>
          <p:spPr>
            <a:xfrm>
              <a:off x="3818309" y="1590108"/>
              <a:ext cx="180412" cy="10663"/>
            </a:xfrm>
            <a:custGeom>
              <a:avLst/>
              <a:gdLst/>
              <a:ahLst/>
              <a:cxnLst/>
              <a:rect l="l" t="t" r="r" b="b"/>
              <a:pathLst>
                <a:path w="5668" h="335" extrusionOk="0">
                  <a:moveTo>
                    <a:pt x="167" y="1"/>
                  </a:moveTo>
                  <a:cubicBezTo>
                    <a:pt x="72" y="1"/>
                    <a:pt x="0" y="72"/>
                    <a:pt x="0" y="168"/>
                  </a:cubicBezTo>
                  <a:cubicBezTo>
                    <a:pt x="0" y="263"/>
                    <a:pt x="72" y="334"/>
                    <a:pt x="167" y="334"/>
                  </a:cubicBezTo>
                  <a:lnTo>
                    <a:pt x="5501" y="334"/>
                  </a:lnTo>
                  <a:cubicBezTo>
                    <a:pt x="5596" y="334"/>
                    <a:pt x="5668" y="263"/>
                    <a:pt x="5668" y="168"/>
                  </a:cubicBezTo>
                  <a:cubicBezTo>
                    <a:pt x="5668" y="72"/>
                    <a:pt x="5596" y="1"/>
                    <a:pt x="55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12972;p70">
              <a:extLst>
                <a:ext uri="{FF2B5EF4-FFF2-40B4-BE49-F238E27FC236}">
                  <a16:creationId xmlns:a16="http://schemas.microsoft.com/office/drawing/2014/main" id="{A0DB92DE-6C4F-4261-86F1-23360657C8F0}"/>
                </a:ext>
              </a:extLst>
            </p:cNvPr>
            <p:cNvGrpSpPr/>
            <p:nvPr/>
          </p:nvGrpSpPr>
          <p:grpSpPr>
            <a:xfrm>
              <a:off x="3716358" y="1544655"/>
              <a:ext cx="361971" cy="314958"/>
              <a:chOff x="3716358" y="1544655"/>
              <a:chExt cx="361971" cy="314958"/>
            </a:xfrm>
            <a:grpFill/>
          </p:grpSpPr>
          <p:sp>
            <p:nvSpPr>
              <p:cNvPr id="39" name="Google Shape;12973;p70">
                <a:extLst>
                  <a:ext uri="{FF2B5EF4-FFF2-40B4-BE49-F238E27FC236}">
                    <a16:creationId xmlns:a16="http://schemas.microsoft.com/office/drawing/2014/main" id="{498E1758-CFAB-4C9B-9100-CB6ED09D6A67}"/>
                  </a:ext>
                </a:extLst>
              </p:cNvPr>
              <p:cNvSpPr/>
              <p:nvPr/>
            </p:nvSpPr>
            <p:spPr>
              <a:xfrm>
                <a:off x="3767509" y="1675381"/>
                <a:ext cx="84540" cy="10663"/>
              </a:xfrm>
              <a:custGeom>
                <a:avLst/>
                <a:gdLst/>
                <a:ahLst/>
                <a:cxnLst/>
                <a:rect l="l" t="t" r="r" b="b"/>
                <a:pathLst>
                  <a:path w="2656" h="335" extrusionOk="0">
                    <a:moveTo>
                      <a:pt x="168" y="1"/>
                    </a:moveTo>
                    <a:cubicBezTo>
                      <a:pt x="72" y="1"/>
                      <a:pt x="1" y="72"/>
                      <a:pt x="1" y="167"/>
                    </a:cubicBezTo>
                    <a:cubicBezTo>
                      <a:pt x="1" y="263"/>
                      <a:pt x="72" y="334"/>
                      <a:pt x="168" y="334"/>
                    </a:cubicBezTo>
                    <a:lnTo>
                      <a:pt x="2477" y="334"/>
                    </a:lnTo>
                    <a:cubicBezTo>
                      <a:pt x="2561" y="334"/>
                      <a:pt x="2632" y="263"/>
                      <a:pt x="2632" y="167"/>
                    </a:cubicBezTo>
                    <a:cubicBezTo>
                      <a:pt x="2656" y="72"/>
                      <a:pt x="2573" y="1"/>
                      <a:pt x="2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974;p70">
                <a:extLst>
                  <a:ext uri="{FF2B5EF4-FFF2-40B4-BE49-F238E27FC236}">
                    <a16:creationId xmlns:a16="http://schemas.microsoft.com/office/drawing/2014/main" id="{5682280F-2E07-4CD9-8F33-4067D143D0DB}"/>
                  </a:ext>
                </a:extLst>
              </p:cNvPr>
              <p:cNvSpPr/>
              <p:nvPr/>
            </p:nvSpPr>
            <p:spPr>
              <a:xfrm>
                <a:off x="3875158" y="1675381"/>
                <a:ext cx="123564" cy="10663"/>
              </a:xfrm>
              <a:custGeom>
                <a:avLst/>
                <a:gdLst/>
                <a:ahLst/>
                <a:cxnLst/>
                <a:rect l="l" t="t" r="r" b="b"/>
                <a:pathLst>
                  <a:path w="3882" h="335" extrusionOk="0">
                    <a:moveTo>
                      <a:pt x="167" y="1"/>
                    </a:moveTo>
                    <a:cubicBezTo>
                      <a:pt x="72" y="1"/>
                      <a:pt x="0" y="72"/>
                      <a:pt x="0" y="167"/>
                    </a:cubicBezTo>
                    <a:cubicBezTo>
                      <a:pt x="0" y="263"/>
                      <a:pt x="72" y="334"/>
                      <a:pt x="167" y="334"/>
                    </a:cubicBezTo>
                    <a:lnTo>
                      <a:pt x="3715" y="334"/>
                    </a:lnTo>
                    <a:cubicBezTo>
                      <a:pt x="3810" y="334"/>
                      <a:pt x="3882" y="263"/>
                      <a:pt x="3882" y="167"/>
                    </a:cubicBezTo>
                    <a:cubicBezTo>
                      <a:pt x="3882" y="72"/>
                      <a:pt x="3810" y="1"/>
                      <a:pt x="37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975;p70">
                <a:extLst>
                  <a:ext uri="{FF2B5EF4-FFF2-40B4-BE49-F238E27FC236}">
                    <a16:creationId xmlns:a16="http://schemas.microsoft.com/office/drawing/2014/main" id="{93695588-CA90-401E-AAB5-2C7A79B9F531}"/>
                  </a:ext>
                </a:extLst>
              </p:cNvPr>
              <p:cNvSpPr/>
              <p:nvPr/>
            </p:nvSpPr>
            <p:spPr>
              <a:xfrm>
                <a:off x="3767509" y="1703423"/>
                <a:ext cx="174747" cy="10663"/>
              </a:xfrm>
              <a:custGeom>
                <a:avLst/>
                <a:gdLst/>
                <a:ahLst/>
                <a:cxnLst/>
                <a:rect l="l" t="t" r="r" b="b"/>
                <a:pathLst>
                  <a:path w="5490" h="335" extrusionOk="0">
                    <a:moveTo>
                      <a:pt x="168" y="1"/>
                    </a:moveTo>
                    <a:cubicBezTo>
                      <a:pt x="72" y="1"/>
                      <a:pt x="1" y="72"/>
                      <a:pt x="1" y="168"/>
                    </a:cubicBezTo>
                    <a:cubicBezTo>
                      <a:pt x="1" y="251"/>
                      <a:pt x="72" y="334"/>
                      <a:pt x="168" y="334"/>
                    </a:cubicBezTo>
                    <a:lnTo>
                      <a:pt x="5335" y="334"/>
                    </a:lnTo>
                    <a:cubicBezTo>
                      <a:pt x="5418" y="334"/>
                      <a:pt x="5490" y="251"/>
                      <a:pt x="5490" y="168"/>
                    </a:cubicBezTo>
                    <a:cubicBezTo>
                      <a:pt x="5490" y="72"/>
                      <a:pt x="5418" y="1"/>
                      <a:pt x="53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976;p70">
                <a:extLst>
                  <a:ext uri="{FF2B5EF4-FFF2-40B4-BE49-F238E27FC236}">
                    <a16:creationId xmlns:a16="http://schemas.microsoft.com/office/drawing/2014/main" id="{B1057A54-0339-4BF7-BDF8-E31331A6E14B}"/>
                  </a:ext>
                </a:extLst>
              </p:cNvPr>
              <p:cNvSpPr/>
              <p:nvPr/>
            </p:nvSpPr>
            <p:spPr>
              <a:xfrm>
                <a:off x="3954351" y="1703423"/>
                <a:ext cx="44371" cy="10663"/>
              </a:xfrm>
              <a:custGeom>
                <a:avLst/>
                <a:gdLst/>
                <a:ahLst/>
                <a:cxnLst/>
                <a:rect l="l" t="t" r="r" b="b"/>
                <a:pathLst>
                  <a:path w="1394" h="335" extrusionOk="0">
                    <a:moveTo>
                      <a:pt x="155" y="1"/>
                    </a:moveTo>
                    <a:cubicBezTo>
                      <a:pt x="72" y="1"/>
                      <a:pt x="1" y="72"/>
                      <a:pt x="1" y="168"/>
                    </a:cubicBezTo>
                    <a:cubicBezTo>
                      <a:pt x="1" y="251"/>
                      <a:pt x="72" y="334"/>
                      <a:pt x="155" y="334"/>
                    </a:cubicBezTo>
                    <a:lnTo>
                      <a:pt x="1227" y="334"/>
                    </a:lnTo>
                    <a:cubicBezTo>
                      <a:pt x="1322" y="334"/>
                      <a:pt x="1394" y="251"/>
                      <a:pt x="1394" y="168"/>
                    </a:cubicBezTo>
                    <a:cubicBezTo>
                      <a:pt x="1394" y="72"/>
                      <a:pt x="1322" y="1"/>
                      <a:pt x="12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977;p70">
                <a:extLst>
                  <a:ext uri="{FF2B5EF4-FFF2-40B4-BE49-F238E27FC236}">
                    <a16:creationId xmlns:a16="http://schemas.microsoft.com/office/drawing/2014/main" id="{F61780C7-94E7-4F02-A79B-7E344018AADC}"/>
                  </a:ext>
                </a:extLst>
              </p:cNvPr>
              <p:cNvSpPr/>
              <p:nvPr/>
            </p:nvSpPr>
            <p:spPr>
              <a:xfrm>
                <a:off x="3716358" y="1544655"/>
                <a:ext cx="361971" cy="314958"/>
              </a:xfrm>
              <a:custGeom>
                <a:avLst/>
                <a:gdLst/>
                <a:ahLst/>
                <a:cxnLst/>
                <a:rect l="l" t="t" r="r" b="b"/>
                <a:pathLst>
                  <a:path w="11372" h="9895" extrusionOk="0">
                    <a:moveTo>
                      <a:pt x="3513" y="6751"/>
                    </a:moveTo>
                    <a:lnTo>
                      <a:pt x="3346" y="7477"/>
                    </a:lnTo>
                    <a:lnTo>
                      <a:pt x="1953" y="7477"/>
                    </a:lnTo>
                    <a:lnTo>
                      <a:pt x="1953" y="7489"/>
                    </a:lnTo>
                    <a:cubicBezTo>
                      <a:pt x="1656" y="7489"/>
                      <a:pt x="1394" y="7251"/>
                      <a:pt x="1394" y="6941"/>
                    </a:cubicBezTo>
                    <a:lnTo>
                      <a:pt x="1394" y="6751"/>
                    </a:lnTo>
                    <a:close/>
                    <a:moveTo>
                      <a:pt x="9430" y="333"/>
                    </a:moveTo>
                    <a:cubicBezTo>
                      <a:pt x="9728" y="333"/>
                      <a:pt x="9990" y="572"/>
                      <a:pt x="9990" y="881"/>
                    </a:cubicBezTo>
                    <a:lnTo>
                      <a:pt x="9990" y="5870"/>
                    </a:lnTo>
                    <a:cubicBezTo>
                      <a:pt x="9990" y="6168"/>
                      <a:pt x="9752" y="6418"/>
                      <a:pt x="9430" y="6418"/>
                    </a:cubicBezTo>
                    <a:lnTo>
                      <a:pt x="6597" y="6418"/>
                    </a:lnTo>
                    <a:cubicBezTo>
                      <a:pt x="6561" y="6418"/>
                      <a:pt x="6537" y="6429"/>
                      <a:pt x="6501" y="6441"/>
                    </a:cubicBezTo>
                    <a:lnTo>
                      <a:pt x="3489" y="8501"/>
                    </a:lnTo>
                    <a:cubicBezTo>
                      <a:pt x="3465" y="8501"/>
                      <a:pt x="3465" y="8489"/>
                      <a:pt x="3465" y="8489"/>
                    </a:cubicBezTo>
                    <a:lnTo>
                      <a:pt x="3906" y="6608"/>
                    </a:lnTo>
                    <a:cubicBezTo>
                      <a:pt x="3918" y="6560"/>
                      <a:pt x="3906" y="6501"/>
                      <a:pt x="3870" y="6477"/>
                    </a:cubicBezTo>
                    <a:cubicBezTo>
                      <a:pt x="3834" y="6429"/>
                      <a:pt x="3799" y="6418"/>
                      <a:pt x="3739" y="6418"/>
                    </a:cubicBezTo>
                    <a:lnTo>
                      <a:pt x="894" y="6418"/>
                    </a:lnTo>
                    <a:cubicBezTo>
                      <a:pt x="596" y="6418"/>
                      <a:pt x="346" y="6179"/>
                      <a:pt x="346" y="5870"/>
                    </a:cubicBezTo>
                    <a:lnTo>
                      <a:pt x="346" y="881"/>
                    </a:lnTo>
                    <a:cubicBezTo>
                      <a:pt x="346" y="584"/>
                      <a:pt x="584" y="333"/>
                      <a:pt x="894" y="333"/>
                    </a:cubicBezTo>
                    <a:close/>
                    <a:moveTo>
                      <a:pt x="10502" y="1405"/>
                    </a:moveTo>
                    <a:cubicBezTo>
                      <a:pt x="10800" y="1405"/>
                      <a:pt x="11061" y="1643"/>
                      <a:pt x="11061" y="1953"/>
                    </a:cubicBezTo>
                    <a:lnTo>
                      <a:pt x="11061" y="6941"/>
                    </a:lnTo>
                    <a:cubicBezTo>
                      <a:pt x="11050" y="7239"/>
                      <a:pt x="10788" y="7489"/>
                      <a:pt x="10490" y="7489"/>
                    </a:cubicBezTo>
                    <a:lnTo>
                      <a:pt x="7656" y="7489"/>
                    </a:lnTo>
                    <a:cubicBezTo>
                      <a:pt x="7609" y="7489"/>
                      <a:pt x="7549" y="7525"/>
                      <a:pt x="7513" y="7549"/>
                    </a:cubicBezTo>
                    <a:cubicBezTo>
                      <a:pt x="7490" y="7596"/>
                      <a:pt x="7478" y="7644"/>
                      <a:pt x="7490" y="7680"/>
                    </a:cubicBezTo>
                    <a:lnTo>
                      <a:pt x="7918" y="9561"/>
                    </a:lnTo>
                    <a:lnTo>
                      <a:pt x="7918" y="9573"/>
                    </a:lnTo>
                    <a:lnTo>
                      <a:pt x="7906" y="9573"/>
                    </a:lnTo>
                    <a:lnTo>
                      <a:pt x="5216" y="7727"/>
                    </a:lnTo>
                    <a:lnTo>
                      <a:pt x="6644" y="6751"/>
                    </a:lnTo>
                    <a:lnTo>
                      <a:pt x="9430" y="6751"/>
                    </a:lnTo>
                    <a:cubicBezTo>
                      <a:pt x="9930" y="6751"/>
                      <a:pt x="10311" y="6358"/>
                      <a:pt x="10311" y="5870"/>
                    </a:cubicBezTo>
                    <a:lnTo>
                      <a:pt x="10311" y="1405"/>
                    </a:lnTo>
                    <a:close/>
                    <a:moveTo>
                      <a:pt x="882" y="0"/>
                    </a:moveTo>
                    <a:cubicBezTo>
                      <a:pt x="393" y="0"/>
                      <a:pt x="1" y="393"/>
                      <a:pt x="1" y="881"/>
                    </a:cubicBezTo>
                    <a:lnTo>
                      <a:pt x="1" y="5870"/>
                    </a:lnTo>
                    <a:cubicBezTo>
                      <a:pt x="1" y="6358"/>
                      <a:pt x="393" y="6739"/>
                      <a:pt x="882" y="6739"/>
                    </a:cubicBezTo>
                    <a:lnTo>
                      <a:pt x="1072" y="6739"/>
                    </a:lnTo>
                    <a:lnTo>
                      <a:pt x="1072" y="6941"/>
                    </a:lnTo>
                    <a:cubicBezTo>
                      <a:pt x="1072" y="7430"/>
                      <a:pt x="1465" y="7811"/>
                      <a:pt x="1953" y="7811"/>
                    </a:cubicBezTo>
                    <a:lnTo>
                      <a:pt x="3275" y="7811"/>
                    </a:lnTo>
                    <a:lnTo>
                      <a:pt x="3144" y="8406"/>
                    </a:lnTo>
                    <a:cubicBezTo>
                      <a:pt x="3108" y="8549"/>
                      <a:pt x="3168" y="8692"/>
                      <a:pt x="3287" y="8763"/>
                    </a:cubicBezTo>
                    <a:cubicBezTo>
                      <a:pt x="3346" y="8811"/>
                      <a:pt x="3430" y="8823"/>
                      <a:pt x="3489" y="8823"/>
                    </a:cubicBezTo>
                    <a:cubicBezTo>
                      <a:pt x="3561" y="8823"/>
                      <a:pt x="3620" y="8811"/>
                      <a:pt x="3680" y="8763"/>
                    </a:cubicBezTo>
                    <a:lnTo>
                      <a:pt x="4918" y="7918"/>
                    </a:lnTo>
                    <a:lnTo>
                      <a:pt x="7704" y="9835"/>
                    </a:lnTo>
                    <a:cubicBezTo>
                      <a:pt x="7763" y="9882"/>
                      <a:pt x="7847" y="9894"/>
                      <a:pt x="7906" y="9894"/>
                    </a:cubicBezTo>
                    <a:cubicBezTo>
                      <a:pt x="7978" y="9894"/>
                      <a:pt x="8037" y="9882"/>
                      <a:pt x="8097" y="9835"/>
                    </a:cubicBezTo>
                    <a:cubicBezTo>
                      <a:pt x="8216" y="9763"/>
                      <a:pt x="8275" y="9620"/>
                      <a:pt x="8240" y="9477"/>
                    </a:cubicBezTo>
                    <a:lnTo>
                      <a:pt x="7859" y="7811"/>
                    </a:lnTo>
                    <a:lnTo>
                      <a:pt x="10490" y="7811"/>
                    </a:lnTo>
                    <a:cubicBezTo>
                      <a:pt x="10978" y="7811"/>
                      <a:pt x="11371" y="7430"/>
                      <a:pt x="11371" y="6941"/>
                    </a:cubicBezTo>
                    <a:lnTo>
                      <a:pt x="11371" y="1953"/>
                    </a:lnTo>
                    <a:cubicBezTo>
                      <a:pt x="11371" y="1476"/>
                      <a:pt x="10966" y="1072"/>
                      <a:pt x="10490" y="1072"/>
                    </a:cubicBezTo>
                    <a:lnTo>
                      <a:pt x="10299" y="1072"/>
                    </a:lnTo>
                    <a:lnTo>
                      <a:pt x="10299" y="881"/>
                    </a:lnTo>
                    <a:cubicBezTo>
                      <a:pt x="10299" y="393"/>
                      <a:pt x="9918" y="0"/>
                      <a:pt x="9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err="1">
                <a:solidFill>
                  <a:schemeClr val="accent1"/>
                </a:solidFill>
              </a:rPr>
              <a:t>Alfabetizzazione</a:t>
            </a:r>
            <a:r>
              <a:rPr lang="en-US" altLang="ko-KR" sz="3200" b="1" dirty="0">
                <a:solidFill>
                  <a:schemeClr val="accent1"/>
                </a:solidFill>
              </a:rPr>
              <a:t> </a:t>
            </a:r>
            <a:r>
              <a:rPr lang="en-US" altLang="ko-KR" sz="3200" b="1" dirty="0" err="1">
                <a:solidFill>
                  <a:schemeClr val="accent1"/>
                </a:solidFill>
              </a:rPr>
              <a:t>digitale</a:t>
            </a:r>
            <a:r>
              <a:rPr lang="en-US" altLang="ko-KR" sz="3200" b="1" dirty="0">
                <a:solidFill>
                  <a:schemeClr val="accent1"/>
                </a:solidFill>
              </a:rPr>
              <a:t> e </a:t>
            </a:r>
            <a:r>
              <a:rPr lang="en-US" altLang="ko-KR" sz="3200" b="1" dirty="0" err="1">
                <a:solidFill>
                  <a:schemeClr val="accent1"/>
                </a:solidFill>
              </a:rPr>
              <a:t>comunicazione</a:t>
            </a:r>
            <a:r>
              <a:rPr lang="en-US" altLang="ko-KR" sz="3200" b="1" dirty="0">
                <a:solidFill>
                  <a:schemeClr val="accent1"/>
                </a:solidFill>
              </a:rPr>
              <a:t> </a:t>
            </a:r>
            <a:r>
              <a:rPr lang="en-US" altLang="ko-KR" sz="3200" b="1" dirty="0" err="1">
                <a:solidFill>
                  <a:schemeClr val="accent1"/>
                </a:solidFill>
              </a:rPr>
              <a:t>aziendale</a:t>
            </a:r>
            <a:endParaRPr lang="en-US" altLang="ko-KR" sz="3200" b="1" dirty="0">
              <a:solidFill>
                <a:schemeClr val="accent1"/>
              </a:solidFill>
            </a:endParaRPr>
          </a:p>
        </p:txBody>
      </p:sp>
    </p:spTree>
    <p:extLst>
      <p:ext uri="{BB962C8B-B14F-4D97-AF65-F5344CB8AC3E}">
        <p14:creationId xmlns:p14="http://schemas.microsoft.com/office/powerpoint/2010/main" val="3405135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3">
            <a:extLst>
              <a:ext uri="{FF2B5EF4-FFF2-40B4-BE49-F238E27FC236}">
                <a16:creationId xmlns:a16="http://schemas.microsoft.com/office/drawing/2014/main" id="{86A80A1C-FD55-D044-8ACC-AA31B9966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pic>
        <p:nvPicPr>
          <p:cNvPr id="18" name="Imagen 1">
            <a:extLst>
              <a:ext uri="{FF2B5EF4-FFF2-40B4-BE49-F238E27FC236}">
                <a16:creationId xmlns:a16="http://schemas.microsoft.com/office/drawing/2014/main" id="{F00F6EDE-3644-1840-815B-1508B7A9C9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2596" y="6290760"/>
            <a:ext cx="2580150" cy="567240"/>
          </a:xfrm>
          <a:prstGeom prst="rect">
            <a:avLst/>
          </a:prstGeom>
        </p:spPr>
      </p:pic>
      <p:sp>
        <p:nvSpPr>
          <p:cNvPr id="19" name="CuadroTexto 2">
            <a:extLst>
              <a:ext uri="{FF2B5EF4-FFF2-40B4-BE49-F238E27FC236}">
                <a16:creationId xmlns:a16="http://schemas.microsoft.com/office/drawing/2014/main" id="{D7CCCCBE-8974-874E-A8FF-474A9633A87B}"/>
              </a:ext>
            </a:extLst>
          </p:cNvPr>
          <p:cNvSpPr txBox="1"/>
          <p:nvPr/>
        </p:nvSpPr>
        <p:spPr>
          <a:xfrm>
            <a:off x="503224"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sp>
        <p:nvSpPr>
          <p:cNvPr id="22" name="TextBox 3">
            <a:extLst>
              <a:ext uri="{FF2B5EF4-FFF2-40B4-BE49-F238E27FC236}">
                <a16:creationId xmlns:a16="http://schemas.microsoft.com/office/drawing/2014/main" id="{24E19829-6FC0-0745-876E-8BE3C3C42F3B}"/>
              </a:ext>
            </a:extLst>
          </p:cNvPr>
          <p:cNvSpPr txBox="1"/>
          <p:nvPr/>
        </p:nvSpPr>
        <p:spPr>
          <a:xfrm>
            <a:off x="5517204" y="625534"/>
            <a:ext cx="6255695" cy="2554545"/>
          </a:xfrm>
          <a:prstGeom prst="rect">
            <a:avLst/>
          </a:prstGeom>
          <a:noFill/>
        </p:spPr>
        <p:txBody>
          <a:bodyPr wrap="square" lIns="91440" tIns="45720" rIns="91440" bIns="45720" rtlCol="0" anchor="t">
            <a:spAutoFit/>
          </a:bodyPr>
          <a:lstStyle/>
          <a:p>
            <a:r>
              <a:rPr lang="en-US" altLang="ko-KR" sz="3200" b="1" dirty="0" err="1">
                <a:solidFill>
                  <a:srgbClr val="FFC000"/>
                </a:solidFill>
                <a:latin typeface="+mj-lt"/>
                <a:ea typeface="맑은 고딕"/>
                <a:cs typeface="Arial"/>
              </a:rPr>
              <a:t>Unità</a:t>
            </a:r>
            <a:r>
              <a:rPr lang="en-US" altLang="ko-KR" sz="3200" b="1" dirty="0">
                <a:solidFill>
                  <a:srgbClr val="FFC000"/>
                </a:solidFill>
                <a:latin typeface="+mj-lt"/>
                <a:ea typeface="맑은 고딕"/>
                <a:cs typeface="Arial"/>
              </a:rPr>
              <a:t> 2: </a:t>
            </a:r>
            <a:r>
              <a:rPr lang="en-US" altLang="ko-KR" sz="3200" b="1" dirty="0" err="1">
                <a:solidFill>
                  <a:srgbClr val="FFC000"/>
                </a:solidFill>
                <a:latin typeface="+mj-lt"/>
                <a:ea typeface="맑은 고딕"/>
                <a:cs typeface="Arial"/>
              </a:rPr>
              <a:t>Protezione</a:t>
            </a:r>
            <a:r>
              <a:rPr lang="en-US" altLang="ko-KR" sz="3200" b="1" dirty="0">
                <a:solidFill>
                  <a:srgbClr val="FFC000"/>
                </a:solidFill>
                <a:latin typeface="+mj-lt"/>
                <a:ea typeface="맑은 고딕"/>
                <a:cs typeface="Arial"/>
              </a:rPr>
              <a:t> </a:t>
            </a:r>
            <a:r>
              <a:rPr lang="en-US" altLang="ko-KR" sz="3200" b="1" dirty="0" err="1">
                <a:solidFill>
                  <a:srgbClr val="FFC000"/>
                </a:solidFill>
                <a:latin typeface="+mj-lt"/>
                <a:ea typeface="맑은 고딕"/>
                <a:cs typeface="Arial"/>
              </a:rPr>
              <a:t>dei</a:t>
            </a:r>
            <a:r>
              <a:rPr lang="en-US" altLang="ko-KR" sz="3200" b="1" dirty="0">
                <a:solidFill>
                  <a:srgbClr val="FFC000"/>
                </a:solidFill>
                <a:latin typeface="+mj-lt"/>
                <a:ea typeface="맑은 고딕"/>
                <a:cs typeface="Arial"/>
              </a:rPr>
              <a:t> </a:t>
            </a:r>
            <a:r>
              <a:rPr lang="en-US" altLang="ko-KR" sz="3200" b="1" dirty="0" err="1">
                <a:solidFill>
                  <a:srgbClr val="FFC000"/>
                </a:solidFill>
                <a:latin typeface="+mj-lt"/>
                <a:ea typeface="맑은 고딕"/>
                <a:cs typeface="Arial"/>
              </a:rPr>
              <a:t>dati</a:t>
            </a:r>
            <a:r>
              <a:rPr lang="en-US" altLang="ko-KR" sz="3200" b="1" dirty="0">
                <a:solidFill>
                  <a:srgbClr val="FFC000"/>
                </a:solidFill>
                <a:latin typeface="+mj-lt"/>
                <a:ea typeface="맑은 고딕"/>
                <a:cs typeface="Arial"/>
              </a:rPr>
              <a:t>, </a:t>
            </a:r>
            <a:r>
              <a:rPr lang="en-US" altLang="ko-KR" sz="3200" b="1" dirty="0" err="1">
                <a:solidFill>
                  <a:srgbClr val="FFC000"/>
                </a:solidFill>
                <a:latin typeface="+mj-lt"/>
                <a:ea typeface="맑은 고딕"/>
                <a:cs typeface="Arial"/>
              </a:rPr>
              <a:t>sostenibilità</a:t>
            </a:r>
            <a:r>
              <a:rPr lang="en-US" altLang="ko-KR" sz="3200" b="1" dirty="0">
                <a:solidFill>
                  <a:srgbClr val="FFC000"/>
                </a:solidFill>
                <a:latin typeface="+mj-lt"/>
                <a:ea typeface="맑은 고딕"/>
                <a:cs typeface="Arial"/>
              </a:rPr>
              <a:t> e </a:t>
            </a:r>
            <a:r>
              <a:rPr lang="en-US" altLang="ko-KR" sz="3200" b="1" dirty="0" err="1">
                <a:solidFill>
                  <a:srgbClr val="FFC000"/>
                </a:solidFill>
                <a:latin typeface="+mj-lt"/>
                <a:ea typeface="맑은 고딕"/>
                <a:cs typeface="Arial"/>
              </a:rPr>
              <a:t>trasferimento</a:t>
            </a:r>
            <a:r>
              <a:rPr lang="en-US" altLang="ko-KR" sz="3200" b="1" dirty="0">
                <a:solidFill>
                  <a:srgbClr val="FFC000"/>
                </a:solidFill>
                <a:latin typeface="+mj-lt"/>
                <a:ea typeface="맑은 고딕"/>
                <a:cs typeface="Arial"/>
              </a:rPr>
              <a:t> </a:t>
            </a:r>
            <a:r>
              <a:rPr lang="en-US" altLang="ko-KR" sz="3200" b="1" dirty="0" err="1">
                <a:solidFill>
                  <a:srgbClr val="FFC000"/>
                </a:solidFill>
                <a:latin typeface="+mj-lt"/>
                <a:ea typeface="맑은 고딕"/>
                <a:cs typeface="Arial"/>
              </a:rPr>
              <a:t>delle</a:t>
            </a:r>
            <a:r>
              <a:rPr lang="en-US" altLang="ko-KR" sz="3200" b="1" dirty="0">
                <a:solidFill>
                  <a:srgbClr val="FFC000"/>
                </a:solidFill>
                <a:latin typeface="+mj-lt"/>
                <a:ea typeface="맑은 고딕"/>
                <a:cs typeface="Arial"/>
              </a:rPr>
              <a:t> </a:t>
            </a:r>
            <a:r>
              <a:rPr lang="en-US" altLang="ko-KR" sz="3200" b="1" dirty="0" err="1">
                <a:solidFill>
                  <a:srgbClr val="FFC000"/>
                </a:solidFill>
                <a:latin typeface="+mj-lt"/>
                <a:ea typeface="맑은 고딕"/>
                <a:cs typeface="Arial"/>
              </a:rPr>
              <a:t>conoscenze</a:t>
            </a:r>
            <a:endParaRPr lang="en-US" altLang="ko-KR" sz="3200" b="1" dirty="0">
              <a:solidFill>
                <a:srgbClr val="FFC000"/>
              </a:solidFill>
              <a:latin typeface="+mj-lt"/>
              <a:ea typeface="맑은 고딕"/>
              <a:cs typeface="Arial"/>
            </a:endParaRPr>
          </a:p>
          <a:p>
            <a:endParaRPr lang="en-US" sz="2800" dirty="0">
              <a:solidFill>
                <a:srgbClr val="000000"/>
              </a:solidFill>
              <a:latin typeface="Calibri"/>
              <a:ea typeface="맑은 고딕"/>
              <a:cs typeface="Calibri"/>
            </a:endParaRPr>
          </a:p>
          <a:p>
            <a:endParaRPr lang="en-US" altLang="ko-KR" sz="3600" b="1" dirty="0">
              <a:solidFill>
                <a:srgbClr val="FFC000"/>
              </a:solidFill>
              <a:latin typeface="+mj-lt"/>
              <a:ea typeface="맑은 고딕"/>
              <a:cs typeface="Arial"/>
            </a:endParaRPr>
          </a:p>
        </p:txBody>
      </p:sp>
      <p:sp>
        <p:nvSpPr>
          <p:cNvPr id="23" name="CuadroTexto 12">
            <a:extLst>
              <a:ext uri="{FF2B5EF4-FFF2-40B4-BE49-F238E27FC236}">
                <a16:creationId xmlns:a16="http://schemas.microsoft.com/office/drawing/2014/main" id="{6A93BF76-1F1E-0B47-B4A5-FC98A0077255}"/>
              </a:ext>
            </a:extLst>
          </p:cNvPr>
          <p:cNvSpPr txBox="1"/>
          <p:nvPr/>
        </p:nvSpPr>
        <p:spPr>
          <a:xfrm>
            <a:off x="5517204" y="2506985"/>
            <a:ext cx="6505710" cy="2831544"/>
          </a:xfrm>
          <a:prstGeom prst="rect">
            <a:avLst/>
          </a:prstGeom>
          <a:noFill/>
        </p:spPr>
        <p:txBody>
          <a:bodyPr wrap="square" lIns="91440" tIns="45720" rIns="91440" bIns="45720" anchor="t">
            <a:spAutoFit/>
          </a:bodyPr>
          <a:lstStyle/>
          <a:p>
            <a:pPr>
              <a:defRPr/>
            </a:pPr>
            <a:r>
              <a:rPr lang="en-US" sz="2000" b="1" dirty="0">
                <a:solidFill>
                  <a:schemeClr val="accent1">
                    <a:lumMod val="75000"/>
                  </a:schemeClr>
                </a:solidFill>
                <a:ea typeface="+mn-lt"/>
                <a:cs typeface="+mn-lt"/>
              </a:rPr>
              <a:t>2.1. </a:t>
            </a:r>
            <a:r>
              <a:rPr lang="en-US" sz="2000" b="1" dirty="0" err="1">
                <a:solidFill>
                  <a:schemeClr val="accent1">
                    <a:lumMod val="75000"/>
                  </a:schemeClr>
                </a:solidFill>
                <a:ea typeface="+mn-lt"/>
                <a:cs typeface="+mn-lt"/>
              </a:rPr>
              <a:t>Garantire</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l’osservanza</a:t>
            </a:r>
            <a:r>
              <a:rPr lang="en-US" sz="2000" b="1" dirty="0">
                <a:solidFill>
                  <a:schemeClr val="accent1">
                    <a:lumMod val="75000"/>
                  </a:schemeClr>
                </a:solidFill>
                <a:ea typeface="+mn-lt"/>
                <a:cs typeface="+mn-lt"/>
              </a:rPr>
              <a:t> del GDPR</a:t>
            </a:r>
          </a:p>
          <a:p>
            <a:pPr>
              <a:defRPr/>
            </a:pPr>
            <a:endParaRPr lang="en-US" sz="2000" b="1" dirty="0">
              <a:solidFill>
                <a:schemeClr val="accent1">
                  <a:lumMod val="75000"/>
                </a:schemeClr>
              </a:solidFill>
              <a:ea typeface="+mn-lt"/>
              <a:cs typeface="+mn-lt"/>
            </a:endParaRPr>
          </a:p>
          <a:p>
            <a:pPr>
              <a:defRPr/>
            </a:pPr>
            <a:r>
              <a:rPr lang="en-US" sz="2000" b="1" dirty="0">
                <a:solidFill>
                  <a:schemeClr val="accent1">
                    <a:lumMod val="75000"/>
                  </a:schemeClr>
                </a:solidFill>
                <a:ea typeface="+mn-lt"/>
                <a:cs typeface="+mn-lt"/>
              </a:rPr>
              <a:t>2.2. </a:t>
            </a:r>
            <a:r>
              <a:rPr lang="en-US" sz="2000" b="1" dirty="0" err="1">
                <a:solidFill>
                  <a:schemeClr val="accent1">
                    <a:lumMod val="75000"/>
                  </a:schemeClr>
                </a:solidFill>
                <a:ea typeface="+mn-lt"/>
                <a:cs typeface="+mn-lt"/>
              </a:rPr>
              <a:t>Tenere</a:t>
            </a:r>
            <a:r>
              <a:rPr lang="en-US" sz="2000" b="1" dirty="0">
                <a:solidFill>
                  <a:schemeClr val="accent1">
                    <a:lumMod val="75000"/>
                  </a:schemeClr>
                </a:solidFill>
                <a:ea typeface="+mn-lt"/>
                <a:cs typeface="+mn-lt"/>
              </a:rPr>
              <a:t> in </a:t>
            </a:r>
            <a:r>
              <a:rPr lang="en-US" sz="2000" b="1" dirty="0" err="1">
                <a:solidFill>
                  <a:schemeClr val="accent1">
                    <a:lumMod val="75000"/>
                  </a:schemeClr>
                </a:solidFill>
                <a:ea typeface="+mn-lt"/>
                <a:cs typeface="+mn-lt"/>
              </a:rPr>
              <a:t>considerazione</a:t>
            </a:r>
            <a:r>
              <a:rPr lang="en-US" sz="2000" b="1" dirty="0">
                <a:solidFill>
                  <a:schemeClr val="accent1">
                    <a:lumMod val="75000"/>
                  </a:schemeClr>
                </a:solidFill>
                <a:ea typeface="+mn-lt"/>
                <a:cs typeface="+mn-lt"/>
              </a:rPr>
              <a:t> il </a:t>
            </a:r>
            <a:r>
              <a:rPr lang="en-US" sz="2000" b="1" dirty="0" err="1">
                <a:solidFill>
                  <a:schemeClr val="accent1">
                    <a:lumMod val="75000"/>
                  </a:schemeClr>
                </a:solidFill>
                <a:ea typeface="+mn-lt"/>
                <a:cs typeface="+mn-lt"/>
              </a:rPr>
              <a:t>trattamento</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equo</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degli</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individui</a:t>
            </a:r>
            <a:endParaRPr lang="en-US" sz="2000" b="1" dirty="0">
              <a:solidFill>
                <a:schemeClr val="accent1">
                  <a:lumMod val="75000"/>
                </a:schemeClr>
              </a:solidFill>
              <a:ea typeface="+mn-lt"/>
              <a:cs typeface="+mn-lt"/>
            </a:endParaRPr>
          </a:p>
          <a:p>
            <a:pPr>
              <a:defRPr/>
            </a:pPr>
            <a:endParaRPr lang="en-GB" sz="2000" b="1" dirty="0">
              <a:solidFill>
                <a:schemeClr val="accent1">
                  <a:lumMod val="75000"/>
                </a:schemeClr>
              </a:solidFill>
            </a:endParaRPr>
          </a:p>
          <a:p>
            <a:pPr>
              <a:defRPr/>
            </a:pPr>
            <a:endParaRPr lang="en-US" sz="2000" b="1" dirty="0">
              <a:solidFill>
                <a:schemeClr val="accent1">
                  <a:lumMod val="75000"/>
                </a:schemeClr>
              </a:solidFill>
            </a:endParaRPr>
          </a:p>
          <a:p>
            <a:pPr>
              <a:defRPr/>
            </a:pPr>
            <a:endParaRPr lang="en-US" sz="2000" b="1" dirty="0">
              <a:solidFill>
                <a:schemeClr val="accent1">
                  <a:lumMod val="75000"/>
                </a:schemeClr>
              </a:solidFill>
              <a:ea typeface="Calibri" panose="020F0502020204030204" pitchFamily="34" charset="0"/>
              <a:cs typeface="Calibri" panose="020F0502020204030204" pitchFamily="34" charset="0"/>
            </a:endParaRPr>
          </a:p>
          <a:p>
            <a:pPr>
              <a:defRPr/>
            </a:pPr>
            <a:endParaRPr lang="en-US" sz="2000" b="1" dirty="0">
              <a:solidFill>
                <a:schemeClr val="accent1">
                  <a:lumMod val="75000"/>
                </a:schemeClr>
              </a:solidFill>
              <a:effectLst/>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grpSp>
        <p:nvGrpSpPr>
          <p:cNvPr id="24" name="Grupo 13">
            <a:extLst>
              <a:ext uri="{FF2B5EF4-FFF2-40B4-BE49-F238E27FC236}">
                <a16:creationId xmlns:a16="http://schemas.microsoft.com/office/drawing/2014/main" id="{3B86B3F4-0C62-914F-903D-B338EFF9C6F3}"/>
              </a:ext>
            </a:extLst>
          </p:cNvPr>
          <p:cNvGrpSpPr/>
          <p:nvPr/>
        </p:nvGrpSpPr>
        <p:grpSpPr>
          <a:xfrm>
            <a:off x="5164303" y="141870"/>
            <a:ext cx="1361572" cy="349188"/>
            <a:chOff x="10604071" y="448487"/>
            <a:chExt cx="1361572" cy="349188"/>
          </a:xfrm>
        </p:grpSpPr>
        <p:sp>
          <p:nvSpPr>
            <p:cNvPr id="25" name="Oval 5">
              <a:extLst>
                <a:ext uri="{FF2B5EF4-FFF2-40B4-BE49-F238E27FC236}">
                  <a16:creationId xmlns:a16="http://schemas.microsoft.com/office/drawing/2014/main" id="{3315B702-FD70-414A-86A0-6038B2C62658}"/>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57">
              <a:extLst>
                <a:ext uri="{FF2B5EF4-FFF2-40B4-BE49-F238E27FC236}">
                  <a16:creationId xmlns:a16="http://schemas.microsoft.com/office/drawing/2014/main" id="{0CD90E56-183F-3843-8385-4D8D7506556B}"/>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64">
              <a:extLst>
                <a:ext uri="{FF2B5EF4-FFF2-40B4-BE49-F238E27FC236}">
                  <a16:creationId xmlns:a16="http://schemas.microsoft.com/office/drawing/2014/main" id="{E5DF758D-0F61-E845-9E13-7247F42FAE24}"/>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2" name="Imagen 15">
            <a:extLst>
              <a:ext uri="{FF2B5EF4-FFF2-40B4-BE49-F238E27FC236}">
                <a16:creationId xmlns:a16="http://schemas.microsoft.com/office/drawing/2014/main" id="{C754B620-EE4A-4492-BD64-D827D22962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994" y="1975158"/>
            <a:ext cx="3959131" cy="2641482"/>
          </a:xfrm>
          <a:prstGeom prst="rect">
            <a:avLst/>
          </a:prstGeom>
        </p:spPr>
      </p:pic>
    </p:spTree>
    <p:extLst>
      <p:ext uri="{BB962C8B-B14F-4D97-AF65-F5344CB8AC3E}">
        <p14:creationId xmlns:p14="http://schemas.microsoft.com/office/powerpoint/2010/main" val="1928510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7">
            <a:extLst>
              <a:ext uri="{FF2B5EF4-FFF2-40B4-BE49-F238E27FC236}">
                <a16:creationId xmlns:a16="http://schemas.microsoft.com/office/drawing/2014/main" id="{D5EEC791-0051-488A-A1A0-B6EDC51D5C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280" y="1591901"/>
            <a:ext cx="3834641" cy="2538452"/>
          </a:xfrm>
          <a:prstGeom prst="rect">
            <a:avLst/>
          </a:prstGeom>
        </p:spPr>
      </p:pic>
      <p:sp>
        <p:nvSpPr>
          <p:cNvPr id="25" name="Rectangle 7">
            <a:extLst>
              <a:ext uri="{FF2B5EF4-FFF2-40B4-BE49-F238E27FC236}">
                <a16:creationId xmlns:a16="http://schemas.microsoft.com/office/drawing/2014/main" id="{421A13C1-A62F-42B7-BA0B-406294803411}"/>
              </a:ext>
            </a:extLst>
          </p:cNvPr>
          <p:cNvSpPr/>
          <p:nvPr/>
        </p:nvSpPr>
        <p:spPr>
          <a:xfrm>
            <a:off x="4678328" y="1639293"/>
            <a:ext cx="79072" cy="317649"/>
          </a:xfrm>
          <a:prstGeom prst="rect">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4782397" y="1561124"/>
            <a:ext cx="5862959" cy="461665"/>
          </a:xfrm>
          <a:prstGeom prst="rect">
            <a:avLst/>
          </a:prstGeom>
          <a:noFill/>
        </p:spPr>
        <p:txBody>
          <a:bodyPr wrap="square" rtlCol="0" anchor="ctr">
            <a:spAutoFit/>
          </a:bodyPr>
          <a:lstStyle/>
          <a:p>
            <a:r>
              <a:rPr lang="en-US" sz="2400" b="1" dirty="0"/>
              <a:t>G</a:t>
            </a:r>
            <a:r>
              <a:rPr lang="en-US" sz="2400" dirty="0"/>
              <a:t>eneral</a:t>
            </a:r>
            <a:r>
              <a:rPr lang="en-US" sz="2400" b="1" dirty="0"/>
              <a:t> D</a:t>
            </a:r>
            <a:r>
              <a:rPr lang="en-US" sz="2400" dirty="0"/>
              <a:t>ata</a:t>
            </a:r>
            <a:r>
              <a:rPr lang="en-US" sz="2400" b="1" dirty="0"/>
              <a:t> P</a:t>
            </a:r>
            <a:r>
              <a:rPr lang="en-US" sz="2400" dirty="0"/>
              <a:t>rotection</a:t>
            </a:r>
            <a:r>
              <a:rPr lang="en-US" sz="2400" b="1" dirty="0"/>
              <a:t> R</a:t>
            </a:r>
            <a:r>
              <a:rPr lang="en-US" sz="2400" dirty="0"/>
              <a:t>egulation</a:t>
            </a:r>
            <a:r>
              <a:rPr lang="el-GR" sz="2400" dirty="0"/>
              <a:t> (</a:t>
            </a:r>
            <a:r>
              <a:rPr lang="en-US" sz="2400" b="1" dirty="0"/>
              <a:t>GDPR</a:t>
            </a:r>
            <a:r>
              <a:rPr lang="en-US" sz="2400" dirty="0"/>
              <a:t>)</a:t>
            </a:r>
          </a:p>
        </p:txBody>
      </p:sp>
      <p:sp>
        <p:nvSpPr>
          <p:cNvPr id="27" name="TextBox 2">
            <a:extLst>
              <a:ext uri="{FF2B5EF4-FFF2-40B4-BE49-F238E27FC236}">
                <a16:creationId xmlns:a16="http://schemas.microsoft.com/office/drawing/2014/main" id="{A9DC58F7-259F-4D1B-B01F-00E5E6930B17}"/>
              </a:ext>
            </a:extLst>
          </p:cNvPr>
          <p:cNvSpPr txBox="1"/>
          <p:nvPr/>
        </p:nvSpPr>
        <p:spPr>
          <a:xfrm>
            <a:off x="4563557" y="1992011"/>
            <a:ext cx="6078198" cy="3070071"/>
          </a:xfrm>
          <a:prstGeom prst="rect">
            <a:avLst/>
          </a:prstGeom>
          <a:noFill/>
        </p:spPr>
        <p:txBody>
          <a:bodyPr wrap="square" rtlCol="0">
            <a:spAutoFit/>
          </a:bodyPr>
          <a:lstStyle/>
          <a:p>
            <a:pPr marL="285750" indent="-285750" algn="just">
              <a:buFont typeface="Arial" panose="020B0604020202020204" pitchFamily="34" charset="0"/>
              <a:buChar char="•"/>
            </a:pPr>
            <a:r>
              <a:rPr lang="it-IT" altLang="ko-KR" dirty="0"/>
              <a:t>Il GDPR fissa requisiti dettagliati rivolti a compagnie e organizzazioni per quanto riguarda la</a:t>
            </a:r>
          </a:p>
          <a:p>
            <a:pPr marL="742950" lvl="1" indent="-285750" algn="just">
              <a:buFont typeface="Wingdings" panose="05000000000000000000" pitchFamily="2" charset="2"/>
              <a:buChar char="v"/>
            </a:pPr>
            <a:r>
              <a:rPr lang="it-IT" altLang="ko-KR" dirty="0"/>
              <a:t>raccolta, </a:t>
            </a:r>
          </a:p>
          <a:p>
            <a:pPr marL="742950" lvl="1" indent="-285750" algn="just">
              <a:buFont typeface="Wingdings" panose="05000000000000000000" pitchFamily="2" charset="2"/>
              <a:buChar char="v"/>
            </a:pPr>
            <a:r>
              <a:rPr lang="it-IT" altLang="ko-KR" dirty="0"/>
              <a:t>archiviazione, e</a:t>
            </a:r>
          </a:p>
          <a:p>
            <a:pPr marL="742950" lvl="1" indent="-285750" algn="just">
              <a:buFont typeface="Wingdings" panose="05000000000000000000" pitchFamily="2" charset="2"/>
              <a:buChar char="v"/>
            </a:pPr>
            <a:r>
              <a:rPr lang="it-IT" altLang="ko-KR" dirty="0"/>
              <a:t>Gestione dei </a:t>
            </a:r>
            <a:r>
              <a:rPr lang="it-IT" altLang="ko-KR" b="1" dirty="0"/>
              <a:t>dati personali</a:t>
            </a:r>
            <a:r>
              <a:rPr lang="it-IT" altLang="ko-KR" dirty="0"/>
              <a:t>.</a:t>
            </a:r>
          </a:p>
          <a:p>
            <a:pPr marL="285750" indent="-285750" algn="just">
              <a:buFont typeface="Arial" panose="020B0604020202020204" pitchFamily="34" charset="0"/>
              <a:buChar char="•"/>
            </a:pPr>
            <a:r>
              <a:rPr lang="it-IT" altLang="ko-KR" dirty="0"/>
              <a:t>Viene applicato sia a organizzazioni europee che trattano dati personali di individui all’interno dell’UE, sia alle organizzazioni extra europee che hanno come target di riferimento utenti residenti in Europa. </a:t>
            </a:r>
            <a:endParaRPr lang="it-IT" altLang="ko-KR" sz="1050" dirty="0"/>
          </a:p>
          <a:p>
            <a:pPr marL="285750" indent="-285750">
              <a:buFont typeface="Arial" panose="020B0604020202020204" pitchFamily="34" charset="0"/>
              <a:buChar char="•"/>
            </a:pPr>
            <a:endParaRPr lang="en-US" altLang="ko-KR" sz="1050" dirty="0"/>
          </a:p>
          <a:p>
            <a:pPr marL="285750" indent="-285750">
              <a:buFont typeface="Arial" panose="020B0604020202020204" pitchFamily="34" charset="0"/>
              <a:buChar char="•"/>
            </a:pPr>
            <a:endParaRPr lang="en-US" altLang="ko-KR" sz="1050" dirty="0"/>
          </a:p>
          <a:p>
            <a:pPr marL="285750" indent="-285750">
              <a:buFont typeface="Arial" panose="020B0604020202020204" pitchFamily="34" charset="0"/>
              <a:buChar char="•"/>
            </a:pPr>
            <a:endParaRPr lang="en-US" altLang="ko-KR" sz="1050" b="1" dirty="0"/>
          </a:p>
        </p:txBody>
      </p:sp>
      <p:grpSp>
        <p:nvGrpSpPr>
          <p:cNvPr id="61" name="Google Shape;12742;p70">
            <a:extLst>
              <a:ext uri="{FF2B5EF4-FFF2-40B4-BE49-F238E27FC236}">
                <a16:creationId xmlns:a16="http://schemas.microsoft.com/office/drawing/2014/main" id="{B909BA1D-0ABB-47C0-B708-4F8D6F6507B0}"/>
              </a:ext>
            </a:extLst>
          </p:cNvPr>
          <p:cNvGrpSpPr/>
          <p:nvPr/>
        </p:nvGrpSpPr>
        <p:grpSpPr>
          <a:xfrm>
            <a:off x="7234541" y="4880893"/>
            <a:ext cx="736229" cy="737820"/>
            <a:chOff x="2280029" y="1970604"/>
            <a:chExt cx="353631" cy="354395"/>
          </a:xfrm>
          <a:solidFill>
            <a:srgbClr val="4EAE3A"/>
          </a:solidFill>
        </p:grpSpPr>
        <p:sp>
          <p:nvSpPr>
            <p:cNvPr id="62" name="Google Shape;12743;p70">
              <a:extLst>
                <a:ext uri="{FF2B5EF4-FFF2-40B4-BE49-F238E27FC236}">
                  <a16:creationId xmlns:a16="http://schemas.microsoft.com/office/drawing/2014/main" id="{B8080930-2178-49F3-9EF0-CDE95902F018}"/>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744;p70">
              <a:extLst>
                <a:ext uri="{FF2B5EF4-FFF2-40B4-BE49-F238E27FC236}">
                  <a16:creationId xmlns:a16="http://schemas.microsoft.com/office/drawing/2014/main" id="{D7C75395-BBBD-4834-8724-5F9A0484DC9E}"/>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745;p70">
              <a:extLst>
                <a:ext uri="{FF2B5EF4-FFF2-40B4-BE49-F238E27FC236}">
                  <a16:creationId xmlns:a16="http://schemas.microsoft.com/office/drawing/2014/main" id="{E1A2B65C-81AF-4441-B930-F9576A4F587E}"/>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746;p70">
              <a:extLst>
                <a:ext uri="{FF2B5EF4-FFF2-40B4-BE49-F238E27FC236}">
                  <a16:creationId xmlns:a16="http://schemas.microsoft.com/office/drawing/2014/main" id="{EBB62A25-2323-414B-A502-86B1BDC0248C}"/>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2.1. </a:t>
            </a:r>
            <a:r>
              <a:rPr lang="en-US" altLang="ko-KR" sz="3200" b="1" dirty="0" err="1">
                <a:solidFill>
                  <a:schemeClr val="accent1"/>
                </a:solidFill>
              </a:rPr>
              <a:t>Garantire</a:t>
            </a:r>
            <a:r>
              <a:rPr lang="en-US" altLang="ko-KR" sz="3200" b="1" dirty="0">
                <a:solidFill>
                  <a:schemeClr val="accent1"/>
                </a:solidFill>
              </a:rPr>
              <a:t> </a:t>
            </a:r>
            <a:r>
              <a:rPr lang="en-US" altLang="ko-KR" sz="3200" b="1" dirty="0" err="1">
                <a:solidFill>
                  <a:schemeClr val="accent1"/>
                </a:solidFill>
              </a:rPr>
              <a:t>l’osservanza</a:t>
            </a:r>
            <a:r>
              <a:rPr lang="en-US" altLang="ko-KR" sz="3200" b="1" dirty="0">
                <a:solidFill>
                  <a:schemeClr val="accent1"/>
                </a:solidFill>
              </a:rPr>
              <a:t> del GDPR</a:t>
            </a:r>
          </a:p>
        </p:txBody>
      </p:sp>
    </p:spTree>
    <p:extLst>
      <p:ext uri="{BB962C8B-B14F-4D97-AF65-F5344CB8AC3E}">
        <p14:creationId xmlns:p14="http://schemas.microsoft.com/office/powerpoint/2010/main" val="889005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2039902" y="1490231"/>
            <a:ext cx="96761"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2143972" y="1412062"/>
            <a:ext cx="7174553" cy="461665"/>
          </a:xfrm>
          <a:prstGeom prst="rect">
            <a:avLst/>
          </a:prstGeom>
          <a:noFill/>
        </p:spPr>
        <p:txBody>
          <a:bodyPr wrap="square" rtlCol="0" anchor="ctr">
            <a:spAutoFit/>
          </a:bodyPr>
          <a:lstStyle/>
          <a:p>
            <a:r>
              <a:rPr lang="en-US" sz="2400" b="1" dirty="0" err="1"/>
              <a:t>Dati</a:t>
            </a:r>
            <a:r>
              <a:rPr lang="en-US" sz="2400" b="1" dirty="0"/>
              <a:t> </a:t>
            </a:r>
            <a:r>
              <a:rPr lang="en-US" sz="2400" b="1" dirty="0" err="1"/>
              <a:t>Personali</a:t>
            </a:r>
            <a:endParaRPr lang="en-US" sz="2400" dirty="0"/>
          </a:p>
        </p:txBody>
      </p:sp>
      <p:sp>
        <p:nvSpPr>
          <p:cNvPr id="27" name="TextBox 2">
            <a:extLst>
              <a:ext uri="{FF2B5EF4-FFF2-40B4-BE49-F238E27FC236}">
                <a16:creationId xmlns:a16="http://schemas.microsoft.com/office/drawing/2014/main" id="{A9DC58F7-259F-4D1B-B01F-00E5E6930B17}"/>
              </a:ext>
            </a:extLst>
          </p:cNvPr>
          <p:cNvSpPr txBox="1"/>
          <p:nvPr/>
        </p:nvSpPr>
        <p:spPr>
          <a:xfrm>
            <a:off x="1925131" y="1842949"/>
            <a:ext cx="7437943" cy="3970318"/>
          </a:xfrm>
          <a:prstGeom prst="rect">
            <a:avLst/>
          </a:prstGeom>
          <a:noFill/>
        </p:spPr>
        <p:txBody>
          <a:bodyPr wrap="square" rtlCol="0">
            <a:spAutoFit/>
          </a:bodyPr>
          <a:lstStyle/>
          <a:p>
            <a:pPr marL="285750" indent="-285750" algn="just">
              <a:buFont typeface="Arial" panose="020B0604020202020204" pitchFamily="34" charset="0"/>
              <a:buChar char="•"/>
            </a:pPr>
            <a:r>
              <a:rPr lang="it-IT" dirty="0"/>
              <a:t>Ogni informazione ricollegabile ad un determinato individuo, anche noto come </a:t>
            </a:r>
            <a:r>
              <a:rPr lang="it-IT" b="1" dirty="0"/>
              <a:t>soggetto dei dati. </a:t>
            </a:r>
          </a:p>
          <a:p>
            <a:pPr marL="285750" indent="-285750" algn="just">
              <a:buFont typeface="Arial" panose="020B0604020202020204" pitchFamily="34" charset="0"/>
              <a:buChar char="•"/>
            </a:pPr>
            <a:endParaRPr lang="it-IT" altLang="ko-KR" dirty="0"/>
          </a:p>
          <a:p>
            <a:pPr marL="285750" indent="-285750" algn="just">
              <a:buFont typeface="Wingdings" panose="05000000000000000000" pitchFamily="2" charset="2"/>
              <a:buChar char="q"/>
            </a:pPr>
            <a:r>
              <a:rPr lang="it-IT" altLang="ko-KR" dirty="0"/>
              <a:t>Nome (es. George </a:t>
            </a:r>
            <a:r>
              <a:rPr lang="it-IT" altLang="ko-KR" dirty="0" err="1"/>
              <a:t>Papadopoulos</a:t>
            </a:r>
            <a:r>
              <a:rPr lang="it-IT" altLang="ko-KR" dirty="0"/>
              <a:t>)</a:t>
            </a:r>
          </a:p>
          <a:p>
            <a:pPr marL="285750" indent="-285750" algn="just">
              <a:buFont typeface="Wingdings" panose="05000000000000000000" pitchFamily="2" charset="2"/>
              <a:buChar char="q"/>
            </a:pPr>
            <a:r>
              <a:rPr lang="it-IT" altLang="ko-KR" dirty="0"/>
              <a:t>Indirizzo (es. Spring, 23, CP 26335)</a:t>
            </a:r>
          </a:p>
          <a:p>
            <a:pPr marL="285750" indent="-285750" algn="just">
              <a:buFont typeface="Wingdings" panose="05000000000000000000" pitchFamily="2" charset="2"/>
              <a:buChar char="q"/>
            </a:pPr>
            <a:r>
              <a:rPr lang="it-IT" altLang="ko-KR" dirty="0"/>
              <a:t>Numero documento d’identità/Passaporto(es. 36000020)</a:t>
            </a:r>
          </a:p>
          <a:p>
            <a:pPr marL="285750" indent="-285750" algn="just">
              <a:buFont typeface="Wingdings" panose="05000000000000000000" pitchFamily="2" charset="2"/>
              <a:buChar char="q"/>
            </a:pPr>
            <a:r>
              <a:rPr lang="it-IT" altLang="ko-KR" dirty="0"/>
              <a:t>Reddito (es. $5000)</a:t>
            </a:r>
          </a:p>
          <a:p>
            <a:pPr marL="285750" indent="-285750" algn="just">
              <a:buFont typeface="Wingdings" panose="05000000000000000000" pitchFamily="2" charset="2"/>
              <a:buChar char="q"/>
            </a:pPr>
            <a:r>
              <a:rPr lang="it-IT" altLang="ko-KR" dirty="0"/>
              <a:t>Profilo Culturale(es. </a:t>
            </a:r>
            <a:r>
              <a:rPr lang="it-IT" altLang="ko-KR" dirty="0" err="1"/>
              <a:t>roma</a:t>
            </a:r>
            <a:r>
              <a:rPr lang="it-IT" altLang="ko-KR" dirty="0"/>
              <a:t>)</a:t>
            </a:r>
          </a:p>
          <a:p>
            <a:pPr marL="285750" indent="-285750" algn="just">
              <a:buFont typeface="Wingdings" panose="05000000000000000000" pitchFamily="2" charset="2"/>
              <a:buChar char="q"/>
            </a:pPr>
            <a:r>
              <a:rPr lang="it-IT" altLang="ko-KR" dirty="0"/>
              <a:t>Indirizzo IP (Internet </a:t>
            </a:r>
            <a:r>
              <a:rPr lang="it-IT" altLang="ko-KR" dirty="0" err="1"/>
              <a:t>Protocol</a:t>
            </a:r>
            <a:r>
              <a:rPr lang="it-IT" altLang="ko-KR" dirty="0"/>
              <a:t>) (es. 192.168.20.10)</a:t>
            </a:r>
          </a:p>
          <a:p>
            <a:pPr marL="285750" indent="-285750" algn="just">
              <a:buFont typeface="Wingdings" panose="05000000000000000000" pitchFamily="2" charset="2"/>
              <a:buChar char="q"/>
            </a:pPr>
            <a:r>
              <a:rPr lang="it-IT" altLang="ko-KR" dirty="0"/>
              <a:t>Dati raccolti da un ospedale o dottore (che possono essere utilizzati solo a scopo sanitario) (es. Pressione sanguigna). </a:t>
            </a:r>
          </a:p>
          <a:p>
            <a:pPr marL="285750" indent="-285750">
              <a:buFont typeface="Arial" panose="020B0604020202020204" pitchFamily="34" charset="0"/>
              <a:buChar char="•"/>
            </a:pPr>
            <a:endParaRPr lang="it-IT" altLang="ko-KR" dirty="0"/>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endParaRPr lang="en-US" altLang="ko-KR" b="1" dirty="0"/>
          </a:p>
        </p:txBody>
      </p:sp>
      <p:grpSp>
        <p:nvGrpSpPr>
          <p:cNvPr id="61" name="Google Shape;12742;p70">
            <a:extLst>
              <a:ext uri="{FF2B5EF4-FFF2-40B4-BE49-F238E27FC236}">
                <a16:creationId xmlns:a16="http://schemas.microsoft.com/office/drawing/2014/main" id="{B909BA1D-0ABB-47C0-B708-4F8D6F6507B0}"/>
              </a:ext>
            </a:extLst>
          </p:cNvPr>
          <p:cNvGrpSpPr/>
          <p:nvPr/>
        </p:nvGrpSpPr>
        <p:grpSpPr>
          <a:xfrm>
            <a:off x="4707336" y="5400185"/>
            <a:ext cx="900930" cy="737820"/>
            <a:chOff x="2280029" y="1970604"/>
            <a:chExt cx="353631" cy="354395"/>
          </a:xfrm>
          <a:solidFill>
            <a:srgbClr val="4EAE3A"/>
          </a:solidFill>
        </p:grpSpPr>
        <p:sp>
          <p:nvSpPr>
            <p:cNvPr id="62" name="Google Shape;12743;p70">
              <a:extLst>
                <a:ext uri="{FF2B5EF4-FFF2-40B4-BE49-F238E27FC236}">
                  <a16:creationId xmlns:a16="http://schemas.microsoft.com/office/drawing/2014/main" id="{B8080930-2178-49F3-9EF0-CDE95902F018}"/>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744;p70">
              <a:extLst>
                <a:ext uri="{FF2B5EF4-FFF2-40B4-BE49-F238E27FC236}">
                  <a16:creationId xmlns:a16="http://schemas.microsoft.com/office/drawing/2014/main" id="{D7C75395-BBBD-4834-8724-5F9A0484DC9E}"/>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745;p70">
              <a:extLst>
                <a:ext uri="{FF2B5EF4-FFF2-40B4-BE49-F238E27FC236}">
                  <a16:creationId xmlns:a16="http://schemas.microsoft.com/office/drawing/2014/main" id="{E1A2B65C-81AF-4441-B930-F9576A4F587E}"/>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746;p70">
              <a:extLst>
                <a:ext uri="{FF2B5EF4-FFF2-40B4-BE49-F238E27FC236}">
                  <a16:creationId xmlns:a16="http://schemas.microsoft.com/office/drawing/2014/main" id="{EBB62A25-2323-414B-A502-86B1BDC0248C}"/>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2.1. </a:t>
            </a:r>
            <a:r>
              <a:rPr lang="en-US" altLang="ko-KR" sz="3200" b="1" dirty="0" err="1">
                <a:solidFill>
                  <a:schemeClr val="accent1"/>
                </a:solidFill>
              </a:rPr>
              <a:t>Garantire</a:t>
            </a:r>
            <a:r>
              <a:rPr lang="en-US" altLang="ko-KR" sz="3200" b="1" dirty="0">
                <a:solidFill>
                  <a:schemeClr val="accent1"/>
                </a:solidFill>
              </a:rPr>
              <a:t> </a:t>
            </a:r>
            <a:r>
              <a:rPr lang="en-US" altLang="ko-KR" sz="3200" b="1" dirty="0" err="1">
                <a:solidFill>
                  <a:schemeClr val="accent1"/>
                </a:solidFill>
              </a:rPr>
              <a:t>l’osservanza</a:t>
            </a:r>
            <a:r>
              <a:rPr lang="en-US" altLang="ko-KR" sz="3200" b="1" dirty="0">
                <a:solidFill>
                  <a:schemeClr val="accent1"/>
                </a:solidFill>
              </a:rPr>
              <a:t> del GDPR</a:t>
            </a:r>
          </a:p>
        </p:txBody>
      </p:sp>
    </p:spTree>
    <p:extLst>
      <p:ext uri="{BB962C8B-B14F-4D97-AF65-F5344CB8AC3E}">
        <p14:creationId xmlns:p14="http://schemas.microsoft.com/office/powerpoint/2010/main" val="2297208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4605487" y="1758618"/>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4709556" y="1680449"/>
            <a:ext cx="5999127" cy="461665"/>
          </a:xfrm>
          <a:prstGeom prst="rect">
            <a:avLst/>
          </a:prstGeom>
          <a:noFill/>
        </p:spPr>
        <p:txBody>
          <a:bodyPr wrap="square" rtlCol="0" anchor="ctr">
            <a:spAutoFit/>
          </a:bodyPr>
          <a:lstStyle/>
          <a:p>
            <a:r>
              <a:rPr lang="en-US" sz="2400" b="1" dirty="0" err="1"/>
              <a:t>Categorie</a:t>
            </a:r>
            <a:r>
              <a:rPr lang="en-US" sz="2400" b="1" dirty="0"/>
              <a:t> </a:t>
            </a:r>
            <a:r>
              <a:rPr lang="en-US" sz="2400" b="1" dirty="0" err="1"/>
              <a:t>speciali</a:t>
            </a:r>
            <a:r>
              <a:rPr lang="en-US" sz="2400" b="1" dirty="0"/>
              <a:t> (</a:t>
            </a:r>
            <a:r>
              <a:rPr lang="en-US" sz="2400" b="1" dirty="0" err="1"/>
              <a:t>sensibili</a:t>
            </a:r>
            <a:r>
              <a:rPr lang="en-US" sz="2400" b="1" dirty="0"/>
              <a:t>) di </a:t>
            </a:r>
            <a:r>
              <a:rPr lang="en-US" sz="2400" b="1" dirty="0" err="1"/>
              <a:t>dati</a:t>
            </a:r>
            <a:r>
              <a:rPr lang="en-US" sz="2400" b="1" dirty="0"/>
              <a:t> </a:t>
            </a:r>
            <a:r>
              <a:rPr lang="en-US" sz="2400" b="1" dirty="0" err="1"/>
              <a:t>personali</a:t>
            </a:r>
            <a:endParaRPr lang="en-US" sz="2400" b="1" dirty="0"/>
          </a:p>
        </p:txBody>
      </p:sp>
      <p:sp>
        <p:nvSpPr>
          <p:cNvPr id="27" name="TextBox 2">
            <a:extLst>
              <a:ext uri="{FF2B5EF4-FFF2-40B4-BE49-F238E27FC236}">
                <a16:creationId xmlns:a16="http://schemas.microsoft.com/office/drawing/2014/main" id="{A9DC58F7-259F-4D1B-B01F-00E5E6930B17}"/>
              </a:ext>
            </a:extLst>
          </p:cNvPr>
          <p:cNvSpPr txBox="1"/>
          <p:nvPr/>
        </p:nvSpPr>
        <p:spPr>
          <a:xfrm>
            <a:off x="4490716" y="2111336"/>
            <a:ext cx="6078198" cy="2862322"/>
          </a:xfrm>
          <a:prstGeom prst="rect">
            <a:avLst/>
          </a:prstGeom>
          <a:noFill/>
        </p:spPr>
        <p:txBody>
          <a:bodyPr wrap="square" rtlCol="0">
            <a:spAutoFit/>
          </a:bodyPr>
          <a:lstStyle/>
          <a:p>
            <a:pPr marL="285750" indent="-285750" algn="just">
              <a:buFont typeface="Arial" panose="020B0604020202020204" pitchFamily="34" charset="0"/>
              <a:buChar char="•"/>
            </a:pPr>
            <a:r>
              <a:rPr lang="it-IT" altLang="ko-KR" dirty="0"/>
              <a:t>Informazioni su:</a:t>
            </a:r>
          </a:p>
          <a:p>
            <a:pPr marL="285750" indent="-285750" algn="just">
              <a:buFont typeface="Wingdings" panose="05000000000000000000" pitchFamily="2" charset="2"/>
              <a:buChar char="q"/>
            </a:pPr>
            <a:r>
              <a:rPr lang="it-IT" altLang="ko-KR" dirty="0"/>
              <a:t>Salute dell’individuo, </a:t>
            </a:r>
          </a:p>
          <a:p>
            <a:pPr marL="285750" indent="-285750" algn="just">
              <a:buFont typeface="Wingdings" panose="05000000000000000000" pitchFamily="2" charset="2"/>
              <a:buChar char="q"/>
            </a:pPr>
            <a:r>
              <a:rPr lang="it-IT" altLang="ko-KR" dirty="0"/>
              <a:t>Razza, </a:t>
            </a:r>
          </a:p>
          <a:p>
            <a:pPr marL="285750" indent="-285750" algn="just">
              <a:buFont typeface="Wingdings" panose="05000000000000000000" pitchFamily="2" charset="2"/>
              <a:buChar char="q"/>
            </a:pPr>
            <a:r>
              <a:rPr lang="it-IT" altLang="ko-KR" dirty="0"/>
              <a:t>Orientamento sessuale, </a:t>
            </a:r>
          </a:p>
          <a:p>
            <a:pPr marL="285750" indent="-285750" algn="just">
              <a:buFont typeface="Wingdings" panose="05000000000000000000" pitchFamily="2" charset="2"/>
              <a:buChar char="q"/>
            </a:pPr>
            <a:r>
              <a:rPr lang="it-IT" altLang="ko-KR" dirty="0"/>
              <a:t>Religione, </a:t>
            </a:r>
          </a:p>
          <a:p>
            <a:pPr marL="285750" indent="-285750" algn="just">
              <a:buFont typeface="Wingdings" panose="05000000000000000000" pitchFamily="2" charset="2"/>
              <a:buChar char="q"/>
            </a:pPr>
            <a:r>
              <a:rPr lang="it-IT" altLang="ko-KR" dirty="0"/>
              <a:t>Convinzioni politiche</a:t>
            </a:r>
          </a:p>
          <a:p>
            <a:pPr marL="285750" indent="-285750" algn="just">
              <a:buFont typeface="Wingdings" panose="05000000000000000000" pitchFamily="2" charset="2"/>
              <a:buChar char="q"/>
            </a:pPr>
            <a:endParaRPr lang="it-IT" altLang="ko-KR" dirty="0"/>
          </a:p>
          <a:p>
            <a:pPr marL="285750" indent="-285750" algn="just">
              <a:buFont typeface="Arial" panose="020B0604020202020204" pitchFamily="34" charset="0"/>
              <a:buChar char="•"/>
            </a:pPr>
            <a:r>
              <a:rPr lang="it-IT" altLang="ko-KR" dirty="0"/>
              <a:t>Questi dati possono essere trattati sotto specifiche condizioni e ulteriori misure di sicurezza, ad esempio potrebbe essere necessario crittografarli. </a:t>
            </a:r>
            <a:endParaRPr lang="en-US" altLang="ko-KR" sz="1050" b="1" dirty="0"/>
          </a:p>
        </p:txBody>
      </p:sp>
      <p:grpSp>
        <p:nvGrpSpPr>
          <p:cNvPr id="61" name="Google Shape;12742;p70">
            <a:extLst>
              <a:ext uri="{FF2B5EF4-FFF2-40B4-BE49-F238E27FC236}">
                <a16:creationId xmlns:a16="http://schemas.microsoft.com/office/drawing/2014/main" id="{B909BA1D-0ABB-47C0-B708-4F8D6F6507B0}"/>
              </a:ext>
            </a:extLst>
          </p:cNvPr>
          <p:cNvGrpSpPr/>
          <p:nvPr/>
        </p:nvGrpSpPr>
        <p:grpSpPr>
          <a:xfrm>
            <a:off x="7272920" y="5520383"/>
            <a:ext cx="736229" cy="737820"/>
            <a:chOff x="2280029" y="1970604"/>
            <a:chExt cx="353631" cy="354395"/>
          </a:xfrm>
          <a:solidFill>
            <a:srgbClr val="4EAE3A"/>
          </a:solidFill>
        </p:grpSpPr>
        <p:sp>
          <p:nvSpPr>
            <p:cNvPr id="62" name="Google Shape;12743;p70">
              <a:extLst>
                <a:ext uri="{FF2B5EF4-FFF2-40B4-BE49-F238E27FC236}">
                  <a16:creationId xmlns:a16="http://schemas.microsoft.com/office/drawing/2014/main" id="{B8080930-2178-49F3-9EF0-CDE95902F018}"/>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744;p70">
              <a:extLst>
                <a:ext uri="{FF2B5EF4-FFF2-40B4-BE49-F238E27FC236}">
                  <a16:creationId xmlns:a16="http://schemas.microsoft.com/office/drawing/2014/main" id="{D7C75395-BBBD-4834-8724-5F9A0484DC9E}"/>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745;p70">
              <a:extLst>
                <a:ext uri="{FF2B5EF4-FFF2-40B4-BE49-F238E27FC236}">
                  <a16:creationId xmlns:a16="http://schemas.microsoft.com/office/drawing/2014/main" id="{E1A2B65C-81AF-4441-B930-F9576A4F587E}"/>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746;p70">
              <a:extLst>
                <a:ext uri="{FF2B5EF4-FFF2-40B4-BE49-F238E27FC236}">
                  <a16:creationId xmlns:a16="http://schemas.microsoft.com/office/drawing/2014/main" id="{EBB62A25-2323-414B-A502-86B1BDC0248C}"/>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2.1. </a:t>
            </a:r>
            <a:r>
              <a:rPr lang="en-US" altLang="ko-KR" sz="3200" b="1" dirty="0" err="1">
                <a:solidFill>
                  <a:schemeClr val="accent1"/>
                </a:solidFill>
              </a:rPr>
              <a:t>Garantire</a:t>
            </a:r>
            <a:r>
              <a:rPr lang="en-US" altLang="ko-KR" sz="3200" b="1" dirty="0">
                <a:solidFill>
                  <a:schemeClr val="accent1"/>
                </a:solidFill>
              </a:rPr>
              <a:t> </a:t>
            </a:r>
            <a:r>
              <a:rPr lang="en-US" altLang="ko-KR" sz="3200" b="1" dirty="0" err="1">
                <a:solidFill>
                  <a:schemeClr val="accent1"/>
                </a:solidFill>
              </a:rPr>
              <a:t>l’osservanza</a:t>
            </a:r>
            <a:r>
              <a:rPr lang="en-US" altLang="ko-KR" sz="3200" b="1" dirty="0">
                <a:solidFill>
                  <a:schemeClr val="accent1"/>
                </a:solidFill>
              </a:rPr>
              <a:t> del GDPR</a:t>
            </a:r>
          </a:p>
        </p:txBody>
      </p:sp>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2524" y="1911281"/>
            <a:ext cx="1730255" cy="2215643"/>
          </a:xfrm>
          <a:prstGeom prst="rect">
            <a:avLst/>
          </a:prstGeom>
        </p:spPr>
      </p:pic>
    </p:spTree>
    <p:extLst>
      <p:ext uri="{BB962C8B-B14F-4D97-AF65-F5344CB8AC3E}">
        <p14:creationId xmlns:p14="http://schemas.microsoft.com/office/powerpoint/2010/main" val="301099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032435" y="2590740"/>
            <a:ext cx="6186103" cy="923330"/>
            <a:chOff x="4834470" y="1482096"/>
            <a:chExt cx="6186103" cy="923330"/>
          </a:xfrm>
        </p:grpSpPr>
        <p:sp>
          <p:nvSpPr>
            <p:cNvPr id="9" name="TextBox 8"/>
            <p:cNvSpPr txBox="1"/>
            <p:nvPr/>
          </p:nvSpPr>
          <p:spPr>
            <a:xfrm>
              <a:off x="5895648" y="1482096"/>
              <a:ext cx="5124925" cy="923330"/>
            </a:xfrm>
            <a:prstGeom prst="rect">
              <a:avLst/>
            </a:prstGeom>
            <a:noFill/>
          </p:spPr>
          <p:txBody>
            <a:bodyPr wrap="square" lIns="108000" rIns="108000" rtlCol="0">
              <a:spAutoFit/>
            </a:bodyPr>
            <a:lstStyle/>
            <a:p>
              <a:r>
                <a:rPr lang="en-US" altLang="ko-KR" b="1" dirty="0" err="1">
                  <a:cs typeface="Arial" pitchFamily="34" charset="0"/>
                </a:rPr>
                <a:t>Conoscere</a:t>
              </a:r>
              <a:r>
                <a:rPr lang="en-US" altLang="ko-KR" b="1" dirty="0">
                  <a:cs typeface="Arial" pitchFamily="34" charset="0"/>
                </a:rPr>
                <a:t> I </a:t>
              </a:r>
              <a:r>
                <a:rPr lang="en-US" altLang="ko-KR" b="1" dirty="0" err="1">
                  <a:cs typeface="Arial" pitchFamily="34" charset="0"/>
                </a:rPr>
                <a:t>metodi</a:t>
              </a:r>
              <a:r>
                <a:rPr lang="en-US" altLang="ko-KR" b="1" dirty="0">
                  <a:cs typeface="Arial" pitchFamily="34" charset="0"/>
                </a:rPr>
                <a:t> </a:t>
              </a:r>
              <a:r>
                <a:rPr lang="en-US" altLang="ko-KR" b="1" dirty="0" err="1">
                  <a:cs typeface="Arial" pitchFamily="34" charset="0"/>
                </a:rPr>
                <a:t>più</a:t>
              </a:r>
              <a:r>
                <a:rPr lang="en-US" altLang="ko-KR" b="1" dirty="0">
                  <a:cs typeface="Arial" pitchFamily="34" charset="0"/>
                </a:rPr>
                <a:t> efficacy per la </a:t>
              </a:r>
              <a:r>
                <a:rPr lang="en-US" altLang="ko-KR" b="1" dirty="0" err="1">
                  <a:cs typeface="Arial" pitchFamily="34" charset="0"/>
                </a:rPr>
                <a:t>gestione</a:t>
              </a:r>
              <a:r>
                <a:rPr lang="en-US" altLang="ko-KR" b="1" dirty="0">
                  <a:cs typeface="Arial" pitchFamily="34" charset="0"/>
                </a:rPr>
                <a:t> </a:t>
              </a:r>
              <a:r>
                <a:rPr lang="en-US" altLang="ko-KR" b="1" dirty="0" err="1">
                  <a:cs typeface="Arial" pitchFamily="34" charset="0"/>
                </a:rPr>
                <a:t>delle</a:t>
              </a:r>
              <a:r>
                <a:rPr lang="en-US" altLang="ko-KR" b="1" dirty="0">
                  <a:cs typeface="Arial" pitchFamily="34" charset="0"/>
                </a:rPr>
                <a:t> </a:t>
              </a:r>
              <a:r>
                <a:rPr lang="en-US" altLang="ko-KR" b="1" dirty="0" err="1">
                  <a:cs typeface="Arial" pitchFamily="34" charset="0"/>
                </a:rPr>
                <a:t>informazioni</a:t>
              </a:r>
              <a:r>
                <a:rPr lang="en-US" altLang="ko-KR" b="1" dirty="0">
                  <a:cs typeface="Arial" pitchFamily="34" charset="0"/>
                </a:rPr>
                <a:t> e la </a:t>
              </a:r>
              <a:r>
                <a:rPr lang="en-US" altLang="ko-KR" b="1" dirty="0" err="1">
                  <a:cs typeface="Arial" pitchFamily="34" charset="0"/>
                </a:rPr>
                <a:t>conservazione</a:t>
              </a:r>
              <a:r>
                <a:rPr lang="en-US" altLang="ko-KR" b="1" dirty="0">
                  <a:cs typeface="Arial" pitchFamily="34" charset="0"/>
                </a:rPr>
                <a:t> </a:t>
              </a:r>
              <a:r>
                <a:rPr lang="en-US" altLang="ko-KR" b="1" dirty="0" err="1">
                  <a:cs typeface="Arial" pitchFamily="34" charset="0"/>
                </a:rPr>
                <a:t>dei</a:t>
              </a:r>
              <a:r>
                <a:rPr lang="en-US" altLang="ko-KR" b="1" dirty="0">
                  <a:cs typeface="Arial" pitchFamily="34" charset="0"/>
                </a:rPr>
                <a:t> </a:t>
              </a:r>
              <a:r>
                <a:rPr lang="en-US" altLang="ko-KR" b="1" dirty="0" err="1">
                  <a:cs typeface="Arial" pitchFamily="34" charset="0"/>
                </a:rPr>
                <a:t>contenuti</a:t>
              </a:r>
              <a:r>
                <a:rPr lang="en-US" altLang="ko-KR" b="1" dirty="0">
                  <a:cs typeface="Arial" pitchFamily="34" charset="0"/>
                </a:rPr>
                <a:t> </a:t>
              </a:r>
              <a:r>
                <a:rPr lang="en-US" altLang="ko-KR" b="1" dirty="0" err="1">
                  <a:cs typeface="Arial" pitchFamily="34" charset="0"/>
                </a:rPr>
                <a:t>digitali</a:t>
              </a:r>
              <a:r>
                <a:rPr lang="en-US" altLang="ko-KR" b="1" dirty="0">
                  <a:cs typeface="Arial" pitchFamily="34" charset="0"/>
                </a:rPr>
                <a:t>. </a:t>
              </a:r>
              <a:endParaRPr lang="ko-KR" altLang="en-US" b="1" dirty="0">
                <a:cs typeface="Arial" pitchFamily="34" charset="0"/>
              </a:endParaRPr>
            </a:p>
          </p:txBody>
        </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5" name="Group 54"/>
          <p:cNvGrpSpPr/>
          <p:nvPr/>
        </p:nvGrpSpPr>
        <p:grpSpPr>
          <a:xfrm>
            <a:off x="6032435" y="3703053"/>
            <a:ext cx="6186103" cy="790507"/>
            <a:chOff x="4834470" y="1482096"/>
            <a:chExt cx="6186103" cy="790507"/>
          </a:xfrm>
        </p:grpSpPr>
        <p:sp>
          <p:nvSpPr>
            <p:cNvPr id="61" name="TextBox 60"/>
            <p:cNvSpPr txBox="1"/>
            <p:nvPr/>
          </p:nvSpPr>
          <p:spPr>
            <a:xfrm>
              <a:off x="5895648" y="1482096"/>
              <a:ext cx="5124925" cy="646331"/>
            </a:xfrm>
            <a:prstGeom prst="rect">
              <a:avLst/>
            </a:prstGeom>
            <a:noFill/>
          </p:spPr>
          <p:txBody>
            <a:bodyPr wrap="square" lIns="108000" rIns="108000" rtlCol="0">
              <a:spAutoFit/>
            </a:bodyPr>
            <a:lstStyle/>
            <a:p>
              <a:r>
                <a:rPr lang="en-US" altLang="ko-KR" b="1" dirty="0" err="1">
                  <a:cs typeface="Arial" pitchFamily="34" charset="0"/>
                </a:rPr>
                <a:t>Comprendere</a:t>
              </a:r>
              <a:r>
                <a:rPr lang="en-US" altLang="ko-KR" b="1" dirty="0">
                  <a:cs typeface="Arial" pitchFamily="34" charset="0"/>
                </a:rPr>
                <a:t> le </a:t>
              </a:r>
              <a:r>
                <a:rPr lang="en-US" altLang="ko-KR" b="1" dirty="0" err="1">
                  <a:cs typeface="Arial" pitchFamily="34" charset="0"/>
                </a:rPr>
                <a:t>politiche</a:t>
              </a:r>
              <a:r>
                <a:rPr lang="en-US" altLang="ko-KR" b="1" dirty="0">
                  <a:cs typeface="Arial" pitchFamily="34" charset="0"/>
                </a:rPr>
                <a:t> di privacy e la </a:t>
              </a:r>
              <a:r>
                <a:rPr lang="en-US" altLang="ko-KR" b="1" dirty="0" err="1">
                  <a:cs typeface="Arial" pitchFamily="34" charset="0"/>
                </a:rPr>
                <a:t>regolamentazione</a:t>
              </a:r>
              <a:r>
                <a:rPr lang="en-US" altLang="ko-KR" b="1" dirty="0">
                  <a:cs typeface="Arial" pitchFamily="34" charset="0"/>
                </a:rPr>
                <a:t> di </a:t>
              </a:r>
              <a:r>
                <a:rPr lang="en-US" altLang="ko-KR" b="1" dirty="0" err="1">
                  <a:cs typeface="Arial" pitchFamily="34" charset="0"/>
                </a:rPr>
                <a:t>protezione</a:t>
              </a:r>
              <a:r>
                <a:rPr lang="en-US" altLang="ko-KR" b="1" dirty="0">
                  <a:cs typeface="Arial" pitchFamily="34" charset="0"/>
                </a:rPr>
                <a:t> </a:t>
              </a:r>
              <a:r>
                <a:rPr lang="en-US" altLang="ko-KR" b="1" dirty="0" err="1">
                  <a:cs typeface="Arial" pitchFamily="34" charset="0"/>
                </a:rPr>
                <a:t>dei</a:t>
              </a:r>
              <a:r>
                <a:rPr lang="en-US" altLang="ko-KR" b="1" dirty="0">
                  <a:cs typeface="Arial" pitchFamily="34" charset="0"/>
                </a:rPr>
                <a:t> </a:t>
              </a:r>
              <a:r>
                <a:rPr lang="en-US" altLang="ko-KR" b="1" dirty="0" err="1">
                  <a:cs typeface="Arial" pitchFamily="34" charset="0"/>
                </a:rPr>
                <a:t>dati</a:t>
              </a:r>
              <a:r>
                <a:rPr lang="en-US" altLang="ko-KR" b="1" dirty="0">
                  <a:cs typeface="Arial" pitchFamily="34" charset="0"/>
                </a:rPr>
                <a:t>. </a:t>
              </a:r>
              <a:endParaRPr lang="ko-KR" altLang="en-US" b="1" dirty="0">
                <a:cs typeface="Arial" pitchFamily="34" charset="0"/>
              </a:endParaRPr>
            </a:p>
          </p:txBody>
        </p:sp>
        <p:sp>
          <p:nvSpPr>
            <p:cNvPr id="58" name="Oval 57"/>
            <p:cNvSpPr/>
            <p:nvPr/>
          </p:nvSpPr>
          <p:spPr>
            <a:xfrm>
              <a:off x="4834470" y="1491808"/>
              <a:ext cx="780795" cy="780795"/>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2" name="Group 61"/>
          <p:cNvGrpSpPr/>
          <p:nvPr/>
        </p:nvGrpSpPr>
        <p:grpSpPr>
          <a:xfrm>
            <a:off x="6032435" y="4856006"/>
            <a:ext cx="6186103" cy="923330"/>
            <a:chOff x="4834470" y="1482096"/>
            <a:chExt cx="6186103" cy="923330"/>
          </a:xfrm>
        </p:grpSpPr>
        <p:sp>
          <p:nvSpPr>
            <p:cNvPr id="68" name="TextBox 67"/>
            <p:cNvSpPr txBox="1"/>
            <p:nvPr/>
          </p:nvSpPr>
          <p:spPr>
            <a:xfrm>
              <a:off x="5895648" y="1482096"/>
              <a:ext cx="5124925" cy="923330"/>
            </a:xfrm>
            <a:prstGeom prst="rect">
              <a:avLst/>
            </a:prstGeom>
            <a:noFill/>
          </p:spPr>
          <p:txBody>
            <a:bodyPr wrap="square" lIns="108000" rIns="108000" rtlCol="0">
              <a:spAutoFit/>
            </a:bodyPr>
            <a:lstStyle/>
            <a:p>
              <a:r>
                <a:rPr lang="en-US" altLang="ko-KR" b="1" dirty="0" err="1">
                  <a:cs typeface="Arial" pitchFamily="34" charset="0"/>
                </a:rPr>
                <a:t>Identificazione</a:t>
              </a:r>
              <a:r>
                <a:rPr lang="en-US" altLang="ko-KR" b="1" dirty="0">
                  <a:cs typeface="Arial" pitchFamily="34" charset="0"/>
                </a:rPr>
                <a:t> </a:t>
              </a:r>
              <a:r>
                <a:rPr lang="en-US" altLang="ko-KR" b="1" dirty="0" err="1">
                  <a:cs typeface="Arial" pitchFamily="34" charset="0"/>
                </a:rPr>
                <a:t>dei</a:t>
              </a:r>
              <a:r>
                <a:rPr lang="en-US" altLang="ko-KR" b="1" dirty="0">
                  <a:cs typeface="Arial" pitchFamily="34" charset="0"/>
                </a:rPr>
                <a:t> </a:t>
              </a:r>
              <a:r>
                <a:rPr lang="en-US" altLang="ko-KR" b="1" dirty="0" err="1">
                  <a:cs typeface="Arial" pitchFamily="34" charset="0"/>
                </a:rPr>
                <a:t>principi</a:t>
              </a:r>
              <a:r>
                <a:rPr lang="en-US" altLang="ko-KR" b="1" dirty="0">
                  <a:cs typeface="Arial" pitchFamily="34" charset="0"/>
                </a:rPr>
                <a:t>, </a:t>
              </a:r>
              <a:r>
                <a:rPr lang="en-US" altLang="ko-KR" b="1" dirty="0" err="1">
                  <a:cs typeface="Arial" pitchFamily="34" charset="0"/>
                </a:rPr>
                <a:t>diritti</a:t>
              </a:r>
              <a:r>
                <a:rPr lang="en-US" altLang="ko-KR" b="1" dirty="0">
                  <a:cs typeface="Arial" pitchFamily="34" charset="0"/>
                </a:rPr>
                <a:t> ed </a:t>
              </a:r>
              <a:r>
                <a:rPr lang="en-US" altLang="ko-KR" b="1" dirty="0" err="1">
                  <a:cs typeface="Arial" pitchFamily="34" charset="0"/>
                </a:rPr>
                <a:t>obblighi</a:t>
              </a:r>
              <a:r>
                <a:rPr lang="en-US" altLang="ko-KR" b="1" dirty="0">
                  <a:cs typeface="Arial" pitchFamily="34" charset="0"/>
                </a:rPr>
                <a:t> in </a:t>
              </a:r>
              <a:r>
                <a:rPr lang="en-US" altLang="ko-KR" b="1" dirty="0" err="1">
                  <a:cs typeface="Arial" pitchFamily="34" charset="0"/>
                </a:rPr>
                <a:t>merito</a:t>
              </a:r>
              <a:r>
                <a:rPr lang="en-US" altLang="ko-KR" b="1" dirty="0">
                  <a:cs typeface="Arial" pitchFamily="34" charset="0"/>
                </a:rPr>
                <a:t> al </a:t>
              </a:r>
              <a:r>
                <a:rPr lang="en-US" altLang="ko-KR" b="1" dirty="0" err="1">
                  <a:cs typeface="Arial" pitchFamily="34" charset="0"/>
                </a:rPr>
                <a:t>trattamento</a:t>
              </a:r>
              <a:r>
                <a:rPr lang="en-US" altLang="ko-KR" b="1" dirty="0">
                  <a:cs typeface="Arial" pitchFamily="34" charset="0"/>
                </a:rPr>
                <a:t> </a:t>
              </a:r>
              <a:r>
                <a:rPr lang="en-US" altLang="ko-KR" b="1" dirty="0" err="1">
                  <a:cs typeface="Arial" pitchFamily="34" charset="0"/>
                </a:rPr>
                <a:t>dei</a:t>
              </a:r>
              <a:r>
                <a:rPr lang="en-US" altLang="ko-KR" b="1" dirty="0">
                  <a:cs typeface="Arial" pitchFamily="34" charset="0"/>
                </a:rPr>
                <a:t> </a:t>
              </a:r>
              <a:r>
                <a:rPr lang="en-US" altLang="ko-KR" b="1" dirty="0" err="1">
                  <a:cs typeface="Arial" pitchFamily="34" charset="0"/>
                </a:rPr>
                <a:t>dati</a:t>
              </a:r>
              <a:r>
                <a:rPr lang="en-US" altLang="ko-KR" b="1" dirty="0">
                  <a:cs typeface="Arial" pitchFamily="34" charset="0"/>
                </a:rPr>
                <a:t> </a:t>
              </a:r>
              <a:r>
                <a:rPr lang="en-US" altLang="ko-KR" b="1" dirty="0" err="1">
                  <a:cs typeface="Arial" pitchFamily="34" charset="0"/>
                </a:rPr>
                <a:t>personali</a:t>
              </a:r>
              <a:r>
                <a:rPr lang="en-US" altLang="ko-KR" b="1" dirty="0">
                  <a:cs typeface="Arial" pitchFamily="34" charset="0"/>
                </a:rPr>
                <a:t> e </a:t>
              </a:r>
              <a:r>
                <a:rPr lang="en-US" altLang="ko-KR" b="1" dirty="0" err="1">
                  <a:cs typeface="Arial" pitchFamily="34" charset="0"/>
                </a:rPr>
                <a:t>della</a:t>
              </a:r>
              <a:r>
                <a:rPr lang="en-US" altLang="ko-KR" b="1" dirty="0">
                  <a:cs typeface="Arial" pitchFamily="34" charset="0"/>
                </a:rPr>
                <a:t> privacy in </a:t>
              </a:r>
              <a:r>
                <a:rPr lang="en-US" altLang="ko-KR" b="1" dirty="0" err="1">
                  <a:cs typeface="Arial" pitchFamily="34" charset="0"/>
                </a:rPr>
                <a:t>ambito</a:t>
              </a:r>
              <a:r>
                <a:rPr lang="en-US" altLang="ko-KR" b="1" dirty="0">
                  <a:cs typeface="Arial" pitchFamily="34" charset="0"/>
                </a:rPr>
                <a:t> ICH. </a:t>
              </a:r>
              <a:endParaRPr lang="ko-KR" altLang="en-US" b="1" dirty="0">
                <a:cs typeface="Arial" pitchFamily="34" charset="0"/>
              </a:endParaRPr>
            </a:p>
          </p:txBody>
        </p:sp>
        <p:sp>
          <p:nvSpPr>
            <p:cNvPr id="65" name="Oval 64"/>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6180060" y="719683"/>
            <a:ext cx="3030576" cy="707886"/>
          </a:xfrm>
          <a:prstGeom prst="rect">
            <a:avLst/>
          </a:prstGeom>
          <a:noFill/>
        </p:spPr>
        <p:txBody>
          <a:bodyPr wrap="square" rtlCol="0">
            <a:spAutoFit/>
          </a:bodyPr>
          <a:lstStyle/>
          <a:p>
            <a:r>
              <a:rPr lang="es-ES" sz="4000" b="1" dirty="0">
                <a:solidFill>
                  <a:srgbClr val="266C9F"/>
                </a:solidFill>
              </a:rPr>
              <a:t>OBIETTIVI</a:t>
            </a: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8975036" y="574708"/>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Rectángulo 6"/>
          <p:cNvSpPr/>
          <p:nvPr/>
        </p:nvSpPr>
        <p:spPr>
          <a:xfrm>
            <a:off x="6249941" y="1967591"/>
            <a:ext cx="4348947" cy="369332"/>
          </a:xfrm>
          <a:prstGeom prst="rect">
            <a:avLst/>
          </a:prstGeom>
        </p:spPr>
        <p:txBody>
          <a:bodyPr wrap="none">
            <a:spAutoFit/>
          </a:bodyPr>
          <a:lstStyle/>
          <a:p>
            <a:pPr algn="just"/>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Competenze</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acquisite</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alla</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fine del modulo: </a:t>
            </a:r>
          </a:p>
        </p:txBody>
      </p:sp>
      <p:pic>
        <p:nvPicPr>
          <p:cNvPr id="32" name="Imagen 1">
            <a:extLst>
              <a:ext uri="{FF2B5EF4-FFF2-40B4-BE49-F238E27FC236}">
                <a16:creationId xmlns:a16="http://schemas.microsoft.com/office/drawing/2014/main" id="{4285D921-77BC-4B3F-9707-B6204D86D37A}"/>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a:ext>
            </a:extLst>
          </a:blip>
          <a:stretch>
            <a:fillRect/>
          </a:stretch>
        </p:blipFill>
        <p:spPr>
          <a:xfrm>
            <a:off x="162675" y="1992534"/>
            <a:ext cx="4507702" cy="30051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628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2542914" y="1334491"/>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2646983" y="1256322"/>
            <a:ext cx="5862959" cy="461665"/>
          </a:xfrm>
          <a:prstGeom prst="rect">
            <a:avLst/>
          </a:prstGeom>
          <a:noFill/>
        </p:spPr>
        <p:txBody>
          <a:bodyPr wrap="square" rtlCol="0" anchor="ctr">
            <a:spAutoFit/>
          </a:bodyPr>
          <a:lstStyle/>
          <a:p>
            <a:r>
              <a:rPr lang="en-US" sz="2400" b="1" dirty="0"/>
              <a:t>Chi </a:t>
            </a:r>
            <a:r>
              <a:rPr lang="en-US" sz="2400" b="1" dirty="0" err="1"/>
              <a:t>tratta</a:t>
            </a:r>
            <a:r>
              <a:rPr lang="en-US" sz="2400" b="1" dirty="0"/>
              <a:t> e </a:t>
            </a:r>
            <a:r>
              <a:rPr lang="en-US" sz="2400" b="1" dirty="0" err="1"/>
              <a:t>controlla</a:t>
            </a:r>
            <a:r>
              <a:rPr lang="en-US" sz="2400" b="1" dirty="0"/>
              <a:t> </a:t>
            </a:r>
            <a:r>
              <a:rPr lang="en-US" sz="2400" b="1" dirty="0" err="1"/>
              <a:t>i</a:t>
            </a:r>
            <a:r>
              <a:rPr lang="en-US" sz="2400" b="1" dirty="0"/>
              <a:t> </a:t>
            </a:r>
            <a:r>
              <a:rPr lang="en-US" sz="2400" b="1" dirty="0" err="1"/>
              <a:t>dati</a:t>
            </a:r>
            <a:r>
              <a:rPr lang="en-US" sz="2400" b="1" dirty="0"/>
              <a:t> </a:t>
            </a:r>
            <a:r>
              <a:rPr lang="en-US" sz="2400" b="1" dirty="0" err="1"/>
              <a:t>personali</a:t>
            </a:r>
            <a:endParaRPr lang="en-US" sz="2400" b="1" dirty="0"/>
          </a:p>
        </p:txBody>
      </p:sp>
      <p:sp>
        <p:nvSpPr>
          <p:cNvPr id="29"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2.1. </a:t>
            </a:r>
            <a:r>
              <a:rPr lang="en-US" altLang="ko-KR" sz="3200" b="1" dirty="0" err="1">
                <a:solidFill>
                  <a:schemeClr val="accent1"/>
                </a:solidFill>
              </a:rPr>
              <a:t>Garantire</a:t>
            </a:r>
            <a:r>
              <a:rPr lang="en-US" altLang="ko-KR" sz="3200" b="1" dirty="0">
                <a:solidFill>
                  <a:schemeClr val="accent1"/>
                </a:solidFill>
              </a:rPr>
              <a:t> </a:t>
            </a:r>
            <a:r>
              <a:rPr lang="en-US" altLang="ko-KR" sz="3200" b="1" dirty="0" err="1">
                <a:solidFill>
                  <a:schemeClr val="accent1"/>
                </a:solidFill>
              </a:rPr>
              <a:t>l’osservanza</a:t>
            </a:r>
            <a:r>
              <a:rPr lang="en-US" altLang="ko-KR" sz="3200" b="1" dirty="0">
                <a:solidFill>
                  <a:schemeClr val="accent1"/>
                </a:solidFill>
              </a:rPr>
              <a:t> del GDPR</a:t>
            </a:r>
          </a:p>
        </p:txBody>
      </p:sp>
      <p:graphicFrame>
        <p:nvGraphicFramePr>
          <p:cNvPr id="8" name="Διάγραμμα 7"/>
          <p:cNvGraphicFramePr/>
          <p:nvPr>
            <p:extLst>
              <p:ext uri="{D42A27DB-BD31-4B8C-83A1-F6EECF244321}">
                <p14:modId xmlns:p14="http://schemas.microsoft.com/office/powerpoint/2010/main" val="1697638873"/>
              </p:ext>
            </p:extLst>
          </p:nvPr>
        </p:nvGraphicFramePr>
        <p:xfrm>
          <a:off x="606424" y="1717987"/>
          <a:ext cx="9090025"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140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1895181" y="1433732"/>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1999250" y="1355563"/>
            <a:ext cx="5862959" cy="461665"/>
          </a:xfrm>
          <a:prstGeom prst="rect">
            <a:avLst/>
          </a:prstGeom>
          <a:noFill/>
        </p:spPr>
        <p:txBody>
          <a:bodyPr wrap="square" rtlCol="0" anchor="ctr">
            <a:spAutoFit/>
          </a:bodyPr>
          <a:lstStyle/>
          <a:p>
            <a:r>
              <a:rPr lang="en-US" sz="2400" b="1" dirty="0" err="1"/>
              <a:t>Quando</a:t>
            </a:r>
            <a:r>
              <a:rPr lang="en-US" sz="2400" b="1" dirty="0"/>
              <a:t> </a:t>
            </a:r>
            <a:r>
              <a:rPr lang="en-US" sz="2400" b="1" dirty="0" err="1"/>
              <a:t>è</a:t>
            </a:r>
            <a:r>
              <a:rPr lang="en-US" sz="2400" b="1" dirty="0"/>
              <a:t> </a:t>
            </a:r>
            <a:r>
              <a:rPr lang="en-US" sz="2400" b="1" dirty="0" err="1"/>
              <a:t>permesso</a:t>
            </a:r>
            <a:r>
              <a:rPr lang="en-US" sz="2400" b="1" dirty="0"/>
              <a:t> il </a:t>
            </a:r>
            <a:r>
              <a:rPr lang="en-US" sz="2400" b="1" dirty="0" err="1"/>
              <a:t>trattamento</a:t>
            </a:r>
            <a:r>
              <a:rPr lang="en-US" sz="2400" b="1" dirty="0"/>
              <a:t> </a:t>
            </a:r>
            <a:r>
              <a:rPr lang="en-US" sz="2400" b="1" dirty="0" err="1"/>
              <a:t>dei</a:t>
            </a:r>
            <a:r>
              <a:rPr lang="en-US" sz="2400" b="1" dirty="0"/>
              <a:t> </a:t>
            </a:r>
            <a:r>
              <a:rPr lang="en-US" sz="2400" b="1" dirty="0" err="1"/>
              <a:t>dati</a:t>
            </a:r>
            <a:r>
              <a:rPr lang="en-US" sz="2400" b="1" dirty="0"/>
              <a:t>? </a:t>
            </a:r>
          </a:p>
        </p:txBody>
      </p:sp>
      <p:sp>
        <p:nvSpPr>
          <p:cNvPr id="27" name="TextBox 2">
            <a:extLst>
              <a:ext uri="{FF2B5EF4-FFF2-40B4-BE49-F238E27FC236}">
                <a16:creationId xmlns:a16="http://schemas.microsoft.com/office/drawing/2014/main" id="{A9DC58F7-259F-4D1B-B01F-00E5E6930B17}"/>
              </a:ext>
            </a:extLst>
          </p:cNvPr>
          <p:cNvSpPr txBox="1"/>
          <p:nvPr/>
        </p:nvSpPr>
        <p:spPr>
          <a:xfrm>
            <a:off x="1780409" y="1786450"/>
            <a:ext cx="8095169" cy="3693319"/>
          </a:xfrm>
          <a:prstGeom prst="rect">
            <a:avLst/>
          </a:prstGeom>
          <a:noFill/>
        </p:spPr>
        <p:txBody>
          <a:bodyPr wrap="square" rtlCol="0">
            <a:spAutoFit/>
          </a:bodyPr>
          <a:lstStyle/>
          <a:p>
            <a:pPr marL="285750" indent="-285750" algn="just">
              <a:buFont typeface="Arial" panose="020B0604020202020204" pitchFamily="34" charset="0"/>
              <a:buChar char="•"/>
            </a:pPr>
            <a:r>
              <a:rPr lang="it-IT" altLang="ko-KR" dirty="0"/>
              <a:t>Secondo il GDPR, una compagnia può processare dati personali solo in determinate condizioni. Infatti essa deve assicurare almeno una delle seguenti condizioni:</a:t>
            </a:r>
          </a:p>
          <a:p>
            <a:pPr marL="285750" indent="-285750" algn="just">
              <a:buFont typeface="Arial" panose="020B0604020202020204" pitchFamily="34" charset="0"/>
              <a:buChar char="•"/>
            </a:pPr>
            <a:endParaRPr lang="it-IT" altLang="ko-KR" dirty="0"/>
          </a:p>
          <a:p>
            <a:pPr marL="285750" indent="-285750" algn="just">
              <a:buFont typeface="Wingdings" panose="05000000000000000000" pitchFamily="2" charset="2"/>
              <a:buChar char="q"/>
            </a:pPr>
            <a:r>
              <a:rPr lang="it-IT" altLang="ko-KR" dirty="0"/>
              <a:t>Ha ricevuto il permesso dell’individuo in questione</a:t>
            </a:r>
          </a:p>
          <a:p>
            <a:pPr marL="285750" indent="-285750" algn="just">
              <a:buFont typeface="Wingdings" panose="05000000000000000000" pitchFamily="2" charset="2"/>
              <a:buChar char="q"/>
            </a:pPr>
            <a:r>
              <a:rPr lang="it-IT" altLang="ko-KR" dirty="0"/>
              <a:t>Necessita dei dati per compilare un obbligo contrattuale con l’individuo</a:t>
            </a:r>
          </a:p>
          <a:p>
            <a:pPr marL="285750" indent="-285750" algn="just">
              <a:buFont typeface="Wingdings" panose="05000000000000000000" pitchFamily="2" charset="2"/>
              <a:buChar char="q"/>
            </a:pPr>
            <a:r>
              <a:rPr lang="it-IT" altLang="ko-KR" dirty="0"/>
              <a:t>Necessita dei dati per soddisfare un’obbligazione legale</a:t>
            </a:r>
          </a:p>
          <a:p>
            <a:pPr marL="285750" indent="-285750" algn="just">
              <a:buFont typeface="Wingdings" panose="05000000000000000000" pitchFamily="2" charset="2"/>
              <a:buChar char="q"/>
            </a:pPr>
            <a:r>
              <a:rPr lang="it-IT" altLang="ko-KR" dirty="0"/>
              <a:t>Necessita dei dati per proteggere gli interessi vitali dell’individuo</a:t>
            </a:r>
          </a:p>
          <a:p>
            <a:pPr marL="285750" indent="-285750" algn="just">
              <a:buFont typeface="Wingdings" panose="05000000000000000000" pitchFamily="2" charset="2"/>
              <a:buChar char="q"/>
            </a:pPr>
            <a:r>
              <a:rPr lang="it-IT" altLang="ko-KR" dirty="0"/>
              <a:t>Processa i dati personali dell’individuo per portare a termine un compito al suo posto</a:t>
            </a:r>
          </a:p>
          <a:p>
            <a:pPr marL="285750" indent="-285750" algn="just">
              <a:buFont typeface="Wingdings" panose="05000000000000000000" pitchFamily="2" charset="2"/>
              <a:buChar char="q"/>
            </a:pPr>
            <a:r>
              <a:rPr lang="it-IT" altLang="ko-KR" dirty="0"/>
              <a:t>Sta agendo nel suo legittimo interesse, nei limiti di non ledere i diritti e le libertà fondamentali dell’individuo. Se gli interessi della compagnia scavalcano i diritti della persona, non si può procedere con il trattamento dei dati. </a:t>
            </a:r>
            <a:endParaRPr lang="it-IT" altLang="ko-KR" b="1" dirty="0"/>
          </a:p>
        </p:txBody>
      </p:sp>
      <p:grpSp>
        <p:nvGrpSpPr>
          <p:cNvPr id="61" name="Google Shape;12742;p70">
            <a:extLst>
              <a:ext uri="{FF2B5EF4-FFF2-40B4-BE49-F238E27FC236}">
                <a16:creationId xmlns:a16="http://schemas.microsoft.com/office/drawing/2014/main" id="{B909BA1D-0ABB-47C0-B708-4F8D6F6507B0}"/>
              </a:ext>
            </a:extLst>
          </p:cNvPr>
          <p:cNvGrpSpPr/>
          <p:nvPr/>
        </p:nvGrpSpPr>
        <p:grpSpPr>
          <a:xfrm>
            <a:off x="954189" y="5018948"/>
            <a:ext cx="736229" cy="737820"/>
            <a:chOff x="2280029" y="1970604"/>
            <a:chExt cx="353631" cy="354395"/>
          </a:xfrm>
          <a:solidFill>
            <a:srgbClr val="4EAE3A"/>
          </a:solidFill>
        </p:grpSpPr>
        <p:sp>
          <p:nvSpPr>
            <p:cNvPr id="62" name="Google Shape;12743;p70">
              <a:extLst>
                <a:ext uri="{FF2B5EF4-FFF2-40B4-BE49-F238E27FC236}">
                  <a16:creationId xmlns:a16="http://schemas.microsoft.com/office/drawing/2014/main" id="{B8080930-2178-49F3-9EF0-CDE95902F018}"/>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3" name="Google Shape;12744;p70">
              <a:extLst>
                <a:ext uri="{FF2B5EF4-FFF2-40B4-BE49-F238E27FC236}">
                  <a16:creationId xmlns:a16="http://schemas.microsoft.com/office/drawing/2014/main" id="{D7C75395-BBBD-4834-8724-5F9A0484DC9E}"/>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4" name="Google Shape;12745;p70">
              <a:extLst>
                <a:ext uri="{FF2B5EF4-FFF2-40B4-BE49-F238E27FC236}">
                  <a16:creationId xmlns:a16="http://schemas.microsoft.com/office/drawing/2014/main" id="{E1A2B65C-81AF-4441-B930-F9576A4F587E}"/>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5" name="Google Shape;12746;p70">
              <a:extLst>
                <a:ext uri="{FF2B5EF4-FFF2-40B4-BE49-F238E27FC236}">
                  <a16:creationId xmlns:a16="http://schemas.microsoft.com/office/drawing/2014/main" id="{EBB62A25-2323-414B-A502-86B1BDC0248C}"/>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sp>
        <p:nvSpPr>
          <p:cNvPr id="21"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2.1. </a:t>
            </a:r>
            <a:r>
              <a:rPr lang="en-US" altLang="ko-KR" sz="3200" b="1" dirty="0" err="1">
                <a:solidFill>
                  <a:schemeClr val="accent1"/>
                </a:solidFill>
              </a:rPr>
              <a:t>Garantire</a:t>
            </a:r>
            <a:r>
              <a:rPr lang="en-US" altLang="ko-KR" sz="3200" b="1" dirty="0">
                <a:solidFill>
                  <a:schemeClr val="accent1"/>
                </a:solidFill>
              </a:rPr>
              <a:t> </a:t>
            </a:r>
            <a:r>
              <a:rPr lang="en-US" altLang="ko-KR" sz="3200" b="1" dirty="0" err="1">
                <a:solidFill>
                  <a:schemeClr val="accent1"/>
                </a:solidFill>
              </a:rPr>
              <a:t>l’osservanza</a:t>
            </a:r>
            <a:r>
              <a:rPr lang="en-US" altLang="ko-KR" sz="3200" b="1" dirty="0">
                <a:solidFill>
                  <a:schemeClr val="accent1"/>
                </a:solidFill>
              </a:rPr>
              <a:t> del GDPR</a:t>
            </a:r>
          </a:p>
        </p:txBody>
      </p:sp>
    </p:spTree>
    <p:extLst>
      <p:ext uri="{BB962C8B-B14F-4D97-AF65-F5344CB8AC3E}">
        <p14:creationId xmlns:p14="http://schemas.microsoft.com/office/powerpoint/2010/main" val="119309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21A13C1-A62F-42B7-BA0B-406294803411}"/>
              </a:ext>
            </a:extLst>
          </p:cNvPr>
          <p:cNvSpPr/>
          <p:nvPr/>
        </p:nvSpPr>
        <p:spPr>
          <a:xfrm>
            <a:off x="5087903" y="2638862"/>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5191972" y="2560693"/>
            <a:ext cx="5862959" cy="461665"/>
          </a:xfrm>
          <a:prstGeom prst="rect">
            <a:avLst/>
          </a:prstGeom>
          <a:noFill/>
        </p:spPr>
        <p:txBody>
          <a:bodyPr wrap="square" rtlCol="0" anchor="ctr">
            <a:spAutoFit/>
          </a:bodyPr>
          <a:lstStyle/>
          <a:p>
            <a:r>
              <a:rPr lang="en-US" sz="2400" b="1" dirty="0" err="1"/>
              <a:t>Obblighi</a:t>
            </a:r>
            <a:endParaRPr lang="en-US" sz="2400" b="1" dirty="0"/>
          </a:p>
        </p:txBody>
      </p:sp>
      <p:sp>
        <p:nvSpPr>
          <p:cNvPr id="29" name="TextBox 2">
            <a:extLst>
              <a:ext uri="{FF2B5EF4-FFF2-40B4-BE49-F238E27FC236}">
                <a16:creationId xmlns:a16="http://schemas.microsoft.com/office/drawing/2014/main" id="{A9DC58F7-259F-4D1B-B01F-00E5E6930B17}"/>
              </a:ext>
            </a:extLst>
          </p:cNvPr>
          <p:cNvSpPr txBox="1"/>
          <p:nvPr/>
        </p:nvSpPr>
        <p:spPr>
          <a:xfrm>
            <a:off x="4973132" y="2991580"/>
            <a:ext cx="6078198" cy="2354491"/>
          </a:xfrm>
          <a:prstGeom prst="rect">
            <a:avLst/>
          </a:prstGeom>
          <a:noFill/>
        </p:spPr>
        <p:txBody>
          <a:bodyPr wrap="square" rtlCol="0">
            <a:spAutoFit/>
          </a:bodyPr>
          <a:lstStyle/>
          <a:p>
            <a:pPr marL="285750" indent="-285750" algn="just">
              <a:buFont typeface="Wingdings" panose="05000000000000000000" pitchFamily="2" charset="2"/>
              <a:buChar char="q"/>
            </a:pPr>
            <a:r>
              <a:rPr lang="it-IT" altLang="ko-KR" dirty="0"/>
              <a:t>Fornire informazioni trasparenti</a:t>
            </a:r>
          </a:p>
          <a:p>
            <a:pPr marL="285750" indent="-285750" algn="just">
              <a:buFont typeface="Wingdings" panose="05000000000000000000" pitchFamily="2" charset="2"/>
              <a:buChar char="q"/>
            </a:pPr>
            <a:r>
              <a:rPr lang="it-IT" altLang="ko-KR" dirty="0"/>
              <a:t>Diritto di accesso e diritto alla trasferibilità dei dati</a:t>
            </a:r>
          </a:p>
          <a:p>
            <a:pPr marL="285750" indent="-285750" algn="just">
              <a:buFont typeface="Wingdings" panose="05000000000000000000" pitchFamily="2" charset="2"/>
              <a:buChar char="q"/>
            </a:pPr>
            <a:r>
              <a:rPr lang="it-IT" altLang="ko-KR" dirty="0"/>
              <a:t>Diritto di cancellazione (diritto ad essere dimenticato)</a:t>
            </a:r>
          </a:p>
          <a:p>
            <a:pPr marL="285750" indent="-285750" algn="just">
              <a:buFont typeface="Wingdings" panose="05000000000000000000" pitchFamily="2" charset="2"/>
              <a:buChar char="q"/>
            </a:pPr>
            <a:r>
              <a:rPr lang="it-IT" altLang="ko-KR" dirty="0"/>
              <a:t>Diritto di correzione e obiezione</a:t>
            </a:r>
          </a:p>
          <a:p>
            <a:pPr marL="285750" indent="-285750" algn="just">
              <a:buFont typeface="Wingdings" panose="05000000000000000000" pitchFamily="2" charset="2"/>
              <a:buChar char="q"/>
            </a:pPr>
            <a:r>
              <a:rPr lang="it-IT" altLang="ko-KR" dirty="0"/>
              <a:t>Nominare un Data </a:t>
            </a:r>
            <a:r>
              <a:rPr lang="it-IT" altLang="ko-KR" dirty="0" err="1"/>
              <a:t>Protection</a:t>
            </a:r>
            <a:r>
              <a:rPr lang="it-IT" altLang="ko-KR" dirty="0"/>
              <a:t> </a:t>
            </a:r>
            <a:r>
              <a:rPr lang="it-IT" altLang="ko-KR" dirty="0" err="1"/>
              <a:t>Officer</a:t>
            </a:r>
            <a:r>
              <a:rPr lang="it-IT" altLang="ko-KR" dirty="0"/>
              <a:t> (DPO)</a:t>
            </a:r>
          </a:p>
          <a:p>
            <a:pPr marL="285750" indent="-285750" algn="just">
              <a:buFont typeface="Wingdings" panose="05000000000000000000" pitchFamily="2" charset="2"/>
              <a:buChar char="q"/>
            </a:pPr>
            <a:r>
              <a:rPr lang="it-IT" altLang="ko-KR" dirty="0"/>
              <a:t>Progettazione che preveda protezione dati predefinita</a:t>
            </a:r>
          </a:p>
          <a:p>
            <a:pPr marL="285750" indent="-285750" algn="just">
              <a:buFont typeface="Wingdings" panose="05000000000000000000" pitchFamily="2" charset="2"/>
              <a:buChar char="q"/>
            </a:pPr>
            <a:r>
              <a:rPr lang="it-IT" altLang="ko-KR" dirty="0"/>
              <a:t>Notificare in caso di violazione dei dati</a:t>
            </a:r>
          </a:p>
          <a:p>
            <a:pPr marL="285750" indent="-285750">
              <a:buFont typeface="Arial" panose="020B0604020202020204" pitchFamily="34" charset="0"/>
              <a:buChar char="•"/>
            </a:pPr>
            <a:endParaRPr lang="it-IT" altLang="ko-KR" sz="1050" dirty="0"/>
          </a:p>
          <a:p>
            <a:pPr marL="285750" indent="-285750">
              <a:buFont typeface="Arial" panose="020B0604020202020204" pitchFamily="34" charset="0"/>
              <a:buChar char="•"/>
            </a:pPr>
            <a:endParaRPr lang="en-US" altLang="ko-KR" sz="1050" b="1" dirty="0"/>
          </a:p>
        </p:txBody>
      </p:sp>
      <p:grpSp>
        <p:nvGrpSpPr>
          <p:cNvPr id="38" name="Google Shape;11948;p68">
            <a:extLst>
              <a:ext uri="{FF2B5EF4-FFF2-40B4-BE49-F238E27FC236}">
                <a16:creationId xmlns:a16="http://schemas.microsoft.com/office/drawing/2014/main" id="{3DAF02D9-94EC-44AD-8DAA-A4FA0F605BB0}"/>
              </a:ext>
            </a:extLst>
          </p:cNvPr>
          <p:cNvGrpSpPr/>
          <p:nvPr/>
        </p:nvGrpSpPr>
        <p:grpSpPr>
          <a:xfrm rot="20658580">
            <a:off x="7623790" y="5109365"/>
            <a:ext cx="776882" cy="641663"/>
            <a:chOff x="6889712" y="3833413"/>
            <a:chExt cx="355230" cy="293401"/>
          </a:xfrm>
          <a:solidFill>
            <a:srgbClr val="266C9F"/>
          </a:solidFill>
        </p:grpSpPr>
        <p:sp>
          <p:nvSpPr>
            <p:cNvPr id="39" name="Google Shape;11949;p68">
              <a:extLst>
                <a:ext uri="{FF2B5EF4-FFF2-40B4-BE49-F238E27FC236}">
                  <a16:creationId xmlns:a16="http://schemas.microsoft.com/office/drawing/2014/main" id="{16B9B989-7418-46E5-BC63-A1AB98735844}"/>
                </a:ext>
              </a:extLst>
            </p:cNvPr>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950;p68">
              <a:extLst>
                <a:ext uri="{FF2B5EF4-FFF2-40B4-BE49-F238E27FC236}">
                  <a16:creationId xmlns:a16="http://schemas.microsoft.com/office/drawing/2014/main" id="{838B7B41-2B04-4049-A884-2E7A1F478864}"/>
                </a:ext>
              </a:extLst>
            </p:cNvPr>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951;p68">
              <a:extLst>
                <a:ext uri="{FF2B5EF4-FFF2-40B4-BE49-F238E27FC236}">
                  <a16:creationId xmlns:a16="http://schemas.microsoft.com/office/drawing/2014/main" id="{4CEF1C19-0EB5-4210-85C3-6E22DA1C35F2}"/>
                </a:ext>
              </a:extLst>
            </p:cNvPr>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952;p68">
              <a:extLst>
                <a:ext uri="{FF2B5EF4-FFF2-40B4-BE49-F238E27FC236}">
                  <a16:creationId xmlns:a16="http://schemas.microsoft.com/office/drawing/2014/main" id="{B78A76E7-6B7B-48CB-B21D-778AB289FF9E}"/>
                </a:ext>
              </a:extLst>
            </p:cNvPr>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953;p68">
              <a:extLst>
                <a:ext uri="{FF2B5EF4-FFF2-40B4-BE49-F238E27FC236}">
                  <a16:creationId xmlns:a16="http://schemas.microsoft.com/office/drawing/2014/main" id="{1D52388D-B9B4-4AA3-BFA4-F436B93628C6}"/>
                </a:ext>
              </a:extLst>
            </p:cNvPr>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2.2. </a:t>
            </a:r>
            <a:r>
              <a:rPr lang="en-US" altLang="ko-KR" sz="3200" b="1" dirty="0" err="1">
                <a:solidFill>
                  <a:schemeClr val="accent1"/>
                </a:solidFill>
              </a:rPr>
              <a:t>Tenere</a:t>
            </a:r>
            <a:r>
              <a:rPr lang="en-US" altLang="ko-KR" sz="3200" b="1" dirty="0">
                <a:solidFill>
                  <a:schemeClr val="accent1"/>
                </a:solidFill>
              </a:rPr>
              <a:t> in </a:t>
            </a:r>
            <a:r>
              <a:rPr lang="en-US" altLang="ko-KR" sz="3200" b="1" dirty="0" err="1">
                <a:solidFill>
                  <a:schemeClr val="accent1"/>
                </a:solidFill>
              </a:rPr>
              <a:t>considerazione</a:t>
            </a:r>
            <a:r>
              <a:rPr lang="en-US" altLang="ko-KR" sz="3200" b="1" dirty="0">
                <a:solidFill>
                  <a:schemeClr val="accent1"/>
                </a:solidFill>
              </a:rPr>
              <a:t> il </a:t>
            </a:r>
            <a:r>
              <a:rPr lang="en-US" altLang="ko-KR" sz="3200" b="1" dirty="0" err="1">
                <a:solidFill>
                  <a:schemeClr val="accent1"/>
                </a:solidFill>
              </a:rPr>
              <a:t>trattamento</a:t>
            </a:r>
            <a:r>
              <a:rPr lang="en-US" altLang="ko-KR" sz="3200" b="1" dirty="0">
                <a:solidFill>
                  <a:schemeClr val="accent1"/>
                </a:solidFill>
              </a:rPr>
              <a:t> </a:t>
            </a:r>
            <a:r>
              <a:rPr lang="en-US" altLang="ko-KR" sz="3200" b="1" dirty="0" err="1">
                <a:solidFill>
                  <a:schemeClr val="accent1"/>
                </a:solidFill>
              </a:rPr>
              <a:t>equo</a:t>
            </a:r>
            <a:r>
              <a:rPr lang="en-US" altLang="ko-KR" sz="3200" b="1" dirty="0">
                <a:solidFill>
                  <a:schemeClr val="accent1"/>
                </a:solidFill>
              </a:rPr>
              <a:t> </a:t>
            </a:r>
            <a:r>
              <a:rPr lang="en-US" altLang="ko-KR" sz="3200" b="1" dirty="0" err="1">
                <a:solidFill>
                  <a:schemeClr val="accent1"/>
                </a:solidFill>
              </a:rPr>
              <a:t>degli</a:t>
            </a:r>
            <a:r>
              <a:rPr lang="en-US" altLang="ko-KR" sz="3200" b="1" dirty="0">
                <a:solidFill>
                  <a:schemeClr val="accent1"/>
                </a:solidFill>
              </a:rPr>
              <a:t> </a:t>
            </a:r>
            <a:r>
              <a:rPr lang="en-US" altLang="ko-KR" sz="3200" b="1" dirty="0" err="1">
                <a:solidFill>
                  <a:schemeClr val="accent1"/>
                </a:solidFill>
              </a:rPr>
              <a:t>individui</a:t>
            </a:r>
            <a:endParaRPr lang="en-US" altLang="ko-KR" sz="3200" b="1" dirty="0">
              <a:solidFill>
                <a:schemeClr val="accent1"/>
              </a:solidFill>
            </a:endParaRPr>
          </a:p>
          <a:p>
            <a:pPr marL="0" indent="0" algn="r">
              <a:buNone/>
            </a:pPr>
            <a:endParaRPr lang="en-US" altLang="ko-KR" sz="3200" b="1" dirty="0">
              <a:solidFill>
                <a:schemeClr val="accent1"/>
              </a:solidFill>
            </a:endParaRPr>
          </a:p>
        </p:txBody>
      </p:sp>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8183" y="2165528"/>
            <a:ext cx="2264569" cy="3019425"/>
          </a:xfrm>
          <a:prstGeom prst="rect">
            <a:avLst/>
          </a:prstGeom>
        </p:spPr>
      </p:pic>
    </p:spTree>
    <p:extLst>
      <p:ext uri="{BB962C8B-B14F-4D97-AF65-F5344CB8AC3E}">
        <p14:creationId xmlns:p14="http://schemas.microsoft.com/office/powerpoint/2010/main" val="2791007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1">
            <a:extLst>
              <a:ext uri="{FF2B5EF4-FFF2-40B4-BE49-F238E27FC236}">
                <a16:creationId xmlns:a16="http://schemas.microsoft.com/office/drawing/2014/main" id="{4285D921-77BC-4B3F-9707-B6204D86D3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7185" y="2166181"/>
            <a:ext cx="3543340" cy="2362226"/>
          </a:xfrm>
          <a:prstGeom prst="rect">
            <a:avLst/>
          </a:prstGeom>
        </p:spPr>
      </p:pic>
      <p:sp>
        <p:nvSpPr>
          <p:cNvPr id="27" name="Rectangle 7">
            <a:extLst>
              <a:ext uri="{FF2B5EF4-FFF2-40B4-BE49-F238E27FC236}">
                <a16:creationId xmlns:a16="http://schemas.microsoft.com/office/drawing/2014/main" id="{421A13C1-A62F-42B7-BA0B-406294803411}"/>
              </a:ext>
            </a:extLst>
          </p:cNvPr>
          <p:cNvSpPr/>
          <p:nvPr/>
        </p:nvSpPr>
        <p:spPr>
          <a:xfrm>
            <a:off x="4987194" y="2140772"/>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5094953" y="2094605"/>
            <a:ext cx="5862959" cy="461665"/>
          </a:xfrm>
          <a:prstGeom prst="rect">
            <a:avLst/>
          </a:prstGeom>
          <a:noFill/>
        </p:spPr>
        <p:txBody>
          <a:bodyPr wrap="square" rtlCol="0" anchor="ctr">
            <a:spAutoFit/>
          </a:bodyPr>
          <a:lstStyle/>
          <a:p>
            <a:r>
              <a:rPr lang="en-US" sz="2400" b="1" dirty="0" err="1"/>
              <a:t>Informativa</a:t>
            </a:r>
            <a:r>
              <a:rPr lang="en-US" sz="2400" b="1" dirty="0"/>
              <a:t> </a:t>
            </a:r>
            <a:r>
              <a:rPr lang="en-US" sz="2400" b="1" dirty="0" err="1"/>
              <a:t>sulla</a:t>
            </a:r>
            <a:r>
              <a:rPr lang="en-US" sz="2400" b="1" dirty="0"/>
              <a:t> privacy</a:t>
            </a:r>
          </a:p>
        </p:txBody>
      </p:sp>
      <p:sp>
        <p:nvSpPr>
          <p:cNvPr id="29" name="TextBox 2">
            <a:extLst>
              <a:ext uri="{FF2B5EF4-FFF2-40B4-BE49-F238E27FC236}">
                <a16:creationId xmlns:a16="http://schemas.microsoft.com/office/drawing/2014/main" id="{A9DC58F7-259F-4D1B-B01F-00E5E6930B17}"/>
              </a:ext>
            </a:extLst>
          </p:cNvPr>
          <p:cNvSpPr txBox="1"/>
          <p:nvPr/>
        </p:nvSpPr>
        <p:spPr>
          <a:xfrm>
            <a:off x="4879714" y="2691420"/>
            <a:ext cx="6078198" cy="2308324"/>
          </a:xfrm>
          <a:prstGeom prst="rect">
            <a:avLst/>
          </a:prstGeom>
          <a:noFill/>
        </p:spPr>
        <p:txBody>
          <a:bodyPr wrap="square" rtlCol="0">
            <a:spAutoFit/>
          </a:bodyPr>
          <a:lstStyle/>
          <a:p>
            <a:pPr algn="just"/>
            <a:r>
              <a:rPr lang="it-IT" b="1" dirty="0"/>
              <a:t>L’informativa sulla privacy </a:t>
            </a:r>
            <a:r>
              <a:rPr lang="it-IT" dirty="0"/>
              <a:t>è un documento legale che spiega come verranno raccolti, processati, utilizzati e gestiti i dati personali raccolti dalla compagnia.</a:t>
            </a:r>
          </a:p>
          <a:p>
            <a:pPr algn="just"/>
            <a:endParaRPr lang="it-IT" dirty="0"/>
          </a:p>
          <a:p>
            <a:pPr algn="just"/>
            <a:r>
              <a:rPr lang="it-IT" dirty="0"/>
              <a:t>Esempio: L’informativa sulla privacy dell’</a:t>
            </a:r>
            <a:r>
              <a:rPr lang="it-IT" dirty="0">
                <a:hlinkClick r:id="rId3"/>
              </a:rPr>
              <a:t>UNESCO</a:t>
            </a:r>
            <a:r>
              <a:rPr lang="it-IT" dirty="0"/>
              <a:t> dà una panoramica di cosa accade ai dati personali quando si visita il loro sito web. </a:t>
            </a:r>
          </a:p>
          <a:p>
            <a:pPr algn="just"/>
            <a:endParaRPr lang="en-US" dirty="0"/>
          </a:p>
        </p:txBody>
      </p:sp>
      <p:grpSp>
        <p:nvGrpSpPr>
          <p:cNvPr id="38" name="Google Shape;11948;p68">
            <a:extLst>
              <a:ext uri="{FF2B5EF4-FFF2-40B4-BE49-F238E27FC236}">
                <a16:creationId xmlns:a16="http://schemas.microsoft.com/office/drawing/2014/main" id="{3DAF02D9-94EC-44AD-8DAA-A4FA0F605BB0}"/>
              </a:ext>
            </a:extLst>
          </p:cNvPr>
          <p:cNvGrpSpPr/>
          <p:nvPr/>
        </p:nvGrpSpPr>
        <p:grpSpPr>
          <a:xfrm rot="20658580">
            <a:off x="7623790" y="5109365"/>
            <a:ext cx="776882" cy="641663"/>
            <a:chOff x="6889712" y="3833413"/>
            <a:chExt cx="355230" cy="293401"/>
          </a:xfrm>
          <a:solidFill>
            <a:srgbClr val="266C9F"/>
          </a:solidFill>
        </p:grpSpPr>
        <p:sp>
          <p:nvSpPr>
            <p:cNvPr id="39" name="Google Shape;11949;p68">
              <a:extLst>
                <a:ext uri="{FF2B5EF4-FFF2-40B4-BE49-F238E27FC236}">
                  <a16:creationId xmlns:a16="http://schemas.microsoft.com/office/drawing/2014/main" id="{16B9B989-7418-46E5-BC63-A1AB98735844}"/>
                </a:ext>
              </a:extLst>
            </p:cNvPr>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950;p68">
              <a:extLst>
                <a:ext uri="{FF2B5EF4-FFF2-40B4-BE49-F238E27FC236}">
                  <a16:creationId xmlns:a16="http://schemas.microsoft.com/office/drawing/2014/main" id="{838B7B41-2B04-4049-A884-2E7A1F478864}"/>
                </a:ext>
              </a:extLst>
            </p:cNvPr>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951;p68">
              <a:extLst>
                <a:ext uri="{FF2B5EF4-FFF2-40B4-BE49-F238E27FC236}">
                  <a16:creationId xmlns:a16="http://schemas.microsoft.com/office/drawing/2014/main" id="{4CEF1C19-0EB5-4210-85C3-6E22DA1C35F2}"/>
                </a:ext>
              </a:extLst>
            </p:cNvPr>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952;p68">
              <a:extLst>
                <a:ext uri="{FF2B5EF4-FFF2-40B4-BE49-F238E27FC236}">
                  <a16:creationId xmlns:a16="http://schemas.microsoft.com/office/drawing/2014/main" id="{B78A76E7-6B7B-48CB-B21D-778AB289FF9E}"/>
                </a:ext>
              </a:extLst>
            </p:cNvPr>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953;p68">
              <a:extLst>
                <a:ext uri="{FF2B5EF4-FFF2-40B4-BE49-F238E27FC236}">
                  <a16:creationId xmlns:a16="http://schemas.microsoft.com/office/drawing/2014/main" id="{1D52388D-B9B4-4AA3-BFA4-F436B93628C6}"/>
                </a:ext>
              </a:extLst>
            </p:cNvPr>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2.2. </a:t>
            </a:r>
            <a:r>
              <a:rPr lang="en-US" altLang="ko-KR" sz="3200" b="1" dirty="0" err="1">
                <a:solidFill>
                  <a:schemeClr val="accent1"/>
                </a:solidFill>
              </a:rPr>
              <a:t>Tenere</a:t>
            </a:r>
            <a:r>
              <a:rPr lang="en-US" altLang="ko-KR" sz="3200" b="1" dirty="0">
                <a:solidFill>
                  <a:schemeClr val="accent1"/>
                </a:solidFill>
              </a:rPr>
              <a:t> in </a:t>
            </a:r>
            <a:r>
              <a:rPr lang="en-US" altLang="ko-KR" sz="3200" b="1" dirty="0" err="1">
                <a:solidFill>
                  <a:schemeClr val="accent1"/>
                </a:solidFill>
              </a:rPr>
              <a:t>considerazione</a:t>
            </a:r>
            <a:r>
              <a:rPr lang="en-US" altLang="ko-KR" sz="3200" b="1" dirty="0">
                <a:solidFill>
                  <a:schemeClr val="accent1"/>
                </a:solidFill>
              </a:rPr>
              <a:t> il </a:t>
            </a:r>
            <a:r>
              <a:rPr lang="en-US" altLang="ko-KR" sz="3200" b="1" dirty="0" err="1">
                <a:solidFill>
                  <a:schemeClr val="accent1"/>
                </a:solidFill>
              </a:rPr>
              <a:t>trattamento</a:t>
            </a:r>
            <a:r>
              <a:rPr lang="en-US" altLang="ko-KR" sz="3200" b="1" dirty="0">
                <a:solidFill>
                  <a:schemeClr val="accent1"/>
                </a:solidFill>
              </a:rPr>
              <a:t> </a:t>
            </a:r>
            <a:r>
              <a:rPr lang="en-US" altLang="ko-KR" sz="3200" b="1" dirty="0" err="1">
                <a:solidFill>
                  <a:schemeClr val="accent1"/>
                </a:solidFill>
              </a:rPr>
              <a:t>equo</a:t>
            </a:r>
            <a:r>
              <a:rPr lang="en-US" altLang="ko-KR" sz="3200" b="1" dirty="0">
                <a:solidFill>
                  <a:schemeClr val="accent1"/>
                </a:solidFill>
              </a:rPr>
              <a:t> </a:t>
            </a:r>
            <a:r>
              <a:rPr lang="en-US" altLang="ko-KR" sz="3200" b="1" dirty="0" err="1">
                <a:solidFill>
                  <a:schemeClr val="accent1"/>
                </a:solidFill>
              </a:rPr>
              <a:t>degli</a:t>
            </a:r>
            <a:r>
              <a:rPr lang="en-US" altLang="ko-KR" sz="3200" b="1" dirty="0">
                <a:solidFill>
                  <a:schemeClr val="accent1"/>
                </a:solidFill>
              </a:rPr>
              <a:t> </a:t>
            </a:r>
            <a:r>
              <a:rPr lang="en-US" altLang="ko-KR" sz="3200" b="1" dirty="0" err="1">
                <a:solidFill>
                  <a:schemeClr val="accent1"/>
                </a:solidFill>
              </a:rPr>
              <a:t>individui</a:t>
            </a:r>
            <a:endParaRPr lang="en-US" altLang="ko-KR" sz="3200" b="1" dirty="0">
              <a:solidFill>
                <a:schemeClr val="accent1"/>
              </a:solidFill>
            </a:endParaRPr>
          </a:p>
          <a:p>
            <a:pPr marL="0" indent="0" algn="r">
              <a:buNone/>
            </a:pPr>
            <a:endParaRPr lang="en-US" altLang="ko-KR" sz="3200" b="1" dirty="0">
              <a:solidFill>
                <a:schemeClr val="accent1"/>
              </a:solidFill>
            </a:endParaRPr>
          </a:p>
        </p:txBody>
      </p:sp>
    </p:spTree>
    <p:extLst>
      <p:ext uri="{BB962C8B-B14F-4D97-AF65-F5344CB8AC3E}">
        <p14:creationId xmlns:p14="http://schemas.microsoft.com/office/powerpoint/2010/main" val="2688205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21A13C1-A62F-42B7-BA0B-406294803411}"/>
              </a:ext>
            </a:extLst>
          </p:cNvPr>
          <p:cNvSpPr/>
          <p:nvPr/>
        </p:nvSpPr>
        <p:spPr>
          <a:xfrm>
            <a:off x="1754153" y="1791137"/>
            <a:ext cx="79072" cy="317649"/>
          </a:xfrm>
          <a:prstGeom prst="rect">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1858222" y="1712968"/>
            <a:ext cx="5862959" cy="461665"/>
          </a:xfrm>
          <a:prstGeom prst="rect">
            <a:avLst/>
          </a:prstGeom>
          <a:noFill/>
        </p:spPr>
        <p:txBody>
          <a:bodyPr wrap="square" rtlCol="0" anchor="ctr">
            <a:spAutoFit/>
          </a:bodyPr>
          <a:lstStyle/>
          <a:p>
            <a:r>
              <a:rPr lang="en-US" sz="2400" b="1" dirty="0"/>
              <a:t>Fonti</a:t>
            </a:r>
          </a:p>
        </p:txBody>
      </p:sp>
      <p:sp>
        <p:nvSpPr>
          <p:cNvPr id="29" name="TextBox 2">
            <a:extLst>
              <a:ext uri="{FF2B5EF4-FFF2-40B4-BE49-F238E27FC236}">
                <a16:creationId xmlns:a16="http://schemas.microsoft.com/office/drawing/2014/main" id="{A9DC58F7-259F-4D1B-B01F-00E5E6930B17}"/>
              </a:ext>
            </a:extLst>
          </p:cNvPr>
          <p:cNvSpPr txBox="1"/>
          <p:nvPr/>
        </p:nvSpPr>
        <p:spPr>
          <a:xfrm>
            <a:off x="1639381" y="2143855"/>
            <a:ext cx="7609393" cy="2585323"/>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hlinkClick r:id="rId2"/>
              </a:rPr>
              <a:t>https://europa.eu/youreurope/business/dealing-with-customers/data-protection/data-protection-gdpr/index_en.htm</a:t>
            </a:r>
            <a:endParaRPr lang="en-US" altLang="ko-KR" dirty="0"/>
          </a:p>
          <a:p>
            <a:pPr marL="285750" indent="-285750">
              <a:buFont typeface="Arial" panose="020B0604020202020204" pitchFamily="34" charset="0"/>
              <a:buChar char="•"/>
            </a:pPr>
            <a:r>
              <a:rPr lang="en-US" altLang="ko-KR" dirty="0">
                <a:hlinkClick r:id="rId3"/>
              </a:rPr>
              <a:t>https://www.europarl.europa.eu/RegData/etudes/BRIE/2018/621876/EPRS_BRI(2018)621876_EN.pdf</a:t>
            </a:r>
            <a:r>
              <a:rPr lang="en-US" altLang="ko-KR" dirty="0"/>
              <a:t> </a:t>
            </a:r>
          </a:p>
          <a:p>
            <a:pPr marL="285750" indent="-285750">
              <a:buFont typeface="Arial" panose="020B0604020202020204" pitchFamily="34" charset="0"/>
              <a:buChar char="•"/>
            </a:pPr>
            <a:r>
              <a:rPr lang="en-US" altLang="ko-KR" dirty="0">
                <a:hlinkClick r:id="rId4"/>
              </a:rPr>
              <a:t>https://ec.europa.eu/info/sites/default/files/data-protection-factsheet-sme-obligations_en.pdf</a:t>
            </a:r>
            <a:r>
              <a:rPr lang="en-US" altLang="ko-KR" dirty="0"/>
              <a:t> </a:t>
            </a:r>
          </a:p>
          <a:p>
            <a:pPr marL="285750" indent="-285750">
              <a:buFont typeface="Arial" panose="020B0604020202020204" pitchFamily="34" charset="0"/>
              <a:buChar char="•"/>
            </a:pPr>
            <a:r>
              <a:rPr lang="en-US" altLang="ko-KR" dirty="0">
                <a:hlinkClick r:id="rId5"/>
              </a:rPr>
              <a:t>https://www.ichandmuseums.eu/en/privacy-cookie-policy</a:t>
            </a:r>
            <a:endParaRPr lang="en-US" altLang="ko-KR" dirty="0"/>
          </a:p>
          <a:p>
            <a:pPr marL="285750" indent="-285750">
              <a:buFont typeface="Arial" panose="020B0604020202020204" pitchFamily="34" charset="0"/>
              <a:buChar char="•"/>
            </a:pPr>
            <a:r>
              <a:rPr lang="en-US" altLang="ko-KR" dirty="0">
                <a:hlinkClick r:id="rId6"/>
              </a:rPr>
              <a:t>https://www.unesco.de/en/privacy-policy</a:t>
            </a:r>
            <a:endParaRPr lang="en-US" altLang="ko-KR" dirty="0"/>
          </a:p>
          <a:p>
            <a:endParaRPr lang="en-US" altLang="ko-KR" dirty="0"/>
          </a:p>
        </p:txBody>
      </p:sp>
      <p:grpSp>
        <p:nvGrpSpPr>
          <p:cNvPr id="38" name="Google Shape;11948;p68">
            <a:extLst>
              <a:ext uri="{FF2B5EF4-FFF2-40B4-BE49-F238E27FC236}">
                <a16:creationId xmlns:a16="http://schemas.microsoft.com/office/drawing/2014/main" id="{3DAF02D9-94EC-44AD-8DAA-A4FA0F605BB0}"/>
              </a:ext>
            </a:extLst>
          </p:cNvPr>
          <p:cNvGrpSpPr/>
          <p:nvPr/>
        </p:nvGrpSpPr>
        <p:grpSpPr>
          <a:xfrm rot="20658580">
            <a:off x="4290039" y="4685346"/>
            <a:ext cx="776882" cy="641663"/>
            <a:chOff x="6889712" y="3833413"/>
            <a:chExt cx="355230" cy="293401"/>
          </a:xfrm>
          <a:solidFill>
            <a:srgbClr val="266C9F"/>
          </a:solidFill>
        </p:grpSpPr>
        <p:sp>
          <p:nvSpPr>
            <p:cNvPr id="39" name="Google Shape;11949;p68">
              <a:extLst>
                <a:ext uri="{FF2B5EF4-FFF2-40B4-BE49-F238E27FC236}">
                  <a16:creationId xmlns:a16="http://schemas.microsoft.com/office/drawing/2014/main" id="{16B9B989-7418-46E5-BC63-A1AB98735844}"/>
                </a:ext>
              </a:extLst>
            </p:cNvPr>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950;p68">
              <a:extLst>
                <a:ext uri="{FF2B5EF4-FFF2-40B4-BE49-F238E27FC236}">
                  <a16:creationId xmlns:a16="http://schemas.microsoft.com/office/drawing/2014/main" id="{838B7B41-2B04-4049-A884-2E7A1F478864}"/>
                </a:ext>
              </a:extLst>
            </p:cNvPr>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951;p68">
              <a:extLst>
                <a:ext uri="{FF2B5EF4-FFF2-40B4-BE49-F238E27FC236}">
                  <a16:creationId xmlns:a16="http://schemas.microsoft.com/office/drawing/2014/main" id="{4CEF1C19-0EB5-4210-85C3-6E22DA1C35F2}"/>
                </a:ext>
              </a:extLst>
            </p:cNvPr>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952;p68">
              <a:extLst>
                <a:ext uri="{FF2B5EF4-FFF2-40B4-BE49-F238E27FC236}">
                  <a16:creationId xmlns:a16="http://schemas.microsoft.com/office/drawing/2014/main" id="{B78A76E7-6B7B-48CB-B21D-778AB289FF9E}"/>
                </a:ext>
              </a:extLst>
            </p:cNvPr>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953;p68">
              <a:extLst>
                <a:ext uri="{FF2B5EF4-FFF2-40B4-BE49-F238E27FC236}">
                  <a16:creationId xmlns:a16="http://schemas.microsoft.com/office/drawing/2014/main" id="{1D52388D-B9B4-4AA3-BFA4-F436B93628C6}"/>
                </a:ext>
              </a:extLst>
            </p:cNvPr>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err="1">
                <a:solidFill>
                  <a:schemeClr val="accent1"/>
                </a:solidFill>
              </a:rPr>
              <a:t>Protezione</a:t>
            </a:r>
            <a:r>
              <a:rPr lang="en-US" altLang="ko-KR" sz="3200" b="1" dirty="0">
                <a:solidFill>
                  <a:schemeClr val="accent1"/>
                </a:solidFill>
              </a:rPr>
              <a:t> </a:t>
            </a:r>
            <a:r>
              <a:rPr lang="en-US" altLang="ko-KR" sz="3200" b="1" dirty="0" err="1">
                <a:solidFill>
                  <a:schemeClr val="accent1"/>
                </a:solidFill>
              </a:rPr>
              <a:t>dati</a:t>
            </a:r>
            <a:r>
              <a:rPr lang="en-US" altLang="ko-KR" sz="3200" b="1" dirty="0">
                <a:solidFill>
                  <a:schemeClr val="accent1"/>
                </a:solidFill>
              </a:rPr>
              <a:t>, </a:t>
            </a:r>
            <a:r>
              <a:rPr lang="en-US" altLang="ko-KR" sz="3200" b="1" dirty="0" err="1">
                <a:solidFill>
                  <a:schemeClr val="accent1"/>
                </a:solidFill>
              </a:rPr>
              <a:t>sostenibilità</a:t>
            </a:r>
            <a:r>
              <a:rPr lang="en-US" altLang="ko-KR" sz="3200" b="1" dirty="0">
                <a:solidFill>
                  <a:schemeClr val="accent1"/>
                </a:solidFill>
              </a:rPr>
              <a:t> e </a:t>
            </a:r>
            <a:r>
              <a:rPr lang="en-US" altLang="ko-KR" sz="3200" b="1" dirty="0" err="1">
                <a:solidFill>
                  <a:schemeClr val="accent1"/>
                </a:solidFill>
              </a:rPr>
              <a:t>trasferimento</a:t>
            </a:r>
            <a:r>
              <a:rPr lang="en-US" altLang="ko-KR" sz="3200" b="1" dirty="0">
                <a:solidFill>
                  <a:schemeClr val="accent1"/>
                </a:solidFill>
              </a:rPr>
              <a:t> </a:t>
            </a:r>
            <a:r>
              <a:rPr lang="en-US" altLang="ko-KR" sz="3200" b="1" dirty="0" err="1">
                <a:solidFill>
                  <a:schemeClr val="accent1"/>
                </a:solidFill>
              </a:rPr>
              <a:t>delle</a:t>
            </a:r>
            <a:r>
              <a:rPr lang="en-US" altLang="ko-KR" sz="3200" b="1" dirty="0">
                <a:solidFill>
                  <a:schemeClr val="accent1"/>
                </a:solidFill>
              </a:rPr>
              <a:t> </a:t>
            </a:r>
            <a:r>
              <a:rPr lang="en-US" altLang="ko-KR" sz="3200" b="1" dirty="0" err="1">
                <a:solidFill>
                  <a:schemeClr val="accent1"/>
                </a:solidFill>
              </a:rPr>
              <a:t>conoscenze</a:t>
            </a:r>
            <a:endParaRPr lang="en-US" altLang="ko-KR" sz="3200" b="1" dirty="0">
              <a:solidFill>
                <a:schemeClr val="accent1"/>
              </a:solidFill>
            </a:endParaRPr>
          </a:p>
          <a:p>
            <a:pPr marL="0" indent="0" algn="r">
              <a:buNone/>
            </a:pPr>
            <a:endParaRPr lang="en-US" altLang="ko-KR" sz="3200" b="1" dirty="0">
              <a:solidFill>
                <a:schemeClr val="accent1"/>
              </a:solidFill>
            </a:endParaRPr>
          </a:p>
        </p:txBody>
      </p:sp>
    </p:spTree>
    <p:extLst>
      <p:ext uri="{BB962C8B-B14F-4D97-AF65-F5344CB8AC3E}">
        <p14:creationId xmlns:p14="http://schemas.microsoft.com/office/powerpoint/2010/main" val="2283524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2620618" y="279083"/>
            <a:ext cx="6155634"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err="1">
                <a:latin typeface="+mn-lt"/>
              </a:rPr>
              <a:t>Riassumendo</a:t>
            </a:r>
            <a:endParaRPr lang="es-ES" sz="3600" dirty="0">
              <a:latin typeface="+mn-lt"/>
            </a:endParaRP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9" name="Straight Arrow Connector 12">
            <a:extLst>
              <a:ext uri="{FF2B5EF4-FFF2-40B4-BE49-F238E27FC236}">
                <a16:creationId xmlns:a16="http://schemas.microsoft.com/office/drawing/2014/main" id="{977CEB1D-6137-4931-A050-2F318E1D89E9}"/>
              </a:ext>
            </a:extLst>
          </p:cNvPr>
          <p:cNvCxnSpPr/>
          <p:nvPr/>
        </p:nvCxnSpPr>
        <p:spPr>
          <a:xfrm>
            <a:off x="6558470" y="3580455"/>
            <a:ext cx="94320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p:nvPr/>
        </p:nvCxnSpPr>
        <p:spPr>
          <a:xfrm flipH="1" flipV="1">
            <a:off x="3888738" y="229509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p:nvPr/>
        </p:nvCxnSpPr>
        <p:spPr>
          <a:xfrm flipV="1">
            <a:off x="6307042" y="2295098"/>
            <a:ext cx="1194628" cy="676052"/>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22">
            <a:extLst>
              <a:ext uri="{FF2B5EF4-FFF2-40B4-BE49-F238E27FC236}">
                <a16:creationId xmlns:a16="http://schemas.microsoft.com/office/drawing/2014/main" id="{F22D5935-EEAD-43B8-8F95-EF82CADAD8AC}"/>
              </a:ext>
            </a:extLst>
          </p:cNvPr>
          <p:cNvCxnSpPr/>
          <p:nvPr/>
        </p:nvCxnSpPr>
        <p:spPr>
          <a:xfrm>
            <a:off x="6311025" y="4143688"/>
            <a:ext cx="207503" cy="684946"/>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p:nvPr/>
        </p:nvCxnSpPr>
        <p:spPr>
          <a:xfrm flipH="1">
            <a:off x="3635650" y="4005694"/>
            <a:ext cx="1234570" cy="345291"/>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24">
            <a:extLst>
              <a:ext uri="{FF2B5EF4-FFF2-40B4-BE49-F238E27FC236}">
                <a16:creationId xmlns:a16="http://schemas.microsoft.com/office/drawing/2014/main" id="{66EE22D8-5141-41C3-A956-4079E05AC000}"/>
              </a:ext>
            </a:extLst>
          </p:cNvPr>
          <p:cNvGrpSpPr/>
          <p:nvPr/>
        </p:nvGrpSpPr>
        <p:grpSpPr>
          <a:xfrm>
            <a:off x="1333500" y="1071321"/>
            <a:ext cx="2487878" cy="1167985"/>
            <a:chOff x="586145" y="2996652"/>
            <a:chExt cx="2277152" cy="1167985"/>
          </a:xfrm>
        </p:grpSpPr>
        <p:sp>
          <p:nvSpPr>
            <p:cNvPr id="15" name="TextBox 10">
              <a:extLst>
                <a:ext uri="{FF2B5EF4-FFF2-40B4-BE49-F238E27FC236}">
                  <a16:creationId xmlns:a16="http://schemas.microsoft.com/office/drawing/2014/main" id="{8008F14C-7C2B-4FF8-9C52-42E821022212}"/>
                </a:ext>
              </a:extLst>
            </p:cNvPr>
            <p:cNvSpPr txBox="1"/>
            <p:nvPr/>
          </p:nvSpPr>
          <p:spPr>
            <a:xfrm>
              <a:off x="803640" y="3826083"/>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dirty="0">
                  <a:solidFill>
                    <a:schemeClr val="tx1">
                      <a:lumMod val="75000"/>
                      <a:lumOff val="25000"/>
                    </a:schemeClr>
                  </a:solidFill>
                  <a:cs typeface="Arial" pitchFamily="34" charset="0"/>
                </a:rPr>
                <a:t>Test CRAAP</a:t>
              </a:r>
            </a:p>
          </p:txBody>
        </p:sp>
        <p:sp>
          <p:nvSpPr>
            <p:cNvPr id="16" name="TextBox 11">
              <a:extLst>
                <a:ext uri="{FF2B5EF4-FFF2-40B4-BE49-F238E27FC236}">
                  <a16:creationId xmlns:a16="http://schemas.microsoft.com/office/drawing/2014/main" id="{F2AB07F4-11AB-4778-A8F9-E0443326044C}"/>
                </a:ext>
              </a:extLst>
            </p:cNvPr>
            <p:cNvSpPr txBox="1"/>
            <p:nvPr/>
          </p:nvSpPr>
          <p:spPr>
            <a:xfrm>
              <a:off x="586145" y="2996652"/>
              <a:ext cx="2223471" cy="58477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dirty="0" err="1">
                  <a:solidFill>
                    <a:schemeClr val="tx1">
                      <a:lumMod val="75000"/>
                      <a:lumOff val="25000"/>
                    </a:schemeClr>
                  </a:solidFill>
                  <a:cs typeface="Arial" pitchFamily="34" charset="0"/>
                </a:rPr>
                <a:t>Strumenti</a:t>
              </a:r>
              <a:r>
                <a:rPr lang="en-US" altLang="ko-KR" sz="1600" b="1" dirty="0">
                  <a:solidFill>
                    <a:schemeClr val="tx1">
                      <a:lumMod val="75000"/>
                      <a:lumOff val="25000"/>
                    </a:schemeClr>
                  </a:solidFill>
                  <a:cs typeface="Arial" pitchFamily="34" charset="0"/>
                </a:rPr>
                <a:t> per </a:t>
              </a:r>
              <a:r>
                <a:rPr lang="en-US" altLang="ko-KR" sz="1600" b="1" dirty="0" err="1">
                  <a:solidFill>
                    <a:schemeClr val="tx1">
                      <a:lumMod val="75000"/>
                      <a:lumOff val="25000"/>
                    </a:schemeClr>
                  </a:solidFill>
                  <a:cs typeface="Arial" pitchFamily="34" charset="0"/>
                </a:rPr>
                <a:t>Valutare</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i</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Contenuti</a:t>
              </a:r>
              <a:endParaRPr lang="ko-KR" altLang="en-US" sz="1600" b="1" dirty="0">
                <a:solidFill>
                  <a:schemeClr val="tx1">
                    <a:lumMod val="75000"/>
                    <a:lumOff val="25000"/>
                  </a:schemeClr>
                </a:solidFill>
                <a:cs typeface="Arial" pitchFamily="34" charset="0"/>
              </a:endParaRPr>
            </a:p>
          </p:txBody>
        </p:sp>
      </p:grpSp>
      <p:grpSp>
        <p:nvGrpSpPr>
          <p:cNvPr id="20" name="Group 30">
            <a:extLst>
              <a:ext uri="{FF2B5EF4-FFF2-40B4-BE49-F238E27FC236}">
                <a16:creationId xmlns:a16="http://schemas.microsoft.com/office/drawing/2014/main" id="{62A94E3A-F856-4037-9B43-1C8CF4C4FEFD}"/>
              </a:ext>
            </a:extLst>
          </p:cNvPr>
          <p:cNvGrpSpPr/>
          <p:nvPr/>
        </p:nvGrpSpPr>
        <p:grpSpPr>
          <a:xfrm>
            <a:off x="679870" y="3198751"/>
            <a:ext cx="3037548" cy="2205935"/>
            <a:chOff x="378306" y="2526869"/>
            <a:chExt cx="2448466" cy="1699169"/>
          </a:xfrm>
        </p:grpSpPr>
        <p:sp>
          <p:nvSpPr>
            <p:cNvPr id="21" name="TextBox 10">
              <a:extLst>
                <a:ext uri="{FF2B5EF4-FFF2-40B4-BE49-F238E27FC236}">
                  <a16:creationId xmlns:a16="http://schemas.microsoft.com/office/drawing/2014/main" id="{DE9987CC-ACD6-4DE1-A08A-5B6FD3594EE0}"/>
                </a:ext>
              </a:extLst>
            </p:cNvPr>
            <p:cNvSpPr txBox="1"/>
            <p:nvPr/>
          </p:nvSpPr>
          <p:spPr>
            <a:xfrm>
              <a:off x="378306" y="3206631"/>
              <a:ext cx="2364855" cy="101940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sz="1600" dirty="0" err="1">
                  <a:solidFill>
                    <a:schemeClr val="bg2">
                      <a:lumMod val="25000"/>
                    </a:schemeClr>
                  </a:solidFill>
                  <a:ea typeface="+mn-lt"/>
                  <a:cs typeface="+mn-lt"/>
                </a:rPr>
                <a:t>Autorità</a:t>
              </a:r>
              <a:endParaRPr lang="en-US" sz="1600" dirty="0">
                <a:solidFill>
                  <a:schemeClr val="bg2">
                    <a:lumMod val="25000"/>
                  </a:schemeClr>
                </a:solidFill>
                <a:ea typeface="+mn-lt"/>
                <a:cs typeface="+mn-lt"/>
              </a:endParaRPr>
            </a:p>
            <a:p>
              <a:pPr algn="r"/>
              <a:r>
                <a:rPr lang="en-US" sz="1600" dirty="0" err="1">
                  <a:solidFill>
                    <a:schemeClr val="bg2">
                      <a:lumMod val="25000"/>
                    </a:schemeClr>
                  </a:solidFill>
                  <a:ea typeface="+mn-lt"/>
                  <a:cs typeface="+mn-lt"/>
                </a:rPr>
                <a:t>Affidabilità</a:t>
              </a:r>
              <a:endParaRPr lang="en-US" sz="1600" dirty="0">
                <a:solidFill>
                  <a:schemeClr val="bg2">
                    <a:lumMod val="25000"/>
                  </a:schemeClr>
                </a:solidFill>
                <a:ea typeface="+mn-lt"/>
                <a:cs typeface="+mn-lt"/>
              </a:endParaRPr>
            </a:p>
            <a:p>
              <a:pPr algn="r"/>
              <a:r>
                <a:rPr lang="en-US" sz="1600" dirty="0">
                  <a:solidFill>
                    <a:schemeClr val="bg2">
                      <a:lumMod val="25000"/>
                    </a:schemeClr>
                  </a:solidFill>
                  <a:ea typeface="+mn-lt"/>
                  <a:cs typeface="+mn-lt"/>
                </a:rPr>
                <a:t> 	</a:t>
              </a:r>
              <a:r>
                <a:rPr lang="en-US" sz="1600" dirty="0" err="1">
                  <a:solidFill>
                    <a:schemeClr val="bg2">
                      <a:lumMod val="25000"/>
                    </a:schemeClr>
                  </a:solidFill>
                  <a:ea typeface="+mn-lt"/>
                  <a:cs typeface="+mn-lt"/>
                </a:rPr>
                <a:t>oggettività</a:t>
              </a:r>
              <a:endParaRPr lang="en-US" sz="1600" dirty="0">
                <a:solidFill>
                  <a:schemeClr val="bg2">
                    <a:lumMod val="25000"/>
                  </a:schemeClr>
                </a:solidFill>
                <a:ea typeface="+mn-lt"/>
                <a:cs typeface="+mn-lt"/>
              </a:endParaRPr>
            </a:p>
            <a:p>
              <a:pPr algn="r"/>
              <a:r>
                <a:rPr lang="en-US" sz="1600" dirty="0">
                  <a:solidFill>
                    <a:schemeClr val="bg2">
                      <a:lumMod val="25000"/>
                    </a:schemeClr>
                  </a:solidFill>
                  <a:ea typeface="+mn-lt"/>
                  <a:cs typeface="+mn-lt"/>
                </a:rPr>
                <a:t> </a:t>
              </a:r>
              <a:r>
                <a:rPr lang="en-US" sz="1600" dirty="0" err="1">
                  <a:solidFill>
                    <a:schemeClr val="bg2">
                      <a:lumMod val="25000"/>
                    </a:schemeClr>
                  </a:solidFill>
                  <a:ea typeface="+mn-lt"/>
                  <a:cs typeface="+mn-lt"/>
                </a:rPr>
                <a:t>attualità</a:t>
              </a:r>
              <a:endParaRPr lang="en-US" sz="1600" dirty="0">
                <a:solidFill>
                  <a:schemeClr val="bg2">
                    <a:lumMod val="25000"/>
                  </a:schemeClr>
                </a:solidFill>
                <a:ea typeface="+mn-lt"/>
                <a:cs typeface="+mn-lt"/>
              </a:endParaRPr>
            </a:p>
            <a:p>
              <a:pPr algn="r"/>
              <a:r>
                <a:rPr lang="en-US" sz="1600" dirty="0" err="1">
                  <a:solidFill>
                    <a:schemeClr val="bg2">
                      <a:lumMod val="25000"/>
                    </a:schemeClr>
                  </a:solidFill>
                  <a:ea typeface="+mn-lt"/>
                  <a:cs typeface="+mn-lt"/>
                </a:rPr>
                <a:t>copertura</a:t>
              </a:r>
              <a:endParaRPr lang="en-US" altLang="ko-KR" sz="1600" dirty="0">
                <a:solidFill>
                  <a:schemeClr val="bg2">
                    <a:lumMod val="25000"/>
                  </a:schemeClr>
                </a:solidFill>
                <a:cs typeface="Arial" pitchFamily="34" charset="0"/>
              </a:endParaRPr>
            </a:p>
          </p:txBody>
        </p:sp>
        <p:sp>
          <p:nvSpPr>
            <p:cNvPr id="22" name="TextBox 11">
              <a:extLst>
                <a:ext uri="{FF2B5EF4-FFF2-40B4-BE49-F238E27FC236}">
                  <a16:creationId xmlns:a16="http://schemas.microsoft.com/office/drawing/2014/main" id="{C44A9D42-DB7E-4451-8BAB-5D17A1CDA3B7}"/>
                </a:ext>
              </a:extLst>
            </p:cNvPr>
            <p:cNvSpPr txBox="1"/>
            <p:nvPr/>
          </p:nvSpPr>
          <p:spPr>
            <a:xfrm>
              <a:off x="446372" y="2526869"/>
              <a:ext cx="2380400" cy="45043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dirty="0" err="1">
                  <a:solidFill>
                    <a:schemeClr val="tx1">
                      <a:lumMod val="75000"/>
                      <a:lumOff val="25000"/>
                    </a:schemeClr>
                  </a:solidFill>
                  <a:cs typeface="Arial" pitchFamily="34" charset="0"/>
                </a:rPr>
                <a:t>Criteri</a:t>
              </a:r>
              <a:r>
                <a:rPr lang="en-US" altLang="ko-KR" sz="1600" b="1" dirty="0">
                  <a:solidFill>
                    <a:schemeClr val="tx1">
                      <a:lumMod val="75000"/>
                      <a:lumOff val="25000"/>
                    </a:schemeClr>
                  </a:solidFill>
                  <a:cs typeface="Arial" pitchFamily="34" charset="0"/>
                </a:rPr>
                <a:t> per </a:t>
              </a:r>
              <a:r>
                <a:rPr lang="en-US" altLang="ko-KR" sz="1600" b="1" dirty="0" err="1">
                  <a:solidFill>
                    <a:schemeClr val="tx1">
                      <a:lumMod val="75000"/>
                      <a:lumOff val="25000"/>
                    </a:schemeClr>
                  </a:solidFill>
                  <a:cs typeface="Arial" pitchFamily="34" charset="0"/>
                </a:rPr>
                <a:t>Valutare</a:t>
              </a:r>
              <a:r>
                <a:rPr lang="en-US" altLang="ko-KR" sz="1600" b="1" dirty="0">
                  <a:solidFill>
                    <a:schemeClr val="tx1">
                      <a:lumMod val="75000"/>
                      <a:lumOff val="25000"/>
                    </a:schemeClr>
                  </a:solidFill>
                  <a:cs typeface="Arial" pitchFamily="34" charset="0"/>
                </a:rPr>
                <a:t> I </a:t>
              </a:r>
              <a:r>
                <a:rPr lang="en-US" altLang="ko-KR" sz="1600" b="1" dirty="0" err="1">
                  <a:solidFill>
                    <a:schemeClr val="tx1">
                      <a:lumMod val="75000"/>
                      <a:lumOff val="25000"/>
                    </a:schemeClr>
                  </a:solidFill>
                  <a:cs typeface="Arial" pitchFamily="34" charset="0"/>
                </a:rPr>
                <a:t>Contenuti</a:t>
              </a:r>
              <a:r>
                <a:rPr lang="en-US" altLang="ko-KR" sz="1600" b="1" dirty="0">
                  <a:solidFill>
                    <a:schemeClr val="tx1">
                      <a:lumMod val="75000"/>
                      <a:lumOff val="25000"/>
                    </a:schemeClr>
                  </a:solidFill>
                  <a:cs typeface="Arial" pitchFamily="34" charset="0"/>
                </a:rPr>
                <a:t> e la </a:t>
              </a:r>
              <a:r>
                <a:rPr lang="en-US" altLang="ko-KR" sz="1600" b="1" dirty="0" err="1">
                  <a:solidFill>
                    <a:schemeClr val="tx1">
                      <a:lumMod val="75000"/>
                      <a:lumOff val="25000"/>
                    </a:schemeClr>
                  </a:solidFill>
                  <a:cs typeface="Arial" pitchFamily="34" charset="0"/>
                </a:rPr>
                <a:t>Credibilità</a:t>
              </a:r>
              <a:r>
                <a:rPr lang="en-US" altLang="ko-KR" sz="1600" b="1" dirty="0">
                  <a:solidFill>
                    <a:schemeClr val="tx1">
                      <a:lumMod val="75000"/>
                      <a:lumOff val="25000"/>
                    </a:schemeClr>
                  </a:solidFill>
                  <a:cs typeface="Arial" pitchFamily="34" charset="0"/>
                </a:rPr>
                <a:t> di una Fonte</a:t>
              </a:r>
              <a:endParaRPr lang="ko-KR" altLang="en-US" sz="1600" b="1" dirty="0">
                <a:solidFill>
                  <a:schemeClr val="tx1">
                    <a:lumMod val="75000"/>
                    <a:lumOff val="25000"/>
                  </a:schemeClr>
                </a:solidFill>
                <a:cs typeface="Arial" pitchFamily="34" charset="0"/>
              </a:endParaRPr>
            </a:p>
          </p:txBody>
        </p:sp>
      </p:grpSp>
      <p:grpSp>
        <p:nvGrpSpPr>
          <p:cNvPr id="23" name="Group 33">
            <a:extLst>
              <a:ext uri="{FF2B5EF4-FFF2-40B4-BE49-F238E27FC236}">
                <a16:creationId xmlns:a16="http://schemas.microsoft.com/office/drawing/2014/main" id="{12F345C2-1744-465C-B6F4-6EAF9497C694}"/>
              </a:ext>
            </a:extLst>
          </p:cNvPr>
          <p:cNvGrpSpPr/>
          <p:nvPr/>
        </p:nvGrpSpPr>
        <p:grpSpPr>
          <a:xfrm>
            <a:off x="7574091" y="532711"/>
            <a:ext cx="3495527" cy="2080608"/>
            <a:chOff x="755345" y="2672949"/>
            <a:chExt cx="2878396" cy="2080608"/>
          </a:xfrm>
        </p:grpSpPr>
        <p:sp>
          <p:nvSpPr>
            <p:cNvPr id="24" name="TextBox 10">
              <a:extLst>
                <a:ext uri="{FF2B5EF4-FFF2-40B4-BE49-F238E27FC236}">
                  <a16:creationId xmlns:a16="http://schemas.microsoft.com/office/drawing/2014/main" id="{D0CD8C55-162D-48B8-9989-822BD5B818EA}"/>
                </a:ext>
              </a:extLst>
            </p:cNvPr>
            <p:cNvSpPr txBox="1"/>
            <p:nvPr/>
          </p:nvSpPr>
          <p:spPr>
            <a:xfrm>
              <a:off x="803639" y="3183897"/>
              <a:ext cx="2830102"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dirty="0">
                  <a:solidFill>
                    <a:schemeClr val="tx1">
                      <a:lumMod val="75000"/>
                      <a:lumOff val="25000"/>
                    </a:schemeClr>
                  </a:solidFill>
                  <a:cs typeface="Arial" pitchFamily="34" charset="0"/>
                </a:rPr>
                <a:t>CMS:</a:t>
              </a:r>
            </a:p>
            <a:p>
              <a:pPr marL="285750" indent="-285750">
                <a:buFontTx/>
                <a:buChar char="-"/>
              </a:pPr>
              <a:r>
                <a:rPr lang="en-US" altLang="ko-KR" sz="1600" dirty="0" err="1">
                  <a:solidFill>
                    <a:schemeClr val="tx1">
                      <a:lumMod val="75000"/>
                      <a:lumOff val="25000"/>
                    </a:schemeClr>
                  </a:solidFill>
                  <a:cs typeface="Arial" pitchFamily="34" charset="0"/>
                </a:rPr>
                <a:t>Organizzare</a:t>
              </a:r>
              <a:r>
                <a:rPr lang="en-US" altLang="ko-KR" sz="1600" dirty="0">
                  <a:solidFill>
                    <a:schemeClr val="tx1">
                      <a:lumMod val="75000"/>
                      <a:lumOff val="25000"/>
                    </a:schemeClr>
                  </a:solidFill>
                  <a:cs typeface="Arial" pitchFamily="34" charset="0"/>
                </a:rPr>
                <a:t> e </a:t>
              </a:r>
              <a:r>
                <a:rPr lang="en-US" altLang="ko-KR" sz="1600" dirty="0" err="1">
                  <a:solidFill>
                    <a:schemeClr val="tx1">
                      <a:lumMod val="75000"/>
                      <a:lumOff val="25000"/>
                    </a:schemeClr>
                  </a:solidFill>
                  <a:cs typeface="Arial" pitchFamily="34" charset="0"/>
                </a:rPr>
                <a:t>pubblicare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contenuti</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a:solidFill>
                    <a:schemeClr val="tx1">
                      <a:lumMod val="75000"/>
                      <a:lumOff val="25000"/>
                    </a:schemeClr>
                  </a:solidFill>
                  <a:cs typeface="Arial" pitchFamily="34" charset="0"/>
                </a:rPr>
                <a:t>E-Commerce</a:t>
              </a:r>
            </a:p>
            <a:p>
              <a:pPr marL="285750" indent="-285750">
                <a:buFontTx/>
                <a:buChar char="-"/>
              </a:pPr>
              <a:r>
                <a:rPr lang="en-US" altLang="ko-KR" sz="1600" dirty="0" err="1">
                  <a:solidFill>
                    <a:schemeClr val="tx1">
                      <a:lumMod val="75000"/>
                      <a:lumOff val="25000"/>
                    </a:schemeClr>
                  </a:solidFill>
                  <a:cs typeface="Arial" pitchFamily="34" charset="0"/>
                </a:rPr>
                <a:t>Automatizzazione</a:t>
              </a:r>
              <a:r>
                <a:rPr lang="en-US" altLang="ko-KR" sz="1600" dirty="0">
                  <a:solidFill>
                    <a:schemeClr val="tx1">
                      <a:lumMod val="75000"/>
                      <a:lumOff val="25000"/>
                    </a:schemeClr>
                  </a:solidFill>
                  <a:cs typeface="Arial" pitchFamily="34" charset="0"/>
                </a:rPr>
                <a:t> di </a:t>
              </a:r>
              <a:r>
                <a:rPr lang="en-US" altLang="ko-KR" sz="1600" dirty="0" err="1">
                  <a:solidFill>
                    <a:schemeClr val="tx1">
                      <a:lumMod val="75000"/>
                      <a:lumOff val="25000"/>
                    </a:schemeClr>
                  </a:solidFill>
                  <a:cs typeface="Arial" pitchFamily="34" charset="0"/>
                </a:rPr>
                <a:t>operazioni</a:t>
              </a:r>
              <a:r>
                <a:rPr lang="en-US" altLang="ko-KR" sz="1600" dirty="0">
                  <a:solidFill>
                    <a:schemeClr val="tx1">
                      <a:lumMod val="75000"/>
                      <a:lumOff val="25000"/>
                    </a:schemeClr>
                  </a:solidFill>
                  <a:cs typeface="Arial" pitchFamily="34" charset="0"/>
                </a:rPr>
                <a:t> di marketing</a:t>
              </a:r>
            </a:p>
          </p:txBody>
        </p:sp>
        <p:sp>
          <p:nvSpPr>
            <p:cNvPr id="25" name="TextBox 11">
              <a:extLst>
                <a:ext uri="{FF2B5EF4-FFF2-40B4-BE49-F238E27FC236}">
                  <a16:creationId xmlns:a16="http://schemas.microsoft.com/office/drawing/2014/main" id="{87A75F41-3CDC-4E10-A65C-157417C91A66}"/>
                </a:ext>
              </a:extLst>
            </p:cNvPr>
            <p:cNvSpPr txBox="1"/>
            <p:nvPr/>
          </p:nvSpPr>
          <p:spPr>
            <a:xfrm>
              <a:off x="755345" y="2672949"/>
              <a:ext cx="2059657"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err="1">
                  <a:solidFill>
                    <a:schemeClr val="tx1">
                      <a:lumMod val="75000"/>
                      <a:lumOff val="25000"/>
                    </a:schemeClr>
                  </a:solidFill>
                  <a:cs typeface="Arial" pitchFamily="34" charset="0"/>
                </a:rPr>
                <a:t>Strumenti</a:t>
              </a:r>
              <a:r>
                <a:rPr lang="en-US" altLang="ko-KR" sz="1600" b="1" dirty="0">
                  <a:solidFill>
                    <a:schemeClr val="tx1">
                      <a:lumMod val="75000"/>
                      <a:lumOff val="25000"/>
                    </a:schemeClr>
                  </a:solidFill>
                  <a:cs typeface="Arial" pitchFamily="34" charset="0"/>
                </a:rPr>
                <a:t> per la </a:t>
              </a:r>
              <a:r>
                <a:rPr lang="en-US" altLang="ko-KR" sz="1600" b="1" dirty="0" err="1">
                  <a:solidFill>
                    <a:schemeClr val="tx1">
                      <a:lumMod val="75000"/>
                      <a:lumOff val="25000"/>
                    </a:schemeClr>
                  </a:solidFill>
                  <a:cs typeface="Arial" pitchFamily="34" charset="0"/>
                </a:rPr>
                <a:t>Gestione</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dei</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Contenuti</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Digitali</a:t>
              </a:r>
              <a:endParaRPr lang="ko-KR" altLang="en-US" sz="1600" b="1" dirty="0">
                <a:solidFill>
                  <a:schemeClr val="tx1">
                    <a:lumMod val="75000"/>
                    <a:lumOff val="25000"/>
                  </a:schemeClr>
                </a:solidFill>
                <a:cs typeface="Arial" pitchFamily="34" charset="0"/>
              </a:endParaRPr>
            </a:p>
          </p:txBody>
        </p:sp>
      </p:grpSp>
      <p:grpSp>
        <p:nvGrpSpPr>
          <p:cNvPr id="26" name="Group 36">
            <a:extLst>
              <a:ext uri="{FF2B5EF4-FFF2-40B4-BE49-F238E27FC236}">
                <a16:creationId xmlns:a16="http://schemas.microsoft.com/office/drawing/2014/main" id="{4891CC7A-6C50-457D-B897-469FA10BB932}"/>
              </a:ext>
            </a:extLst>
          </p:cNvPr>
          <p:cNvGrpSpPr/>
          <p:nvPr/>
        </p:nvGrpSpPr>
        <p:grpSpPr>
          <a:xfrm>
            <a:off x="7567554" y="2839804"/>
            <a:ext cx="4329171" cy="2004378"/>
            <a:chOff x="212552" y="3066326"/>
            <a:chExt cx="4319165" cy="1307384"/>
          </a:xfrm>
        </p:grpSpPr>
        <p:sp>
          <p:nvSpPr>
            <p:cNvPr id="27" name="TextBox 10">
              <a:extLst>
                <a:ext uri="{FF2B5EF4-FFF2-40B4-BE49-F238E27FC236}">
                  <a16:creationId xmlns:a16="http://schemas.microsoft.com/office/drawing/2014/main" id="{30F86858-E96A-43BF-BCC8-CA796B301979}"/>
                </a:ext>
              </a:extLst>
            </p:cNvPr>
            <p:cNvSpPr txBox="1"/>
            <p:nvPr/>
          </p:nvSpPr>
          <p:spPr>
            <a:xfrm>
              <a:off x="216198" y="3510478"/>
              <a:ext cx="4315519" cy="86323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dirty="0" err="1">
                  <a:solidFill>
                    <a:schemeClr val="tx1">
                      <a:lumMod val="75000"/>
                      <a:lumOff val="25000"/>
                    </a:schemeClr>
                  </a:solidFill>
                  <a:cs typeface="Arial" pitchFamily="34" charset="0"/>
                </a:rPr>
                <a:t>Strategie</a:t>
              </a:r>
              <a:r>
                <a:rPr lang="en-US" altLang="ko-KR" sz="1600" dirty="0">
                  <a:solidFill>
                    <a:schemeClr val="tx1">
                      <a:lumMod val="75000"/>
                      <a:lumOff val="25000"/>
                    </a:schemeClr>
                  </a:solidFill>
                  <a:cs typeface="Arial" pitchFamily="34" charset="0"/>
                </a:rPr>
                <a:t> di </a:t>
              </a:r>
              <a:r>
                <a:rPr lang="en-US" altLang="ko-KR" sz="1600" dirty="0" err="1">
                  <a:solidFill>
                    <a:schemeClr val="tx1">
                      <a:lumMod val="75000"/>
                      <a:lumOff val="25000"/>
                    </a:schemeClr>
                  </a:solidFill>
                  <a:cs typeface="Arial" pitchFamily="34" charset="0"/>
                </a:rPr>
                <a:t>investimento</a:t>
              </a:r>
              <a:endParaRPr lang="en-US" altLang="ko-KR" sz="1600" dirty="0">
                <a:solidFill>
                  <a:schemeClr val="tx1">
                    <a:lumMod val="75000"/>
                    <a:lumOff val="25000"/>
                  </a:schemeClr>
                </a:solidFill>
                <a:cs typeface="Arial" pitchFamily="34" charset="0"/>
              </a:endParaRPr>
            </a:p>
            <a:p>
              <a:r>
                <a:rPr lang="en-US" altLang="ko-KR" sz="1600" dirty="0" err="1">
                  <a:solidFill>
                    <a:schemeClr val="tx1">
                      <a:lumMod val="75000"/>
                      <a:lumOff val="25000"/>
                    </a:schemeClr>
                  </a:solidFill>
                  <a:cs typeface="Arial" pitchFamily="34" charset="0"/>
                </a:rPr>
                <a:t>Strategie</a:t>
              </a:r>
              <a:r>
                <a:rPr lang="en-US" altLang="ko-KR" sz="1600" dirty="0">
                  <a:solidFill>
                    <a:schemeClr val="tx1">
                      <a:lumMod val="75000"/>
                      <a:lumOff val="25000"/>
                    </a:schemeClr>
                  </a:solidFill>
                  <a:cs typeface="Arial" pitchFamily="34" charset="0"/>
                </a:rPr>
                <a:t> a breve </a:t>
              </a:r>
              <a:r>
                <a:rPr lang="en-US" altLang="ko-KR" sz="1600" dirty="0" err="1">
                  <a:solidFill>
                    <a:schemeClr val="tx1">
                      <a:lumMod val="75000"/>
                      <a:lumOff val="25000"/>
                    </a:schemeClr>
                  </a:solidFill>
                  <a:cs typeface="Arial" pitchFamily="34" charset="0"/>
                </a:rPr>
                <a:t>termine</a:t>
              </a:r>
              <a:endParaRPr lang="en-US" altLang="ko-KR" sz="1600" dirty="0">
                <a:solidFill>
                  <a:schemeClr val="tx1">
                    <a:lumMod val="75000"/>
                    <a:lumOff val="25000"/>
                  </a:schemeClr>
                </a:solidFill>
                <a:cs typeface="Arial" pitchFamily="34" charset="0"/>
              </a:endParaRPr>
            </a:p>
            <a:p>
              <a:r>
                <a:rPr lang="en-US" altLang="ko-KR" sz="1600" dirty="0" err="1">
                  <a:solidFill>
                    <a:schemeClr val="tx1">
                      <a:lumMod val="75000"/>
                      <a:lumOff val="25000"/>
                    </a:schemeClr>
                  </a:solidFill>
                  <a:cs typeface="Arial" pitchFamily="34" charset="0"/>
                </a:rPr>
                <a:t>Strategie</a:t>
              </a:r>
              <a:r>
                <a:rPr lang="en-US" altLang="ko-KR" sz="1600" dirty="0">
                  <a:solidFill>
                    <a:schemeClr val="tx1">
                      <a:lumMod val="75000"/>
                      <a:lumOff val="25000"/>
                    </a:schemeClr>
                  </a:solidFill>
                  <a:cs typeface="Arial" pitchFamily="34" charset="0"/>
                </a:rPr>
                <a:t> a medio e </a:t>
              </a:r>
              <a:r>
                <a:rPr lang="en-US" altLang="ko-KR" sz="1600" dirty="0" err="1">
                  <a:solidFill>
                    <a:schemeClr val="tx1">
                      <a:lumMod val="75000"/>
                      <a:lumOff val="25000"/>
                    </a:schemeClr>
                  </a:solidFill>
                  <a:cs typeface="Arial" pitchFamily="34" charset="0"/>
                </a:rPr>
                <a:t>lungo</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termine</a:t>
              </a:r>
              <a:endParaRPr lang="en-US" altLang="ko-KR" sz="1600" dirty="0">
                <a:solidFill>
                  <a:schemeClr val="tx1">
                    <a:lumMod val="75000"/>
                    <a:lumOff val="25000"/>
                  </a:schemeClr>
                </a:solidFill>
                <a:cs typeface="Arial" pitchFamily="34" charset="0"/>
              </a:endParaRPr>
            </a:p>
            <a:p>
              <a:r>
                <a:rPr lang="en-US" altLang="ko-KR" sz="1600" dirty="0" err="1">
                  <a:solidFill>
                    <a:schemeClr val="tx1">
                      <a:lumMod val="75000"/>
                      <a:lumOff val="25000"/>
                    </a:schemeClr>
                  </a:solidFill>
                  <a:cs typeface="Arial" pitchFamily="34" charset="0"/>
                </a:rPr>
                <a:t>Strategie</a:t>
              </a:r>
              <a:r>
                <a:rPr lang="en-US" altLang="ko-KR" sz="1600" dirty="0">
                  <a:solidFill>
                    <a:schemeClr val="tx1">
                      <a:lumMod val="75000"/>
                      <a:lumOff val="25000"/>
                    </a:schemeClr>
                  </a:solidFill>
                  <a:cs typeface="Arial" pitchFamily="34" charset="0"/>
                </a:rPr>
                <a:t> alternative</a:t>
              </a:r>
            </a:p>
            <a:p>
              <a:r>
                <a:rPr lang="en-US" altLang="ko-KR" sz="1600" dirty="0" err="1">
                  <a:solidFill>
                    <a:schemeClr val="tx1">
                      <a:lumMod val="75000"/>
                      <a:lumOff val="25000"/>
                    </a:schemeClr>
                  </a:solidFill>
                  <a:cs typeface="Arial" pitchFamily="34" charset="0"/>
                </a:rPr>
                <a:t>Combinazioni</a:t>
              </a:r>
              <a:endParaRPr lang="en-US" altLang="ko-KR" sz="1600" dirty="0">
                <a:solidFill>
                  <a:schemeClr val="tx1">
                    <a:lumMod val="75000"/>
                    <a:lumOff val="25000"/>
                  </a:schemeClr>
                </a:solidFill>
                <a:cs typeface="Arial" pitchFamily="34" charset="0"/>
              </a:endParaRPr>
            </a:p>
          </p:txBody>
        </p:sp>
        <p:sp>
          <p:nvSpPr>
            <p:cNvPr id="28" name="TextBox 11">
              <a:extLst>
                <a:ext uri="{FF2B5EF4-FFF2-40B4-BE49-F238E27FC236}">
                  <a16:creationId xmlns:a16="http://schemas.microsoft.com/office/drawing/2014/main" id="{BF1BCF66-1A28-44C2-9752-244CCFE8EBF4}"/>
                </a:ext>
              </a:extLst>
            </p:cNvPr>
            <p:cNvSpPr txBox="1"/>
            <p:nvPr/>
          </p:nvSpPr>
          <p:spPr>
            <a:xfrm>
              <a:off x="212552" y="3066326"/>
              <a:ext cx="2655736" cy="38142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err="1">
                  <a:solidFill>
                    <a:schemeClr val="tx1">
                      <a:lumMod val="75000"/>
                      <a:lumOff val="25000"/>
                    </a:schemeClr>
                  </a:solidFill>
                  <a:cs typeface="Arial" pitchFamily="34" charset="0"/>
                </a:rPr>
                <a:t>Metodi</a:t>
              </a:r>
              <a:r>
                <a:rPr lang="en-US" altLang="ko-KR" sz="1600" b="1" dirty="0">
                  <a:solidFill>
                    <a:schemeClr val="tx1">
                      <a:lumMod val="75000"/>
                      <a:lumOff val="25000"/>
                    </a:schemeClr>
                  </a:solidFill>
                  <a:cs typeface="Arial" pitchFamily="34" charset="0"/>
                </a:rPr>
                <a:t> per </a:t>
              </a:r>
              <a:r>
                <a:rPr lang="en-US" altLang="ko-KR" sz="1600" b="1" dirty="0" err="1">
                  <a:solidFill>
                    <a:schemeClr val="tx1">
                      <a:lumMod val="75000"/>
                      <a:lumOff val="25000"/>
                    </a:schemeClr>
                  </a:solidFill>
                  <a:cs typeface="Arial" pitchFamily="34" charset="0"/>
                </a:rPr>
                <a:t>un’effettiva</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gestione</a:t>
              </a:r>
              <a:r>
                <a:rPr lang="en-US" altLang="ko-KR" sz="1600" b="1" dirty="0">
                  <a:solidFill>
                    <a:schemeClr val="tx1">
                      <a:lumMod val="75000"/>
                      <a:lumOff val="25000"/>
                    </a:schemeClr>
                  </a:solidFill>
                  <a:cs typeface="Arial" pitchFamily="34" charset="0"/>
                </a:rPr>
                <a:t> e tutela</a:t>
              </a:r>
              <a:endParaRPr lang="ko-KR" altLang="en-US" sz="1600" b="1" dirty="0">
                <a:solidFill>
                  <a:schemeClr val="tx1">
                    <a:lumMod val="75000"/>
                    <a:lumOff val="25000"/>
                  </a:schemeClr>
                </a:solidFill>
                <a:cs typeface="Arial" pitchFamily="34" charset="0"/>
              </a:endParaRPr>
            </a:p>
          </p:txBody>
        </p:sp>
      </p:grpSp>
      <p:grpSp>
        <p:nvGrpSpPr>
          <p:cNvPr id="29" name="Group 39">
            <a:extLst>
              <a:ext uri="{FF2B5EF4-FFF2-40B4-BE49-F238E27FC236}">
                <a16:creationId xmlns:a16="http://schemas.microsoft.com/office/drawing/2014/main" id="{5DF2543F-B0C5-46F7-B996-F57E8172837A}"/>
              </a:ext>
            </a:extLst>
          </p:cNvPr>
          <p:cNvGrpSpPr/>
          <p:nvPr/>
        </p:nvGrpSpPr>
        <p:grpSpPr>
          <a:xfrm>
            <a:off x="4335332" y="4767794"/>
            <a:ext cx="4179776" cy="1752932"/>
            <a:chOff x="803639" y="3208948"/>
            <a:chExt cx="3379054" cy="1752932"/>
          </a:xfrm>
        </p:grpSpPr>
        <p:sp>
          <p:nvSpPr>
            <p:cNvPr id="30" name="TextBox 10">
              <a:extLst>
                <a:ext uri="{FF2B5EF4-FFF2-40B4-BE49-F238E27FC236}">
                  <a16:creationId xmlns:a16="http://schemas.microsoft.com/office/drawing/2014/main" id="{B2B79803-83BB-4D2F-9AF3-FD0852C54A04}"/>
                </a:ext>
              </a:extLst>
            </p:cNvPr>
            <p:cNvSpPr txBox="1"/>
            <p:nvPr/>
          </p:nvSpPr>
          <p:spPr>
            <a:xfrm>
              <a:off x="803640" y="3638441"/>
              <a:ext cx="3379053" cy="132343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dirty="0">
                  <a:solidFill>
                    <a:schemeClr val="tx1">
                      <a:lumMod val="75000"/>
                      <a:lumOff val="25000"/>
                    </a:schemeClr>
                  </a:solidFill>
                  <a:cs typeface="Arial" pitchFamily="34" charset="0"/>
                </a:rPr>
                <a:t>GDPR </a:t>
              </a:r>
              <a:r>
                <a:rPr lang="en-US" altLang="ko-KR" sz="1600" dirty="0" err="1">
                  <a:solidFill>
                    <a:schemeClr val="tx1">
                      <a:lumMod val="75000"/>
                      <a:lumOff val="25000"/>
                    </a:schemeClr>
                  </a:solidFill>
                  <a:cs typeface="Arial" pitchFamily="34" charset="0"/>
                </a:rPr>
                <a:t>sta</a:t>
              </a:r>
              <a:r>
                <a:rPr lang="en-US" altLang="ko-KR" sz="1600" dirty="0">
                  <a:solidFill>
                    <a:schemeClr val="tx1">
                      <a:lumMod val="75000"/>
                      <a:lumOff val="25000"/>
                    </a:schemeClr>
                  </a:solidFill>
                  <a:cs typeface="Arial" pitchFamily="34" charset="0"/>
                </a:rPr>
                <a:t> per </a:t>
              </a:r>
              <a:r>
                <a:rPr lang="en-US" sz="1600" b="1" dirty="0"/>
                <a:t>G</a:t>
              </a:r>
              <a:r>
                <a:rPr lang="en-US" sz="1600" dirty="0"/>
                <a:t>eneral</a:t>
              </a:r>
              <a:r>
                <a:rPr lang="en-US" sz="1600" b="1" dirty="0"/>
                <a:t> D</a:t>
              </a:r>
              <a:r>
                <a:rPr lang="en-US" sz="1600" dirty="0"/>
                <a:t>ata</a:t>
              </a:r>
              <a:r>
                <a:rPr lang="en-US" sz="1600" b="1" dirty="0"/>
                <a:t> P</a:t>
              </a:r>
              <a:r>
                <a:rPr lang="en-US" sz="1600" dirty="0"/>
                <a:t>rotection</a:t>
              </a:r>
              <a:r>
                <a:rPr lang="en-US" sz="1600" b="1" dirty="0"/>
                <a:t> </a:t>
              </a:r>
            </a:p>
            <a:p>
              <a:r>
                <a:rPr lang="en-US" sz="1600" b="1" dirty="0"/>
                <a:t>R</a:t>
              </a:r>
              <a:r>
                <a:rPr lang="en-US" sz="1600" dirty="0"/>
                <a:t>egulation</a:t>
              </a:r>
              <a:r>
                <a:rPr lang="el-GR" sz="1600" dirty="0"/>
                <a:t> </a:t>
              </a:r>
              <a:endParaRPr lang="en-US" altLang="ko-KR" sz="1600" dirty="0">
                <a:solidFill>
                  <a:schemeClr val="tx1">
                    <a:lumMod val="75000"/>
                    <a:lumOff val="25000"/>
                  </a:schemeClr>
                </a:solidFill>
                <a:cs typeface="Arial" pitchFamily="34" charset="0"/>
              </a:endParaRPr>
            </a:p>
            <a:p>
              <a:r>
                <a:rPr lang="en-US" altLang="ko-KR" sz="1600" dirty="0">
                  <a:solidFill>
                    <a:schemeClr val="tx1">
                      <a:lumMod val="75000"/>
                      <a:lumOff val="25000"/>
                    </a:schemeClr>
                  </a:solidFill>
                  <a:cs typeface="Arial" pitchFamily="34" charset="0"/>
                </a:rPr>
                <a:t>Le informative </a:t>
              </a:r>
              <a:r>
                <a:rPr lang="en-US" altLang="ko-KR" sz="1600" dirty="0" err="1">
                  <a:solidFill>
                    <a:schemeClr val="tx1">
                      <a:lumMod val="75000"/>
                      <a:lumOff val="25000"/>
                    </a:schemeClr>
                  </a:solidFill>
                  <a:cs typeface="Arial" pitchFamily="34" charset="0"/>
                </a:rPr>
                <a:t>sulla</a:t>
              </a:r>
              <a:r>
                <a:rPr lang="en-US" altLang="ko-KR" sz="1600" dirty="0">
                  <a:solidFill>
                    <a:schemeClr val="tx1">
                      <a:lumMod val="75000"/>
                      <a:lumOff val="25000"/>
                    </a:schemeClr>
                  </a:solidFill>
                  <a:cs typeface="Arial" pitchFamily="34" charset="0"/>
                </a:rPr>
                <a:t> privacy </a:t>
              </a:r>
              <a:r>
                <a:rPr lang="en-US" altLang="ko-KR" sz="1600" dirty="0" err="1">
                  <a:solidFill>
                    <a:schemeClr val="tx1">
                      <a:lumMod val="75000"/>
                      <a:lumOff val="25000"/>
                    </a:schemeClr>
                  </a:solidFill>
                  <a:cs typeface="Arial" pitchFamily="34" charset="0"/>
                </a:rPr>
                <a:t>vengono</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utilizzate</a:t>
              </a:r>
              <a:r>
                <a:rPr lang="en-US" altLang="ko-KR" sz="1600" dirty="0">
                  <a:solidFill>
                    <a:schemeClr val="tx1">
                      <a:lumMod val="75000"/>
                      <a:lumOff val="25000"/>
                    </a:schemeClr>
                  </a:solidFill>
                  <a:cs typeface="Arial" pitchFamily="34" charset="0"/>
                </a:rPr>
                <a:t> per </a:t>
              </a:r>
              <a:r>
                <a:rPr lang="en-US" altLang="ko-KR" sz="1600" dirty="0" err="1">
                  <a:solidFill>
                    <a:schemeClr val="tx1">
                      <a:lumMod val="75000"/>
                      <a:lumOff val="25000"/>
                    </a:schemeClr>
                  </a:solidFill>
                  <a:cs typeface="Arial" pitchFamily="34" charset="0"/>
                </a:rPr>
                <a:t>comunicare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agli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individui</a:t>
              </a:r>
              <a:r>
                <a:rPr lang="en-US" altLang="ko-KR" sz="1600" dirty="0">
                  <a:solidFill>
                    <a:schemeClr val="tx1">
                      <a:lumMod val="75000"/>
                      <a:lumOff val="25000"/>
                    </a:schemeClr>
                  </a:solidFill>
                  <a:cs typeface="Arial" pitchFamily="34" charset="0"/>
                </a:rPr>
                <a:t> come </a:t>
              </a:r>
              <a:r>
                <a:rPr lang="en-US" altLang="ko-KR" sz="1600" dirty="0" err="1">
                  <a:solidFill>
                    <a:schemeClr val="tx1">
                      <a:lumMod val="75000"/>
                      <a:lumOff val="25000"/>
                    </a:schemeClr>
                  </a:solidFill>
                  <a:cs typeface="Arial" pitchFamily="34" charset="0"/>
                </a:rPr>
                <a:t>verranno</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utilizzati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idati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raccolti</a:t>
              </a:r>
              <a:r>
                <a:rPr lang="en-US" altLang="ko-KR" sz="1600" dirty="0">
                  <a:solidFill>
                    <a:schemeClr val="tx1">
                      <a:lumMod val="75000"/>
                      <a:lumOff val="25000"/>
                    </a:schemeClr>
                  </a:solidFill>
                  <a:cs typeface="Arial" pitchFamily="34" charset="0"/>
                </a:rPr>
                <a:t>. </a:t>
              </a:r>
            </a:p>
          </p:txBody>
        </p:sp>
        <p:sp>
          <p:nvSpPr>
            <p:cNvPr id="31" name="TextBox 11">
              <a:extLst>
                <a:ext uri="{FF2B5EF4-FFF2-40B4-BE49-F238E27FC236}">
                  <a16:creationId xmlns:a16="http://schemas.microsoft.com/office/drawing/2014/main" id="{BC2984ED-5344-45FE-BE4E-9B36EDEE59A1}"/>
                </a:ext>
              </a:extLst>
            </p:cNvPr>
            <p:cNvSpPr txBox="1"/>
            <p:nvPr/>
          </p:nvSpPr>
          <p:spPr>
            <a:xfrm>
              <a:off x="803639" y="3208948"/>
              <a:ext cx="2571801" cy="58477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a:solidFill>
                    <a:schemeClr val="tx1">
                      <a:lumMod val="75000"/>
                      <a:lumOff val="25000"/>
                    </a:schemeClr>
                  </a:solidFill>
                  <a:cs typeface="Arial" pitchFamily="34" charset="0"/>
                </a:rPr>
                <a:t>GDPR e </a:t>
              </a:r>
              <a:r>
                <a:rPr lang="en-US" altLang="ko-KR" sz="1600" b="1" dirty="0" err="1">
                  <a:solidFill>
                    <a:schemeClr val="tx1">
                      <a:lumMod val="75000"/>
                      <a:lumOff val="25000"/>
                    </a:schemeClr>
                  </a:solidFill>
                  <a:cs typeface="Arial" pitchFamily="34" charset="0"/>
                </a:rPr>
                <a:t>Informativa</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sulla</a:t>
              </a:r>
              <a:r>
                <a:rPr lang="en-US" altLang="ko-KR" sz="1600" b="1" dirty="0">
                  <a:solidFill>
                    <a:schemeClr val="tx1">
                      <a:lumMod val="75000"/>
                      <a:lumOff val="25000"/>
                    </a:schemeClr>
                  </a:solidFill>
                  <a:cs typeface="Arial" pitchFamily="34" charset="0"/>
                </a:rPr>
                <a:t> Privacy</a:t>
              </a:r>
              <a:endParaRPr lang="ko-KR" altLang="en-US" sz="16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442220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20275"/>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2" name="Text Placeholder 6">
            <a:extLst>
              <a:ext uri="{FF2B5EF4-FFF2-40B4-BE49-F238E27FC236}">
                <a16:creationId xmlns:a16="http://schemas.microsoft.com/office/drawing/2014/main" id="{B95429B3-42B3-4768-AA05-C38AFAC473FB}"/>
              </a:ext>
            </a:extLst>
          </p:cNvPr>
          <p:cNvSpPr txBox="1">
            <a:spLocks/>
          </p:cNvSpPr>
          <p:nvPr/>
        </p:nvSpPr>
        <p:spPr>
          <a:xfrm>
            <a:off x="4406085" y="4278716"/>
            <a:ext cx="3473938" cy="207308"/>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cs typeface="Arial" pitchFamily="34" charset="0"/>
              </a:rPr>
              <a:t>3. </a:t>
            </a:r>
            <a:r>
              <a:rPr lang="en-US" altLang="ko-KR" sz="1600" dirty="0" err="1">
                <a:solidFill>
                  <a:schemeClr val="tx1">
                    <a:lumMod val="65000"/>
                    <a:lumOff val="35000"/>
                  </a:schemeClr>
                </a:solidFill>
                <a:cs typeface="Arial" pitchFamily="34" charset="0"/>
              </a:rPr>
              <a:t>Scegli</a:t>
            </a:r>
            <a:r>
              <a:rPr lang="en-US" altLang="ko-KR" sz="1600" dirty="0">
                <a:solidFill>
                  <a:schemeClr val="tx1">
                    <a:lumMod val="65000"/>
                    <a:lumOff val="35000"/>
                  </a:schemeClr>
                </a:solidFill>
                <a:cs typeface="Arial" pitchFamily="34" charset="0"/>
              </a:rPr>
              <a:t> I quattro </a:t>
            </a:r>
            <a:r>
              <a:rPr lang="en-US" altLang="ko-KR" sz="1600" dirty="0" err="1">
                <a:solidFill>
                  <a:schemeClr val="tx1">
                    <a:lumMod val="65000"/>
                    <a:lumOff val="35000"/>
                  </a:schemeClr>
                </a:solidFill>
                <a:cs typeface="Arial" pitchFamily="34" charset="0"/>
              </a:rPr>
              <a:t>criteri</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che</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servono</a:t>
            </a:r>
            <a:r>
              <a:rPr lang="en-US" altLang="ko-KR" sz="1600" dirty="0">
                <a:solidFill>
                  <a:schemeClr val="tx1">
                    <a:lumMod val="65000"/>
                    <a:lumOff val="35000"/>
                  </a:schemeClr>
                </a:solidFill>
                <a:cs typeface="Arial" pitchFamily="34" charset="0"/>
              </a:rPr>
              <a:t> a </a:t>
            </a:r>
            <a:r>
              <a:rPr lang="en-US" altLang="ko-KR" sz="1600" dirty="0" err="1">
                <a:solidFill>
                  <a:schemeClr val="tx1">
                    <a:lumMod val="65000"/>
                    <a:lumOff val="35000"/>
                  </a:schemeClr>
                </a:solidFill>
                <a:cs typeface="Arial" pitchFamily="34" charset="0"/>
              </a:rPr>
              <a:t>valutare</a:t>
            </a:r>
            <a:r>
              <a:rPr lang="en-US" altLang="ko-KR" sz="1600" dirty="0">
                <a:solidFill>
                  <a:schemeClr val="tx1">
                    <a:lumMod val="65000"/>
                    <a:lumOff val="35000"/>
                  </a:schemeClr>
                </a:solidFill>
                <a:cs typeface="Arial" pitchFamily="34" charset="0"/>
              </a:rPr>
              <a:t> le </a:t>
            </a:r>
            <a:r>
              <a:rPr lang="en-US" altLang="ko-KR" sz="1600" dirty="0" err="1">
                <a:solidFill>
                  <a:schemeClr val="tx1">
                    <a:lumMod val="65000"/>
                    <a:lumOff val="35000"/>
                  </a:schemeClr>
                </a:solidFill>
                <a:cs typeface="Arial" pitchFamily="34" charset="0"/>
              </a:rPr>
              <a:t>fonti</a:t>
            </a:r>
            <a:r>
              <a:rPr lang="en-US" altLang="ko-KR" sz="1600" dirty="0">
                <a:solidFill>
                  <a:schemeClr val="tx1">
                    <a:lumMod val="65000"/>
                    <a:lumOff val="35000"/>
                  </a:schemeClr>
                </a:solidFill>
                <a:cs typeface="Arial" pitchFamily="34" charset="0"/>
              </a:rPr>
              <a:t> online:</a:t>
            </a:r>
            <a:endParaRPr lang="ko-KR" altLang="en-US" sz="1600" dirty="0">
              <a:solidFill>
                <a:schemeClr val="tx1">
                  <a:lumMod val="65000"/>
                  <a:lumOff val="35000"/>
                </a:schemeClr>
              </a:solidFill>
              <a:cs typeface="Arial" pitchFamily="34" charset="0"/>
            </a:endParaRPr>
          </a:p>
        </p:txBody>
      </p:sp>
      <p:sp>
        <p:nvSpPr>
          <p:cNvPr id="13" name="Text Placeholder 7">
            <a:extLst>
              <a:ext uri="{FF2B5EF4-FFF2-40B4-BE49-F238E27FC236}">
                <a16:creationId xmlns:a16="http://schemas.microsoft.com/office/drawing/2014/main" id="{1DC63CAC-38F3-4B3B-A725-8121D50B22B1}"/>
              </a:ext>
            </a:extLst>
          </p:cNvPr>
          <p:cNvSpPr txBox="1">
            <a:spLocks/>
          </p:cNvSpPr>
          <p:nvPr/>
        </p:nvSpPr>
        <p:spPr>
          <a:xfrm>
            <a:off x="4414217" y="4911525"/>
            <a:ext cx="2933533"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Affidabilità</a:t>
            </a:r>
            <a:r>
              <a:rPr lang="en-US" altLang="ko-KR" sz="1600" dirty="0">
                <a:solidFill>
                  <a:schemeClr val="tx1">
                    <a:lumMod val="75000"/>
                    <a:lumOff val="25000"/>
                  </a:schemeClr>
                </a:solidFill>
                <a:cs typeface="Arial" pitchFamily="34" charset="0"/>
              </a:rPr>
              <a:t> e </a:t>
            </a:r>
            <a:r>
              <a:rPr lang="en-US" altLang="ko-KR" sz="1600" dirty="0" err="1">
                <a:solidFill>
                  <a:schemeClr val="tx1">
                    <a:lumMod val="75000"/>
                    <a:lumOff val="25000"/>
                  </a:schemeClr>
                </a:solidFill>
                <a:cs typeface="Arial" pitchFamily="34" charset="0"/>
              </a:rPr>
              <a:t>autorità</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Responsabilità</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Oggettività</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Attualità</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Finalità</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Copertura</a:t>
            </a:r>
            <a:endParaRPr lang="en-US" altLang="ko-KR" sz="1600" dirty="0">
              <a:solidFill>
                <a:schemeClr val="tx1">
                  <a:lumMod val="75000"/>
                  <a:lumOff val="25000"/>
                </a:schemeClr>
              </a:solidFill>
              <a:cs typeface="Arial" pitchFamily="34" charset="0"/>
            </a:endParaRPr>
          </a:p>
        </p:txBody>
      </p:sp>
      <p:sp>
        <p:nvSpPr>
          <p:cNvPr id="18" name="Oval 4">
            <a:extLst>
              <a:ext uri="{FF2B5EF4-FFF2-40B4-BE49-F238E27FC236}">
                <a16:creationId xmlns:a16="http://schemas.microsoft.com/office/drawing/2014/main" id="{034D3887-F2CC-4ABF-B2CC-4C973D984D86}"/>
              </a:ext>
            </a:extLst>
          </p:cNvPr>
          <p:cNvSpPr/>
          <p:nvPr/>
        </p:nvSpPr>
        <p:spPr>
          <a:xfrm>
            <a:off x="614853" y="1120465"/>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19" name="Oval 18">
            <a:extLst>
              <a:ext uri="{FF2B5EF4-FFF2-40B4-BE49-F238E27FC236}">
                <a16:creationId xmlns:a16="http://schemas.microsoft.com/office/drawing/2014/main" id="{C5316071-172F-42AE-A310-69D62C5D0BAA}"/>
              </a:ext>
            </a:extLst>
          </p:cNvPr>
          <p:cNvSpPr/>
          <p:nvPr/>
        </p:nvSpPr>
        <p:spPr>
          <a:xfrm>
            <a:off x="4728929" y="3473941"/>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4446368" y="1930294"/>
            <a:ext cx="3173632" cy="38883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cs typeface="Arial" pitchFamily="34" charset="0"/>
              </a:rPr>
              <a:t>2. Le </a:t>
            </a:r>
            <a:r>
              <a:rPr lang="en-US" altLang="ko-KR" sz="1600" dirty="0" err="1">
                <a:solidFill>
                  <a:schemeClr val="tx1">
                    <a:lumMod val="65000"/>
                    <a:lumOff val="35000"/>
                  </a:schemeClr>
                </a:solidFill>
                <a:cs typeface="Arial" pitchFamily="34" charset="0"/>
              </a:rPr>
              <a:t>lettere</a:t>
            </a:r>
            <a:r>
              <a:rPr lang="en-US" altLang="ko-KR" sz="1600" dirty="0">
                <a:solidFill>
                  <a:schemeClr val="tx1">
                    <a:lumMod val="65000"/>
                    <a:lumOff val="35000"/>
                  </a:schemeClr>
                </a:solidFill>
                <a:cs typeface="Arial" pitchFamily="34" charset="0"/>
              </a:rPr>
              <a:t> CRAAP </a:t>
            </a:r>
            <a:r>
              <a:rPr lang="en-US" altLang="ko-KR" sz="1600" dirty="0" err="1">
                <a:solidFill>
                  <a:schemeClr val="tx1">
                    <a:lumMod val="65000"/>
                    <a:lumOff val="35000"/>
                  </a:schemeClr>
                </a:solidFill>
                <a:cs typeface="Arial" pitchFamily="34" charset="0"/>
              </a:rPr>
              <a:t>sono</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l’anagramma</a:t>
            </a:r>
            <a:r>
              <a:rPr lang="en-US" altLang="ko-KR" sz="1600" dirty="0">
                <a:solidFill>
                  <a:schemeClr val="tx1">
                    <a:lumMod val="65000"/>
                    <a:lumOff val="35000"/>
                  </a:schemeClr>
                </a:solidFill>
                <a:cs typeface="Arial" pitchFamily="34" charset="0"/>
              </a:rPr>
              <a:t> di: Current, Relevant, Authority, Accuracy, Purpose. Vero o </a:t>
            </a:r>
            <a:r>
              <a:rPr lang="en-US" altLang="ko-KR" sz="1600" dirty="0" err="1">
                <a:solidFill>
                  <a:schemeClr val="tx1">
                    <a:lumMod val="65000"/>
                    <a:lumOff val="35000"/>
                  </a:schemeClr>
                </a:solidFill>
                <a:cs typeface="Arial" pitchFamily="34" charset="0"/>
              </a:rPr>
              <a:t>falso</a:t>
            </a:r>
            <a:r>
              <a:rPr lang="en-US" altLang="ko-KR" sz="1600" dirty="0">
                <a:solidFill>
                  <a:schemeClr val="tx1">
                    <a:lumMod val="65000"/>
                    <a:lumOff val="35000"/>
                  </a:schemeClr>
                </a:solidFill>
                <a:cs typeface="Arial" pitchFamily="34" charset="0"/>
              </a:rPr>
              <a:t>?</a:t>
            </a:r>
            <a:endParaRPr lang="ko-KR" altLang="en-US" sz="1600" dirty="0">
              <a:solidFill>
                <a:schemeClr val="tx1">
                  <a:lumMod val="65000"/>
                  <a:lumOff val="35000"/>
                </a:schemeClr>
              </a:solidFill>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4446368" y="2913709"/>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a:solidFill>
                  <a:schemeClr val="tx1">
                    <a:lumMod val="75000"/>
                    <a:lumOff val="25000"/>
                  </a:schemeClr>
                </a:solidFill>
                <a:cs typeface="Arial" pitchFamily="34" charset="0"/>
              </a:rPr>
              <a:t>Vero</a:t>
            </a:r>
          </a:p>
          <a:p>
            <a:pPr marL="285750" indent="-285750">
              <a:buFontTx/>
              <a:buChar char="-"/>
            </a:pPr>
            <a:r>
              <a:rPr lang="en-US" altLang="ko-KR" sz="1600" dirty="0" err="1">
                <a:solidFill>
                  <a:schemeClr val="tx1">
                    <a:lumMod val="75000"/>
                    <a:lumOff val="25000"/>
                  </a:schemeClr>
                </a:solidFill>
                <a:cs typeface="Arial" pitchFamily="34" charset="0"/>
              </a:rPr>
              <a:t>Falso</a:t>
            </a:r>
            <a:endParaRPr lang="en-US" altLang="ko-KR" sz="1600" dirty="0">
              <a:solidFill>
                <a:schemeClr val="tx1">
                  <a:lumMod val="75000"/>
                  <a:lumOff val="25000"/>
                </a:schemeClr>
              </a:solidFill>
              <a:cs typeface="Arial" pitchFamily="34" charset="0"/>
            </a:endParaRPr>
          </a:p>
        </p:txBody>
      </p:sp>
      <p:sp>
        <p:nvSpPr>
          <p:cNvPr id="26" name="Oval 18">
            <a:extLst>
              <a:ext uri="{FF2B5EF4-FFF2-40B4-BE49-F238E27FC236}">
                <a16:creationId xmlns:a16="http://schemas.microsoft.com/office/drawing/2014/main" id="{43561C9B-6E88-4218-8661-CB86831A9A59}"/>
              </a:ext>
            </a:extLst>
          </p:cNvPr>
          <p:cNvSpPr/>
          <p:nvPr/>
        </p:nvSpPr>
        <p:spPr>
          <a:xfrm>
            <a:off x="4764746" y="1137304"/>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8" name="Donut 8">
            <a:extLst>
              <a:ext uri="{FF2B5EF4-FFF2-40B4-BE49-F238E27FC236}">
                <a16:creationId xmlns:a16="http://schemas.microsoft.com/office/drawing/2014/main" id="{49222F3C-3564-4ADC-BEEB-3CC1694D832E}"/>
              </a:ext>
            </a:extLst>
          </p:cNvPr>
          <p:cNvSpPr/>
          <p:nvPr/>
        </p:nvSpPr>
        <p:spPr>
          <a:xfrm>
            <a:off x="4069363" y="4304506"/>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29" name="Donut 39">
            <a:extLst>
              <a:ext uri="{FF2B5EF4-FFF2-40B4-BE49-F238E27FC236}">
                <a16:creationId xmlns:a16="http://schemas.microsoft.com/office/drawing/2014/main" id="{1FEB28B7-0D50-4EF1-8E68-CABB4BF3D4C9}"/>
              </a:ext>
            </a:extLst>
          </p:cNvPr>
          <p:cNvSpPr/>
          <p:nvPr/>
        </p:nvSpPr>
        <p:spPr>
          <a:xfrm>
            <a:off x="4958163" y="1323608"/>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0" name="Rectangle 36">
            <a:extLst>
              <a:ext uri="{FF2B5EF4-FFF2-40B4-BE49-F238E27FC236}">
                <a16:creationId xmlns:a16="http://schemas.microsoft.com/office/drawing/2014/main" id="{9A93015C-34CA-4C63-8641-4C46CFCB7B37}"/>
              </a:ext>
            </a:extLst>
          </p:cNvPr>
          <p:cNvSpPr/>
          <p:nvPr/>
        </p:nvSpPr>
        <p:spPr>
          <a:xfrm>
            <a:off x="4903433" y="365406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31" name="Rectangle 16">
            <a:extLst>
              <a:ext uri="{FF2B5EF4-FFF2-40B4-BE49-F238E27FC236}">
                <a16:creationId xmlns:a16="http://schemas.microsoft.com/office/drawing/2014/main" id="{3EFD096D-A183-494B-B85C-1525C22B33AF}"/>
              </a:ext>
            </a:extLst>
          </p:cNvPr>
          <p:cNvSpPr/>
          <p:nvPr/>
        </p:nvSpPr>
        <p:spPr>
          <a:xfrm>
            <a:off x="769988" y="1368209"/>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a:latin typeface="+mn-lt"/>
              </a:rPr>
              <a:t>Test di </a:t>
            </a:r>
            <a:r>
              <a:rPr lang="es-ES" sz="3600" dirty="0" err="1">
                <a:latin typeface="+mn-lt"/>
              </a:rPr>
              <a:t>autovalutazione</a:t>
            </a:r>
            <a:endParaRPr lang="es-ES" sz="3600" dirty="0">
              <a:latin typeface="+mn-lt"/>
            </a:endParaRPr>
          </a:p>
        </p:txBody>
      </p:sp>
      <p:pic>
        <p:nvPicPr>
          <p:cNvPr id="3" name="Imagen 2">
            <a:extLst>
              <a:ext uri="{FF2B5EF4-FFF2-40B4-BE49-F238E27FC236}">
                <a16:creationId xmlns:a16="http://schemas.microsoft.com/office/drawing/2014/main" id="{E3AC4BB2-5475-409C-A9B3-F42145693C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7007" y="1120465"/>
            <a:ext cx="4066627" cy="3872846"/>
          </a:xfrm>
          <a:prstGeom prst="rect">
            <a:avLst/>
          </a:prstGeom>
          <a:ln>
            <a:noFill/>
          </a:ln>
          <a:effectLst>
            <a:glow rad="381000">
              <a:schemeClr val="accent1">
                <a:alpha val="40000"/>
              </a:schemeClr>
            </a:glow>
          </a:effectLst>
        </p:spPr>
      </p:pic>
      <p:sp>
        <p:nvSpPr>
          <p:cNvPr id="24" name="Rectángulo 23">
            <a:extLst>
              <a:ext uri="{FF2B5EF4-FFF2-40B4-BE49-F238E27FC236}">
                <a16:creationId xmlns:a16="http://schemas.microsoft.com/office/drawing/2014/main" id="{B0322E88-0DBE-4658-88D6-9A2B42EBFBED}"/>
              </a:ext>
            </a:extLst>
          </p:cNvPr>
          <p:cNvSpPr/>
          <p:nvPr/>
        </p:nvSpPr>
        <p:spPr>
          <a:xfrm>
            <a:off x="7911774" y="1120465"/>
            <a:ext cx="4071152" cy="3872845"/>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ext Placeholder 4">
            <a:extLst>
              <a:ext uri="{FF2B5EF4-FFF2-40B4-BE49-F238E27FC236}">
                <a16:creationId xmlns:a16="http://schemas.microsoft.com/office/drawing/2014/main" id="{16659400-A06D-4D28-89A7-75595A2F692F}"/>
              </a:ext>
            </a:extLst>
          </p:cNvPr>
          <p:cNvSpPr txBox="1">
            <a:spLocks/>
          </p:cNvSpPr>
          <p:nvPr/>
        </p:nvSpPr>
        <p:spPr>
          <a:xfrm>
            <a:off x="315655" y="1974856"/>
            <a:ext cx="3601461" cy="34427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ea typeface="맑은 고딕"/>
                <a:cs typeface="Arial"/>
              </a:rPr>
              <a:t>1. </a:t>
            </a:r>
            <a:r>
              <a:rPr lang="en-US" altLang="ko-KR" sz="1600" dirty="0" err="1">
                <a:solidFill>
                  <a:schemeClr val="tx1">
                    <a:lumMod val="65000"/>
                    <a:lumOff val="35000"/>
                  </a:schemeClr>
                </a:solidFill>
                <a:ea typeface="맑은 고딕"/>
                <a:cs typeface="Arial"/>
              </a:rPr>
              <a:t>Scegliere</a:t>
            </a:r>
            <a:r>
              <a:rPr lang="en-US" altLang="ko-KR" sz="1600" dirty="0">
                <a:solidFill>
                  <a:schemeClr val="tx1">
                    <a:lumMod val="65000"/>
                    <a:lumOff val="35000"/>
                  </a:schemeClr>
                </a:solidFill>
                <a:ea typeface="맑은 고딕"/>
                <a:cs typeface="Arial"/>
              </a:rPr>
              <a:t> una o </a:t>
            </a:r>
            <a:r>
              <a:rPr lang="en-US" altLang="ko-KR" sz="1600" dirty="0" err="1">
                <a:solidFill>
                  <a:schemeClr val="tx1">
                    <a:lumMod val="65000"/>
                    <a:lumOff val="35000"/>
                  </a:schemeClr>
                </a:solidFill>
                <a:ea typeface="맑은 고딕"/>
                <a:cs typeface="Arial"/>
              </a:rPr>
              <a:t>più</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risposte</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che</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rappresentano</a:t>
            </a:r>
            <a:r>
              <a:rPr lang="en-US" altLang="ko-KR" sz="1600" dirty="0">
                <a:solidFill>
                  <a:schemeClr val="tx1">
                    <a:lumMod val="65000"/>
                    <a:lumOff val="35000"/>
                  </a:schemeClr>
                </a:solidFill>
                <a:ea typeface="맑은 고딕"/>
                <a:cs typeface="Arial"/>
              </a:rPr>
              <a:t> il </a:t>
            </a:r>
            <a:r>
              <a:rPr lang="en-US" altLang="ko-KR" sz="1600" dirty="0" err="1">
                <a:solidFill>
                  <a:schemeClr val="tx1">
                    <a:lumMod val="65000"/>
                    <a:lumOff val="35000"/>
                  </a:schemeClr>
                </a:solidFill>
                <a:ea typeface="맑은 고딕"/>
                <a:cs typeface="Arial"/>
              </a:rPr>
              <a:t>miglior</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metodo</a:t>
            </a:r>
            <a:r>
              <a:rPr lang="en-US" altLang="ko-KR" sz="1600" dirty="0">
                <a:solidFill>
                  <a:schemeClr val="tx1">
                    <a:lumMod val="65000"/>
                    <a:lumOff val="35000"/>
                  </a:schemeClr>
                </a:solidFill>
                <a:ea typeface="맑은 고딕"/>
                <a:cs typeface="Arial"/>
              </a:rPr>
              <a:t> per </a:t>
            </a:r>
            <a:r>
              <a:rPr lang="en-US" altLang="ko-KR" sz="1600" dirty="0" err="1">
                <a:solidFill>
                  <a:schemeClr val="tx1">
                    <a:lumMod val="65000"/>
                    <a:lumOff val="35000"/>
                  </a:schemeClr>
                </a:solidFill>
                <a:ea typeface="맑은 고딕"/>
                <a:cs typeface="Arial"/>
              </a:rPr>
              <a:t>pianificare</a:t>
            </a:r>
            <a:r>
              <a:rPr lang="en-US" altLang="ko-KR" sz="1600" dirty="0">
                <a:solidFill>
                  <a:schemeClr val="tx1">
                    <a:lumMod val="65000"/>
                    <a:lumOff val="35000"/>
                  </a:schemeClr>
                </a:solidFill>
                <a:ea typeface="맑은 고딕"/>
                <a:cs typeface="Arial"/>
              </a:rPr>
              <a:t> la </a:t>
            </a:r>
            <a:r>
              <a:rPr lang="en-US" altLang="ko-KR" sz="1600" dirty="0" err="1">
                <a:solidFill>
                  <a:schemeClr val="tx1">
                    <a:lumMod val="65000"/>
                    <a:lumOff val="35000"/>
                  </a:schemeClr>
                </a:solidFill>
                <a:ea typeface="맑은 고딕"/>
                <a:cs typeface="Arial"/>
              </a:rPr>
              <a:t>ricerca</a:t>
            </a:r>
            <a:r>
              <a:rPr lang="en-US" altLang="ko-KR" sz="1600" dirty="0">
                <a:solidFill>
                  <a:schemeClr val="tx1">
                    <a:lumMod val="65000"/>
                    <a:lumOff val="35000"/>
                  </a:schemeClr>
                </a:solidFill>
                <a:ea typeface="맑은 고딕"/>
                <a:cs typeface="Arial"/>
              </a:rPr>
              <a:t> di </a:t>
            </a:r>
            <a:r>
              <a:rPr lang="en-US" altLang="ko-KR" sz="1600" dirty="0" err="1">
                <a:solidFill>
                  <a:schemeClr val="tx1">
                    <a:lumMod val="65000"/>
                    <a:lumOff val="35000"/>
                  </a:schemeClr>
                </a:solidFill>
                <a:ea typeface="맑은 고딕"/>
                <a:cs typeface="Arial"/>
              </a:rPr>
              <a:t>dati</a:t>
            </a:r>
            <a:r>
              <a:rPr lang="en-US" altLang="ko-KR" sz="1600" dirty="0">
                <a:solidFill>
                  <a:schemeClr val="tx1">
                    <a:lumMod val="65000"/>
                    <a:lumOff val="35000"/>
                  </a:schemeClr>
                </a:solidFill>
                <a:ea typeface="맑은 고딕"/>
                <a:cs typeface="Arial"/>
              </a:rPr>
              <a:t> </a:t>
            </a:r>
            <a:endParaRPr lang="ko-KR" altLang="en-US" sz="1600" dirty="0">
              <a:solidFill>
                <a:schemeClr val="tx1">
                  <a:lumMod val="65000"/>
                  <a:lumOff val="35000"/>
                </a:schemeClr>
              </a:solidFill>
              <a:ea typeface="맑은 고딕"/>
              <a:cs typeface="Arial"/>
            </a:endParaRPr>
          </a:p>
        </p:txBody>
      </p:sp>
      <p:sp>
        <p:nvSpPr>
          <p:cNvPr id="7" name="Text Placeholder 5">
            <a:extLst>
              <a:ext uri="{FF2B5EF4-FFF2-40B4-BE49-F238E27FC236}">
                <a16:creationId xmlns:a16="http://schemas.microsoft.com/office/drawing/2014/main" id="{7B1AFF59-AEC2-4633-9CA4-9B878E389B01}"/>
              </a:ext>
            </a:extLst>
          </p:cNvPr>
          <p:cNvSpPr txBox="1">
            <a:spLocks/>
          </p:cNvSpPr>
          <p:nvPr/>
        </p:nvSpPr>
        <p:spPr>
          <a:xfrm>
            <a:off x="315655" y="2751217"/>
            <a:ext cx="3999170" cy="82800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ea typeface="맑은 고딕"/>
                <a:cs typeface="Arial"/>
              </a:rPr>
              <a:t>Sondaggi</a:t>
            </a:r>
            <a:r>
              <a:rPr lang="en-US" altLang="ko-KR" sz="1600" dirty="0">
                <a:solidFill>
                  <a:schemeClr val="tx1">
                    <a:lumMod val="75000"/>
                    <a:lumOff val="25000"/>
                  </a:schemeClr>
                </a:solidFill>
                <a:ea typeface="맑은 고딕"/>
                <a:cs typeface="Arial"/>
              </a:rPr>
              <a:t> a cui </a:t>
            </a:r>
            <a:r>
              <a:rPr lang="en-US" altLang="ko-KR" sz="1600" dirty="0" err="1">
                <a:solidFill>
                  <a:schemeClr val="tx1">
                    <a:lumMod val="75000"/>
                    <a:lumOff val="25000"/>
                  </a:schemeClr>
                </a:solidFill>
                <a:ea typeface="맑은 고딕"/>
                <a:cs typeface="Arial"/>
              </a:rPr>
              <a:t>rispondere</a:t>
            </a:r>
            <a:endParaRPr lang="en-US" altLang="ko-KR" sz="1600" dirty="0">
              <a:solidFill>
                <a:schemeClr val="tx1">
                  <a:lumMod val="75000"/>
                  <a:lumOff val="25000"/>
                </a:schemeClr>
              </a:solidFill>
              <a:ea typeface="맑은 고딕"/>
              <a:cs typeface="Arial"/>
            </a:endParaRPr>
          </a:p>
          <a:p>
            <a:pPr marL="285750" indent="-285750">
              <a:buFontTx/>
              <a:buChar char="-"/>
            </a:pPr>
            <a:r>
              <a:rPr lang="en-US" altLang="ko-KR" sz="1600" dirty="0">
                <a:solidFill>
                  <a:schemeClr val="tx1">
                    <a:lumMod val="75000"/>
                    <a:lumOff val="25000"/>
                  </a:schemeClr>
                </a:solidFill>
                <a:ea typeface="맑은 고딕"/>
                <a:cs typeface="Arial"/>
              </a:rPr>
              <a:t>Fonti </a:t>
            </a:r>
            <a:r>
              <a:rPr lang="en-US" altLang="ko-KR" sz="1600" dirty="0" err="1">
                <a:solidFill>
                  <a:schemeClr val="tx1">
                    <a:lumMod val="75000"/>
                    <a:lumOff val="25000"/>
                  </a:schemeClr>
                </a:solidFill>
                <a:ea typeface="맑은 고딕"/>
                <a:cs typeface="Arial"/>
              </a:rPr>
              <a:t>necessarie</a:t>
            </a:r>
            <a:endParaRPr lang="en-US" altLang="ko-KR" sz="1600" dirty="0">
              <a:solidFill>
                <a:schemeClr val="tx1">
                  <a:lumMod val="75000"/>
                  <a:lumOff val="25000"/>
                </a:schemeClr>
              </a:solidFill>
              <a:ea typeface="맑은 고딕"/>
              <a:cs typeface="Arial"/>
            </a:endParaRPr>
          </a:p>
          <a:p>
            <a:pPr marL="285750" indent="-285750">
              <a:buFontTx/>
              <a:buChar char="-"/>
            </a:pPr>
            <a:r>
              <a:rPr lang="en-US" altLang="ko-KR" sz="1600" dirty="0">
                <a:solidFill>
                  <a:schemeClr val="tx1">
                    <a:lumMod val="75000"/>
                    <a:lumOff val="25000"/>
                  </a:schemeClr>
                </a:solidFill>
                <a:ea typeface="맑은 고딕"/>
                <a:cs typeface="Arial"/>
              </a:rPr>
              <a:t>Le </a:t>
            </a:r>
            <a:r>
              <a:rPr lang="en-US" altLang="ko-KR" sz="1600" dirty="0" err="1">
                <a:solidFill>
                  <a:schemeClr val="tx1">
                    <a:lumMod val="75000"/>
                    <a:lumOff val="25000"/>
                  </a:schemeClr>
                </a:solidFill>
                <a:ea typeface="맑은 고딕"/>
                <a:cs typeface="Arial"/>
              </a:rPr>
              <a:t>informazioni</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che</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si</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possiedono</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già</a:t>
            </a:r>
            <a:endParaRPr lang="en-US" altLang="ko-KR" sz="1600" dirty="0">
              <a:solidFill>
                <a:schemeClr val="tx1">
                  <a:lumMod val="75000"/>
                  <a:lumOff val="25000"/>
                </a:schemeClr>
              </a:solidFill>
              <a:ea typeface="맑은 고딕"/>
              <a:cs typeface="Arial"/>
            </a:endParaRPr>
          </a:p>
          <a:p>
            <a:pPr marL="285750" indent="-285750">
              <a:buFontTx/>
              <a:buChar char="-"/>
            </a:pPr>
            <a:r>
              <a:rPr lang="en-US" altLang="ko-KR" sz="1600" dirty="0" err="1">
                <a:solidFill>
                  <a:schemeClr val="tx1">
                    <a:lumMod val="75000"/>
                    <a:lumOff val="25000"/>
                  </a:schemeClr>
                </a:solidFill>
                <a:ea typeface="맑은 고딕"/>
                <a:cs typeface="Arial"/>
              </a:rPr>
              <a:t>Informazioni</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richieste</a:t>
            </a:r>
            <a:endParaRPr lang="en-US" altLang="ko-KR" sz="1600" dirty="0">
              <a:solidFill>
                <a:schemeClr val="tx1">
                  <a:lumMod val="75000"/>
                  <a:lumOff val="25000"/>
                </a:schemeClr>
              </a:solidFill>
              <a:ea typeface="맑은 고딕"/>
              <a:cs typeface="Arial"/>
            </a:endParaRPr>
          </a:p>
          <a:p>
            <a:pPr marL="285750" indent="-285750">
              <a:buFontTx/>
              <a:buChar char="-"/>
            </a:pPr>
            <a:r>
              <a:rPr lang="en-US" altLang="ko-KR" sz="1600" dirty="0" err="1">
                <a:solidFill>
                  <a:schemeClr val="tx1">
                    <a:lumMod val="75000"/>
                    <a:lumOff val="25000"/>
                  </a:schemeClr>
                </a:solidFill>
                <a:ea typeface="맑은 고딕"/>
                <a:cs typeface="Arial"/>
              </a:rPr>
              <a:t>Capire</a:t>
            </a:r>
            <a:r>
              <a:rPr lang="en-US" altLang="ko-KR" sz="1600" dirty="0">
                <a:solidFill>
                  <a:schemeClr val="tx1">
                    <a:lumMod val="75000"/>
                    <a:lumOff val="25000"/>
                  </a:schemeClr>
                </a:solidFill>
                <a:ea typeface="맑은 고딕"/>
                <a:cs typeface="Arial"/>
              </a:rPr>
              <a:t> chi </a:t>
            </a:r>
            <a:r>
              <a:rPr lang="en-US" altLang="ko-KR" sz="1600" dirty="0" err="1">
                <a:solidFill>
                  <a:schemeClr val="tx1">
                    <a:lumMod val="75000"/>
                    <a:lumOff val="25000"/>
                  </a:schemeClr>
                </a:solidFill>
                <a:ea typeface="맑은 고딕"/>
                <a:cs typeface="Arial"/>
              </a:rPr>
              <a:t>può</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essere</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d’aiuto</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nella</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ricerca</a:t>
            </a:r>
            <a:endParaRPr lang="en-US" altLang="ko-KR" sz="1600" dirty="0">
              <a:solidFill>
                <a:schemeClr val="tx1">
                  <a:lumMod val="75000"/>
                  <a:lumOff val="25000"/>
                </a:schemeClr>
              </a:solidFill>
              <a:ea typeface="맑은 고딕"/>
              <a:cs typeface="Arial"/>
            </a:endParaRPr>
          </a:p>
        </p:txBody>
      </p:sp>
    </p:spTree>
    <p:extLst>
      <p:ext uri="{BB962C8B-B14F-4D97-AF65-F5344CB8AC3E}">
        <p14:creationId xmlns:p14="http://schemas.microsoft.com/office/powerpoint/2010/main" val="2126098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376467" y="1863689"/>
            <a:ext cx="4442331" cy="396734"/>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r>
              <a:rPr lang="en-US" altLang="ko-KR" sz="1600" dirty="0">
                <a:solidFill>
                  <a:schemeClr val="tx1">
                    <a:lumMod val="65000"/>
                    <a:lumOff val="35000"/>
                  </a:schemeClr>
                </a:solidFill>
                <a:cs typeface="Arial" pitchFamily="34" charset="0"/>
              </a:rPr>
              <a:t>4. </a:t>
            </a:r>
            <a:r>
              <a:rPr lang="sk-SK" sz="1600" dirty="0" err="1">
                <a:solidFill>
                  <a:schemeClr val="tx1">
                    <a:lumMod val="65000"/>
                    <a:lumOff val="35000"/>
                  </a:schemeClr>
                </a:solidFill>
              </a:rPr>
              <a:t>Secondo</a:t>
            </a:r>
            <a:r>
              <a:rPr lang="sk-SK" sz="1600" dirty="0">
                <a:solidFill>
                  <a:schemeClr val="tx1">
                    <a:lumMod val="65000"/>
                    <a:lumOff val="35000"/>
                  </a:schemeClr>
                </a:solidFill>
              </a:rPr>
              <a:t> </a:t>
            </a:r>
            <a:r>
              <a:rPr lang="sk-SK" sz="1600" dirty="0" err="1">
                <a:solidFill>
                  <a:schemeClr val="tx1">
                    <a:lumMod val="65000"/>
                    <a:lumOff val="35000"/>
                  </a:schemeClr>
                </a:solidFill>
              </a:rPr>
              <a:t>il</a:t>
            </a:r>
            <a:r>
              <a:rPr lang="sk-SK" sz="1600" dirty="0">
                <a:solidFill>
                  <a:schemeClr val="tx1">
                    <a:lumMod val="65000"/>
                    <a:lumOff val="35000"/>
                  </a:schemeClr>
                </a:solidFill>
              </a:rPr>
              <a:t> </a:t>
            </a:r>
            <a:r>
              <a:rPr lang="sk-SK" sz="1600" dirty="0" err="1">
                <a:solidFill>
                  <a:schemeClr val="tx1">
                    <a:lumMod val="65000"/>
                    <a:lumOff val="35000"/>
                  </a:schemeClr>
                </a:solidFill>
              </a:rPr>
              <a:t>sistema</a:t>
            </a:r>
            <a:r>
              <a:rPr lang="sk-SK" sz="1600" dirty="0">
                <a:solidFill>
                  <a:schemeClr val="tx1">
                    <a:lumMod val="65000"/>
                    <a:lumOff val="35000"/>
                  </a:schemeClr>
                </a:solidFill>
              </a:rPr>
              <a:t> AAOCC, </a:t>
            </a:r>
            <a:r>
              <a:rPr lang="sk-SK" sz="1600" dirty="0" err="1">
                <a:solidFill>
                  <a:schemeClr val="tx1">
                    <a:lumMod val="65000"/>
                    <a:lumOff val="35000"/>
                  </a:schemeClr>
                </a:solidFill>
              </a:rPr>
              <a:t>quale</a:t>
            </a:r>
            <a:r>
              <a:rPr lang="sk-SK" sz="1600" dirty="0">
                <a:solidFill>
                  <a:schemeClr val="tx1">
                    <a:lumMod val="65000"/>
                    <a:lumOff val="35000"/>
                  </a:schemeClr>
                </a:solidFill>
              </a:rPr>
              <a:t> </a:t>
            </a:r>
            <a:r>
              <a:rPr lang="sk-SK" sz="1600" dirty="0" err="1">
                <a:solidFill>
                  <a:schemeClr val="tx1">
                    <a:lumMod val="65000"/>
                    <a:lumOff val="35000"/>
                  </a:schemeClr>
                </a:solidFill>
              </a:rPr>
              <a:t>dei</a:t>
            </a:r>
            <a:r>
              <a:rPr lang="sk-SK" sz="1600" dirty="0">
                <a:solidFill>
                  <a:schemeClr val="tx1">
                    <a:lumMod val="65000"/>
                    <a:lumOff val="35000"/>
                  </a:schemeClr>
                </a:solidFill>
              </a:rPr>
              <a:t> </a:t>
            </a:r>
            <a:r>
              <a:rPr lang="sk-SK" sz="1600" dirty="0" err="1">
                <a:solidFill>
                  <a:schemeClr val="tx1">
                    <a:lumMod val="65000"/>
                    <a:lumOff val="35000"/>
                  </a:schemeClr>
                </a:solidFill>
              </a:rPr>
              <a:t>seguenti</a:t>
            </a:r>
            <a:r>
              <a:rPr lang="sk-SK" sz="1600" dirty="0">
                <a:solidFill>
                  <a:schemeClr val="tx1">
                    <a:lumMod val="65000"/>
                    <a:lumOff val="35000"/>
                  </a:schemeClr>
                </a:solidFill>
              </a:rPr>
              <a:t> </a:t>
            </a:r>
            <a:r>
              <a:rPr lang="sk-SK" sz="1600" dirty="0" err="1">
                <a:solidFill>
                  <a:schemeClr val="tx1">
                    <a:lumMod val="65000"/>
                    <a:lumOff val="35000"/>
                  </a:schemeClr>
                </a:solidFill>
              </a:rPr>
              <a:t>è</a:t>
            </a:r>
            <a:r>
              <a:rPr lang="sk-SK" sz="1600" dirty="0">
                <a:solidFill>
                  <a:schemeClr val="tx1">
                    <a:lumMod val="65000"/>
                    <a:lumOff val="35000"/>
                  </a:schemeClr>
                </a:solidFill>
              </a:rPr>
              <a:t> </a:t>
            </a:r>
            <a:r>
              <a:rPr lang="sk-SK" sz="1600" dirty="0" err="1">
                <a:solidFill>
                  <a:schemeClr val="tx1">
                    <a:lumMod val="65000"/>
                    <a:lumOff val="35000"/>
                  </a:schemeClr>
                </a:solidFill>
              </a:rPr>
              <a:t>uno</a:t>
            </a:r>
            <a:r>
              <a:rPr lang="sk-SK" sz="1600" dirty="0">
                <a:solidFill>
                  <a:schemeClr val="tx1">
                    <a:lumMod val="65000"/>
                    <a:lumOff val="35000"/>
                  </a:schemeClr>
                </a:solidFill>
              </a:rPr>
              <a:t> </a:t>
            </a:r>
            <a:r>
              <a:rPr lang="sk-SK" sz="1600" dirty="0" err="1">
                <a:solidFill>
                  <a:schemeClr val="tx1">
                    <a:lumMod val="65000"/>
                    <a:lumOff val="35000"/>
                  </a:schemeClr>
                </a:solidFill>
              </a:rPr>
              <a:t>dei</a:t>
            </a:r>
            <a:r>
              <a:rPr lang="sk-SK" sz="1600" dirty="0">
                <a:solidFill>
                  <a:schemeClr val="tx1">
                    <a:lumMod val="65000"/>
                    <a:lumOff val="35000"/>
                  </a:schemeClr>
                </a:solidFill>
              </a:rPr>
              <a:t> </a:t>
            </a:r>
            <a:r>
              <a:rPr lang="sk-SK" sz="1600" dirty="0" err="1">
                <a:solidFill>
                  <a:schemeClr val="tx1">
                    <a:lumMod val="65000"/>
                    <a:lumOff val="35000"/>
                  </a:schemeClr>
                </a:solidFill>
              </a:rPr>
              <a:t>criteri</a:t>
            </a:r>
            <a:r>
              <a:rPr lang="sk-SK" sz="1600" dirty="0">
                <a:solidFill>
                  <a:schemeClr val="tx1">
                    <a:lumMod val="65000"/>
                    <a:lumOff val="35000"/>
                  </a:schemeClr>
                </a:solidFill>
              </a:rPr>
              <a:t> </a:t>
            </a:r>
            <a:r>
              <a:rPr lang="sk-SK" sz="1600" dirty="0" err="1">
                <a:solidFill>
                  <a:schemeClr val="tx1">
                    <a:lumMod val="65000"/>
                    <a:lumOff val="35000"/>
                  </a:schemeClr>
                </a:solidFill>
              </a:rPr>
              <a:t>che</a:t>
            </a:r>
            <a:r>
              <a:rPr lang="sk-SK" sz="1600" dirty="0">
                <a:solidFill>
                  <a:schemeClr val="tx1">
                    <a:lumMod val="65000"/>
                    <a:lumOff val="35000"/>
                  </a:schemeClr>
                </a:solidFill>
              </a:rPr>
              <a:t> </a:t>
            </a:r>
            <a:r>
              <a:rPr lang="sk-SK" sz="1600" dirty="0" err="1">
                <a:solidFill>
                  <a:schemeClr val="tx1">
                    <a:lumMod val="65000"/>
                    <a:lumOff val="35000"/>
                  </a:schemeClr>
                </a:solidFill>
              </a:rPr>
              <a:t>permettono</a:t>
            </a:r>
            <a:r>
              <a:rPr lang="sk-SK" sz="1600" dirty="0">
                <a:solidFill>
                  <a:schemeClr val="tx1">
                    <a:lumMod val="65000"/>
                    <a:lumOff val="35000"/>
                  </a:schemeClr>
                </a:solidFill>
              </a:rPr>
              <a:t> di </a:t>
            </a:r>
            <a:r>
              <a:rPr lang="sk-SK" sz="1600" dirty="0" err="1">
                <a:solidFill>
                  <a:schemeClr val="tx1">
                    <a:lumMod val="65000"/>
                    <a:lumOff val="35000"/>
                  </a:schemeClr>
                </a:solidFill>
              </a:rPr>
              <a:t>valutare</a:t>
            </a:r>
            <a:r>
              <a:rPr lang="sk-SK" sz="1600" dirty="0">
                <a:solidFill>
                  <a:schemeClr val="tx1">
                    <a:lumMod val="65000"/>
                    <a:lumOff val="35000"/>
                  </a:schemeClr>
                </a:solidFill>
              </a:rPr>
              <a:t> la </a:t>
            </a:r>
            <a:r>
              <a:rPr lang="sk-SK" sz="1600" dirty="0" err="1">
                <a:solidFill>
                  <a:schemeClr val="tx1">
                    <a:lumMod val="65000"/>
                    <a:lumOff val="35000"/>
                  </a:schemeClr>
                </a:solidFill>
              </a:rPr>
              <a:t>credibilità</a:t>
            </a:r>
            <a:r>
              <a:rPr lang="sk-SK" sz="1600" dirty="0">
                <a:solidFill>
                  <a:schemeClr val="tx1">
                    <a:lumMod val="65000"/>
                    <a:lumOff val="35000"/>
                  </a:schemeClr>
                </a:solidFill>
              </a:rPr>
              <a:t> di </a:t>
            </a:r>
            <a:r>
              <a:rPr lang="sk-SK" sz="1600" dirty="0" err="1">
                <a:solidFill>
                  <a:schemeClr val="tx1">
                    <a:lumMod val="65000"/>
                    <a:lumOff val="35000"/>
                  </a:schemeClr>
                </a:solidFill>
              </a:rPr>
              <a:t>una</a:t>
            </a:r>
            <a:r>
              <a:rPr lang="sk-SK" sz="1600" dirty="0">
                <a:solidFill>
                  <a:schemeClr val="tx1">
                    <a:lumMod val="65000"/>
                    <a:lumOff val="35000"/>
                  </a:schemeClr>
                </a:solidFill>
              </a:rPr>
              <a:t> fonte di </a:t>
            </a:r>
            <a:r>
              <a:rPr lang="sk-SK" sz="1600" dirty="0" err="1">
                <a:solidFill>
                  <a:schemeClr val="tx1">
                    <a:lumMod val="65000"/>
                    <a:lumOff val="35000"/>
                  </a:schemeClr>
                </a:solidFill>
              </a:rPr>
              <a:t>informazione</a:t>
            </a:r>
            <a:r>
              <a:rPr lang="sk-SK" sz="1600" dirty="0">
                <a:solidFill>
                  <a:schemeClr val="tx1">
                    <a:lumMod val="65000"/>
                    <a:lumOff val="35000"/>
                  </a:schemeClr>
                </a:solidFill>
              </a:rPr>
              <a:t>, </a:t>
            </a:r>
            <a:r>
              <a:rPr lang="sk-SK" sz="1600" dirty="0" err="1">
                <a:solidFill>
                  <a:schemeClr val="tx1">
                    <a:lumMod val="65000"/>
                    <a:lumOff val="35000"/>
                  </a:schemeClr>
                </a:solidFill>
              </a:rPr>
              <a:t>rispondendo</a:t>
            </a:r>
            <a:r>
              <a:rPr lang="sk-SK" sz="1600" dirty="0">
                <a:solidFill>
                  <a:schemeClr val="tx1">
                    <a:lumMod val="65000"/>
                    <a:lumOff val="35000"/>
                  </a:schemeClr>
                </a:solidFill>
              </a:rPr>
              <a:t> </a:t>
            </a:r>
            <a:r>
              <a:rPr lang="sk-SK" sz="1600" dirty="0" err="1">
                <a:solidFill>
                  <a:schemeClr val="tx1">
                    <a:lumMod val="65000"/>
                    <a:lumOff val="35000"/>
                  </a:schemeClr>
                </a:solidFill>
              </a:rPr>
              <a:t>alla</a:t>
            </a:r>
            <a:r>
              <a:rPr lang="sk-SK" sz="1600" dirty="0">
                <a:solidFill>
                  <a:schemeClr val="tx1">
                    <a:lumMod val="65000"/>
                    <a:lumOff val="35000"/>
                  </a:schemeClr>
                </a:solidFill>
              </a:rPr>
              <a:t> </a:t>
            </a:r>
            <a:r>
              <a:rPr lang="sk-SK" sz="1600" dirty="0" err="1">
                <a:solidFill>
                  <a:schemeClr val="tx1">
                    <a:lumMod val="65000"/>
                    <a:lumOff val="35000"/>
                  </a:schemeClr>
                </a:solidFill>
              </a:rPr>
              <a:t>domanda</a:t>
            </a:r>
            <a:r>
              <a:rPr lang="sk-SK" sz="1600" dirty="0">
                <a:solidFill>
                  <a:schemeClr val="tx1">
                    <a:lumMod val="65000"/>
                    <a:lumOff val="35000"/>
                  </a:schemeClr>
                </a:solidFill>
              </a:rPr>
              <a:t>: </a:t>
            </a:r>
            <a:r>
              <a:rPr lang="sk-SK" sz="1600" dirty="0" err="1">
                <a:solidFill>
                  <a:schemeClr val="tx1">
                    <a:lumMod val="65000"/>
                    <a:lumOff val="35000"/>
                  </a:schemeClr>
                </a:solidFill>
              </a:rPr>
              <a:t>l’informazione</a:t>
            </a:r>
            <a:r>
              <a:rPr lang="sk-SK" sz="1600" dirty="0">
                <a:solidFill>
                  <a:schemeClr val="tx1">
                    <a:lumMod val="65000"/>
                    <a:lumOff val="35000"/>
                  </a:schemeClr>
                </a:solidFill>
              </a:rPr>
              <a:t> </a:t>
            </a:r>
            <a:r>
              <a:rPr lang="sk-SK" sz="1600" dirty="0" err="1">
                <a:solidFill>
                  <a:schemeClr val="tx1">
                    <a:lumMod val="65000"/>
                    <a:lumOff val="35000"/>
                  </a:schemeClr>
                </a:solidFill>
              </a:rPr>
              <a:t>è</a:t>
            </a:r>
            <a:r>
              <a:rPr lang="sk-SK" sz="1600" dirty="0">
                <a:solidFill>
                  <a:schemeClr val="tx1">
                    <a:lumMod val="65000"/>
                    <a:lumOff val="35000"/>
                  </a:schemeClr>
                </a:solidFill>
              </a:rPr>
              <a:t> </a:t>
            </a:r>
            <a:r>
              <a:rPr lang="sk-SK" sz="1600" dirty="0" err="1">
                <a:solidFill>
                  <a:schemeClr val="tx1">
                    <a:lumMod val="65000"/>
                    <a:lumOff val="35000"/>
                  </a:schemeClr>
                </a:solidFill>
              </a:rPr>
              <a:t>datata</a:t>
            </a:r>
            <a:r>
              <a:rPr lang="sk-SK" sz="1600" dirty="0">
                <a:solidFill>
                  <a:schemeClr val="tx1">
                    <a:lumMod val="65000"/>
                    <a:lumOff val="35000"/>
                  </a:schemeClr>
                </a:solidFill>
              </a:rPr>
              <a:t>? </a:t>
            </a:r>
            <a:endParaRPr lang="it-IT" dirty="0">
              <a:solidFill>
                <a:schemeClr val="tx1">
                  <a:lumMod val="65000"/>
                  <a:lumOff val="35000"/>
                </a:schemeClr>
              </a:solidFill>
            </a:endParaRP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376467" y="3248016"/>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Autorità</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Affidabilità</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Oggettività</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Attualità</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Copertura</a:t>
            </a:r>
            <a:endParaRPr lang="en-US" altLang="ko-KR" sz="1600" dirty="0">
              <a:solidFill>
                <a:schemeClr val="tx1">
                  <a:lumMod val="75000"/>
                  <a:lumOff val="25000"/>
                </a:schemeClr>
              </a:solidFill>
              <a:cs typeface="Arial" pitchFamily="34" charset="0"/>
            </a:endParaRPr>
          </a:p>
        </p:txBody>
      </p:sp>
      <p:sp>
        <p:nvSpPr>
          <p:cNvPr id="18" name="Oval 4">
            <a:extLst>
              <a:ext uri="{FF2B5EF4-FFF2-40B4-BE49-F238E27FC236}">
                <a16:creationId xmlns:a16="http://schemas.microsoft.com/office/drawing/2014/main" id="{034D3887-F2CC-4ABF-B2CC-4C973D984D86}"/>
              </a:ext>
            </a:extLst>
          </p:cNvPr>
          <p:cNvSpPr/>
          <p:nvPr/>
        </p:nvSpPr>
        <p:spPr>
          <a:xfrm>
            <a:off x="675665" y="1009298"/>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4853732" y="1892927"/>
            <a:ext cx="2890093" cy="46749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cs typeface="Arial" pitchFamily="34" charset="0"/>
              </a:rPr>
              <a:t>5. </a:t>
            </a:r>
            <a:r>
              <a:rPr lang="sk-SK" sz="1600" dirty="0" err="1">
                <a:solidFill>
                  <a:schemeClr val="tx1">
                    <a:lumMod val="65000"/>
                    <a:lumOff val="35000"/>
                  </a:schemeClr>
                </a:solidFill>
              </a:rPr>
              <a:t>Le</a:t>
            </a:r>
            <a:r>
              <a:rPr lang="sk-SK" sz="1600" dirty="0">
                <a:solidFill>
                  <a:schemeClr val="tx1">
                    <a:lumMod val="65000"/>
                    <a:lumOff val="35000"/>
                  </a:schemeClr>
                </a:solidFill>
              </a:rPr>
              <a:t> </a:t>
            </a:r>
            <a:r>
              <a:rPr lang="sk-SK" sz="1600" dirty="0" err="1">
                <a:solidFill>
                  <a:schemeClr val="tx1">
                    <a:lumMod val="65000"/>
                    <a:lumOff val="35000"/>
                  </a:schemeClr>
                </a:solidFill>
              </a:rPr>
              <a:t>lettere</a:t>
            </a:r>
            <a:r>
              <a:rPr lang="sk-SK" sz="1600" dirty="0">
                <a:solidFill>
                  <a:schemeClr val="tx1">
                    <a:lumMod val="65000"/>
                    <a:lumOff val="35000"/>
                  </a:schemeClr>
                </a:solidFill>
              </a:rPr>
              <a:t> CMS </a:t>
            </a:r>
            <a:r>
              <a:rPr lang="sk-SK" sz="1600" dirty="0" err="1">
                <a:solidFill>
                  <a:schemeClr val="tx1">
                    <a:lumMod val="65000"/>
                    <a:lumOff val="35000"/>
                  </a:schemeClr>
                </a:solidFill>
              </a:rPr>
              <a:t>sono</a:t>
            </a:r>
            <a:r>
              <a:rPr lang="sk-SK" sz="1600" dirty="0">
                <a:solidFill>
                  <a:schemeClr val="tx1">
                    <a:lumMod val="65000"/>
                    <a:lumOff val="35000"/>
                  </a:schemeClr>
                </a:solidFill>
              </a:rPr>
              <a:t> </a:t>
            </a:r>
            <a:r>
              <a:rPr lang="sk-SK" sz="1600" dirty="0" err="1">
                <a:solidFill>
                  <a:schemeClr val="tx1">
                    <a:lumMod val="65000"/>
                    <a:lumOff val="35000"/>
                  </a:schemeClr>
                </a:solidFill>
              </a:rPr>
              <a:t>l’anagramma</a:t>
            </a:r>
            <a:r>
              <a:rPr lang="sk-SK" sz="1600" dirty="0">
                <a:solidFill>
                  <a:schemeClr val="tx1">
                    <a:lumMod val="65000"/>
                    <a:lumOff val="35000"/>
                  </a:schemeClr>
                </a:solidFill>
              </a:rPr>
              <a:t> di </a:t>
            </a:r>
            <a:r>
              <a:rPr lang="sk-SK" sz="1600" dirty="0" err="1">
                <a:solidFill>
                  <a:schemeClr val="tx1">
                    <a:lumMod val="65000"/>
                    <a:lumOff val="35000"/>
                  </a:schemeClr>
                </a:solidFill>
              </a:rPr>
              <a:t>Supervisione</a:t>
            </a:r>
            <a:r>
              <a:rPr lang="sk-SK" sz="1600" dirty="0">
                <a:solidFill>
                  <a:schemeClr val="tx1">
                    <a:lumMod val="65000"/>
                    <a:lumOff val="35000"/>
                  </a:schemeClr>
                </a:solidFill>
              </a:rPr>
              <a:t> </a:t>
            </a:r>
            <a:r>
              <a:rPr lang="sk-SK" sz="1600" dirty="0" err="1">
                <a:solidFill>
                  <a:schemeClr val="tx1">
                    <a:lumMod val="65000"/>
                    <a:lumOff val="35000"/>
                  </a:schemeClr>
                </a:solidFill>
              </a:rPr>
              <a:t>della</a:t>
            </a:r>
            <a:r>
              <a:rPr lang="sk-SK" sz="1600" dirty="0">
                <a:solidFill>
                  <a:schemeClr val="tx1">
                    <a:lumMod val="65000"/>
                    <a:lumOff val="35000"/>
                  </a:schemeClr>
                </a:solidFill>
              </a:rPr>
              <a:t> </a:t>
            </a:r>
            <a:r>
              <a:rPr lang="sk-SK" sz="1600" dirty="0" err="1">
                <a:solidFill>
                  <a:schemeClr val="tx1">
                    <a:lumMod val="65000"/>
                    <a:lumOff val="35000"/>
                  </a:schemeClr>
                </a:solidFill>
              </a:rPr>
              <a:t>Gestione</a:t>
            </a:r>
            <a:r>
              <a:rPr lang="sk-SK" sz="1600" dirty="0">
                <a:solidFill>
                  <a:schemeClr val="tx1">
                    <a:lumMod val="65000"/>
                    <a:lumOff val="35000"/>
                  </a:schemeClr>
                </a:solidFill>
              </a:rPr>
              <a:t> del </a:t>
            </a:r>
            <a:r>
              <a:rPr lang="sk-SK" sz="1600" dirty="0" err="1">
                <a:solidFill>
                  <a:schemeClr val="tx1">
                    <a:lumMod val="65000"/>
                    <a:lumOff val="35000"/>
                  </a:schemeClr>
                </a:solidFill>
              </a:rPr>
              <a:t>Contenuti</a:t>
            </a:r>
            <a:r>
              <a:rPr lang="sk-SK" sz="1600" dirty="0">
                <a:solidFill>
                  <a:schemeClr val="tx1">
                    <a:lumMod val="65000"/>
                    <a:lumOff val="35000"/>
                  </a:schemeClr>
                </a:solidFill>
              </a:rPr>
              <a:t>; </a:t>
            </a:r>
            <a:r>
              <a:rPr lang="sk-SK" sz="1600" dirty="0" err="1">
                <a:solidFill>
                  <a:schemeClr val="tx1">
                    <a:lumMod val="65000"/>
                    <a:lumOff val="35000"/>
                  </a:schemeClr>
                </a:solidFill>
              </a:rPr>
              <a:t>vero</a:t>
            </a:r>
            <a:r>
              <a:rPr lang="sk-SK" sz="1600" dirty="0">
                <a:solidFill>
                  <a:schemeClr val="tx1">
                    <a:lumMod val="65000"/>
                    <a:lumOff val="35000"/>
                  </a:schemeClr>
                </a:solidFill>
              </a:rPr>
              <a:t> o </a:t>
            </a:r>
            <a:r>
              <a:rPr lang="sk-SK" sz="1600" dirty="0" err="1">
                <a:solidFill>
                  <a:schemeClr val="tx1">
                    <a:lumMod val="65000"/>
                    <a:lumOff val="35000"/>
                  </a:schemeClr>
                </a:solidFill>
              </a:rPr>
              <a:t>falso</a:t>
            </a:r>
            <a:r>
              <a:rPr lang="sk-SK" sz="1600" dirty="0">
                <a:solidFill>
                  <a:schemeClr val="tx1">
                    <a:lumMod val="65000"/>
                    <a:lumOff val="35000"/>
                  </a:schemeClr>
                </a:solidFill>
              </a:rPr>
              <a:t>? </a:t>
            </a:r>
            <a:endParaRPr lang="it-IT" sz="1600" dirty="0">
              <a:solidFill>
                <a:schemeClr val="tx1">
                  <a:lumMod val="65000"/>
                  <a:lumOff val="35000"/>
                </a:schemeClr>
              </a:solidFill>
            </a:endParaRPr>
          </a:p>
          <a:p>
            <a:endParaRPr lang="ko-KR" altLang="en-US" sz="1600" dirty="0">
              <a:solidFill>
                <a:schemeClr val="tx1">
                  <a:lumMod val="65000"/>
                  <a:lumOff val="35000"/>
                </a:schemeClr>
              </a:solidFill>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4828504" y="2945930"/>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a:solidFill>
                  <a:schemeClr val="tx1">
                    <a:lumMod val="75000"/>
                    <a:lumOff val="25000"/>
                  </a:schemeClr>
                </a:solidFill>
                <a:cs typeface="Arial" pitchFamily="34" charset="0"/>
              </a:rPr>
              <a:t>Vero </a:t>
            </a:r>
          </a:p>
          <a:p>
            <a:pPr marL="285750" indent="-285750">
              <a:buFontTx/>
              <a:buChar char="-"/>
            </a:pPr>
            <a:r>
              <a:rPr lang="en-US" altLang="ko-KR" sz="1600" dirty="0" err="1">
                <a:solidFill>
                  <a:schemeClr val="tx1">
                    <a:lumMod val="75000"/>
                    <a:lumOff val="25000"/>
                  </a:schemeClr>
                </a:solidFill>
                <a:cs typeface="Arial" pitchFamily="34" charset="0"/>
              </a:rPr>
              <a:t>Falso</a:t>
            </a:r>
            <a:endParaRPr lang="en-US" altLang="ko-KR" sz="1600" dirty="0">
              <a:solidFill>
                <a:schemeClr val="tx1">
                  <a:lumMod val="75000"/>
                  <a:lumOff val="25000"/>
                </a:schemeClr>
              </a:solidFill>
              <a:cs typeface="Arial" pitchFamily="34" charset="0"/>
            </a:endParaRPr>
          </a:p>
        </p:txBody>
      </p:sp>
      <p:sp>
        <p:nvSpPr>
          <p:cNvPr id="26" name="Oval 18">
            <a:extLst>
              <a:ext uri="{FF2B5EF4-FFF2-40B4-BE49-F238E27FC236}">
                <a16:creationId xmlns:a16="http://schemas.microsoft.com/office/drawing/2014/main" id="{43561C9B-6E88-4218-8661-CB86831A9A59}"/>
              </a:ext>
            </a:extLst>
          </p:cNvPr>
          <p:cNvSpPr/>
          <p:nvPr/>
        </p:nvSpPr>
        <p:spPr>
          <a:xfrm>
            <a:off x="5172111" y="1004250"/>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9" name="Donut 39">
            <a:extLst>
              <a:ext uri="{FF2B5EF4-FFF2-40B4-BE49-F238E27FC236}">
                <a16:creationId xmlns:a16="http://schemas.microsoft.com/office/drawing/2014/main" id="{1FEB28B7-0D50-4EF1-8E68-CABB4BF3D4C9}"/>
              </a:ext>
            </a:extLst>
          </p:cNvPr>
          <p:cNvSpPr/>
          <p:nvPr/>
        </p:nvSpPr>
        <p:spPr>
          <a:xfrm>
            <a:off x="5365528" y="1190554"/>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830800" y="1257042"/>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a:latin typeface="+mn-lt"/>
              </a:rPr>
              <a:t>Test di </a:t>
            </a:r>
            <a:r>
              <a:rPr lang="es-ES" sz="3600" dirty="0" err="1">
                <a:latin typeface="+mn-lt"/>
              </a:rPr>
              <a:t>autovalutazione</a:t>
            </a:r>
            <a:endParaRPr lang="es-ES" sz="3600" dirty="0">
              <a:latin typeface="+mn-lt"/>
            </a:endParaRPr>
          </a:p>
        </p:txBody>
      </p:sp>
      <p:sp>
        <p:nvSpPr>
          <p:cNvPr id="32" name="Text Placeholder 6"/>
          <p:cNvSpPr txBox="1">
            <a:spLocks/>
          </p:cNvSpPr>
          <p:nvPr/>
        </p:nvSpPr>
        <p:spPr>
          <a:xfrm>
            <a:off x="2176675" y="3901409"/>
            <a:ext cx="6029471" cy="260976"/>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r>
              <a:rPr lang="en-US" altLang="ko-KR" sz="1600" dirty="0">
                <a:solidFill>
                  <a:schemeClr val="tx1">
                    <a:lumMod val="65000"/>
                    <a:lumOff val="35000"/>
                  </a:schemeClr>
                </a:solidFill>
                <a:cs typeface="Arial" pitchFamily="34" charset="0"/>
              </a:rPr>
              <a:t>6. </a:t>
            </a:r>
            <a:r>
              <a:rPr lang="sk-SK" sz="1600" dirty="0" err="1">
                <a:solidFill>
                  <a:schemeClr val="tx1">
                    <a:lumMod val="65000"/>
                    <a:lumOff val="35000"/>
                  </a:schemeClr>
                </a:solidFill>
              </a:rPr>
              <a:t>Thibodeau</a:t>
            </a:r>
            <a:r>
              <a:rPr lang="sk-SK" sz="1600" dirty="0">
                <a:solidFill>
                  <a:schemeClr val="tx1">
                    <a:lumMod val="65000"/>
                    <a:lumOff val="35000"/>
                  </a:schemeClr>
                </a:solidFill>
              </a:rPr>
              <a:t>,  (2002)  </a:t>
            </a:r>
            <a:r>
              <a:rPr lang="sk-SK" sz="1600" dirty="0" err="1">
                <a:solidFill>
                  <a:schemeClr val="tx1">
                    <a:lumMod val="65000"/>
                    <a:lumOff val="35000"/>
                  </a:schemeClr>
                </a:solidFill>
              </a:rPr>
              <a:t>afferma</a:t>
            </a:r>
            <a:r>
              <a:rPr lang="sk-SK" sz="1600" dirty="0">
                <a:solidFill>
                  <a:schemeClr val="tx1">
                    <a:lumMod val="65000"/>
                    <a:lumOff val="35000"/>
                  </a:schemeClr>
                </a:solidFill>
              </a:rPr>
              <a:t> </a:t>
            </a:r>
            <a:r>
              <a:rPr lang="sk-SK" sz="1600" dirty="0" err="1">
                <a:solidFill>
                  <a:schemeClr val="tx1">
                    <a:lumMod val="65000"/>
                    <a:lumOff val="35000"/>
                  </a:schemeClr>
                </a:solidFill>
              </a:rPr>
              <a:t>che</a:t>
            </a:r>
            <a:r>
              <a:rPr lang="sk-SK" sz="1600" dirty="0">
                <a:solidFill>
                  <a:schemeClr val="tx1">
                    <a:lumMod val="65000"/>
                    <a:lumOff val="35000"/>
                  </a:schemeClr>
                </a:solidFill>
              </a:rPr>
              <a:t> la per </a:t>
            </a:r>
            <a:r>
              <a:rPr lang="sk-SK" sz="1600" dirty="0" err="1">
                <a:solidFill>
                  <a:schemeClr val="tx1">
                    <a:lumMod val="65000"/>
                    <a:lumOff val="35000"/>
                  </a:schemeClr>
                </a:solidFill>
              </a:rPr>
              <a:t>tutela</a:t>
            </a:r>
            <a:r>
              <a:rPr lang="sk-SK" sz="1600" dirty="0">
                <a:solidFill>
                  <a:schemeClr val="tx1">
                    <a:lumMod val="65000"/>
                    <a:lumOff val="35000"/>
                  </a:schemeClr>
                </a:solidFill>
              </a:rPr>
              <a:t> </a:t>
            </a:r>
            <a:r>
              <a:rPr lang="sk-SK" sz="1600" dirty="0" err="1">
                <a:solidFill>
                  <a:schemeClr val="tx1">
                    <a:lumMod val="65000"/>
                    <a:lumOff val="35000"/>
                  </a:schemeClr>
                </a:solidFill>
              </a:rPr>
              <a:t>digitale</a:t>
            </a:r>
            <a:r>
              <a:rPr lang="sk-SK" sz="1600" dirty="0">
                <a:solidFill>
                  <a:schemeClr val="tx1">
                    <a:lumMod val="65000"/>
                    <a:lumOff val="35000"/>
                  </a:schemeClr>
                </a:solidFill>
              </a:rPr>
              <a:t> </a:t>
            </a:r>
            <a:r>
              <a:rPr lang="sk-SK" sz="1600" dirty="0" err="1">
                <a:solidFill>
                  <a:schemeClr val="tx1">
                    <a:lumMod val="65000"/>
                    <a:lumOff val="35000"/>
                  </a:schemeClr>
                </a:solidFill>
              </a:rPr>
              <a:t>bisogna</a:t>
            </a:r>
            <a:r>
              <a:rPr lang="sk-SK" sz="1600" dirty="0">
                <a:solidFill>
                  <a:schemeClr val="tx1">
                    <a:lumMod val="65000"/>
                    <a:lumOff val="35000"/>
                  </a:schemeClr>
                </a:solidFill>
              </a:rPr>
              <a:t> </a:t>
            </a:r>
            <a:r>
              <a:rPr lang="sk-SK" sz="1600" dirty="0" err="1">
                <a:solidFill>
                  <a:schemeClr val="tx1">
                    <a:lumMod val="65000"/>
                    <a:lumOff val="35000"/>
                  </a:schemeClr>
                </a:solidFill>
              </a:rPr>
              <a:t>prendere</a:t>
            </a:r>
            <a:r>
              <a:rPr lang="sk-SK" sz="1600" dirty="0">
                <a:solidFill>
                  <a:schemeClr val="tx1">
                    <a:lumMod val="65000"/>
                    <a:lumOff val="35000"/>
                  </a:schemeClr>
                </a:solidFill>
              </a:rPr>
              <a:t> in </a:t>
            </a:r>
            <a:r>
              <a:rPr lang="sk-SK" sz="1600" dirty="0" err="1">
                <a:solidFill>
                  <a:schemeClr val="tx1">
                    <a:lumMod val="65000"/>
                    <a:lumOff val="35000"/>
                  </a:schemeClr>
                </a:solidFill>
              </a:rPr>
              <a:t>considerazione</a:t>
            </a:r>
            <a:r>
              <a:rPr lang="sk-SK" sz="1600" dirty="0">
                <a:solidFill>
                  <a:schemeClr val="tx1">
                    <a:lumMod val="65000"/>
                    <a:lumOff val="35000"/>
                  </a:schemeClr>
                </a:solidFill>
              </a:rPr>
              <a:t> </a:t>
            </a:r>
            <a:r>
              <a:rPr lang="sk-SK" sz="1600" dirty="0" err="1">
                <a:solidFill>
                  <a:schemeClr val="tx1">
                    <a:lumMod val="65000"/>
                    <a:lumOff val="35000"/>
                  </a:schemeClr>
                </a:solidFill>
              </a:rPr>
              <a:t>le</a:t>
            </a:r>
            <a:r>
              <a:rPr lang="sk-SK" sz="1600" dirty="0">
                <a:solidFill>
                  <a:schemeClr val="tx1">
                    <a:lumMod val="65000"/>
                    <a:lumOff val="35000"/>
                  </a:schemeClr>
                </a:solidFill>
              </a:rPr>
              <a:t> </a:t>
            </a:r>
            <a:r>
              <a:rPr lang="sk-SK" sz="1600" dirty="0" err="1">
                <a:solidFill>
                  <a:schemeClr val="tx1">
                    <a:lumMod val="65000"/>
                    <a:lumOff val="35000"/>
                  </a:schemeClr>
                </a:solidFill>
              </a:rPr>
              <a:t>seguenti</a:t>
            </a:r>
            <a:r>
              <a:rPr lang="sk-SK" sz="1600" dirty="0">
                <a:solidFill>
                  <a:schemeClr val="tx1">
                    <a:lumMod val="65000"/>
                    <a:lumOff val="35000"/>
                  </a:schemeClr>
                </a:solidFill>
              </a:rPr>
              <a:t> </a:t>
            </a:r>
            <a:r>
              <a:rPr lang="sk-SK" sz="1600" dirty="0" err="1">
                <a:solidFill>
                  <a:schemeClr val="tx1">
                    <a:lumMod val="65000"/>
                    <a:lumOff val="35000"/>
                  </a:schemeClr>
                </a:solidFill>
              </a:rPr>
              <a:t>quattro</a:t>
            </a:r>
            <a:r>
              <a:rPr lang="sk-SK" sz="1600" dirty="0">
                <a:solidFill>
                  <a:schemeClr val="tx1">
                    <a:lumMod val="65000"/>
                    <a:lumOff val="35000"/>
                  </a:schemeClr>
                </a:solidFill>
              </a:rPr>
              <a:t> </a:t>
            </a:r>
            <a:r>
              <a:rPr lang="sk-SK" sz="1600" dirty="0" err="1">
                <a:solidFill>
                  <a:schemeClr val="tx1">
                    <a:lumMod val="65000"/>
                    <a:lumOff val="35000"/>
                  </a:schemeClr>
                </a:solidFill>
              </a:rPr>
              <a:t>misure</a:t>
            </a:r>
            <a:r>
              <a:rPr lang="sk-SK" sz="1600" dirty="0">
                <a:solidFill>
                  <a:schemeClr val="tx1">
                    <a:lumMod val="65000"/>
                    <a:lumOff val="35000"/>
                  </a:schemeClr>
                </a:solidFill>
              </a:rPr>
              <a:t> </a:t>
            </a:r>
            <a:r>
              <a:rPr lang="sk-SK" sz="1600" dirty="0" err="1">
                <a:solidFill>
                  <a:schemeClr val="tx1">
                    <a:lumMod val="65000"/>
                    <a:lumOff val="35000"/>
                  </a:schemeClr>
                </a:solidFill>
              </a:rPr>
              <a:t>nello</a:t>
            </a:r>
            <a:r>
              <a:rPr lang="sk-SK" sz="1600" dirty="0">
                <a:solidFill>
                  <a:schemeClr val="tx1">
                    <a:lumMod val="65000"/>
                    <a:lumOff val="35000"/>
                  </a:schemeClr>
                </a:solidFill>
              </a:rPr>
              <a:t> </a:t>
            </a:r>
            <a:r>
              <a:rPr lang="sk-SK" sz="1600" dirty="0" err="1">
                <a:solidFill>
                  <a:schemeClr val="tx1">
                    <a:lumMod val="65000"/>
                    <a:lumOff val="35000"/>
                  </a:schemeClr>
                </a:solidFill>
              </a:rPr>
              <a:t>scegliere</a:t>
            </a:r>
            <a:r>
              <a:rPr lang="sk-SK" sz="1600" dirty="0">
                <a:solidFill>
                  <a:schemeClr val="tx1">
                    <a:lumMod val="65000"/>
                    <a:lumOff val="35000"/>
                  </a:schemeClr>
                </a:solidFill>
              </a:rPr>
              <a:t> la </a:t>
            </a:r>
            <a:r>
              <a:rPr lang="sk-SK" sz="1600" dirty="0" err="1">
                <a:solidFill>
                  <a:schemeClr val="tx1">
                    <a:lumMod val="65000"/>
                    <a:lumOff val="35000"/>
                  </a:schemeClr>
                </a:solidFill>
              </a:rPr>
              <a:t>startegia</a:t>
            </a:r>
            <a:r>
              <a:rPr lang="sk-SK" sz="1600" dirty="0">
                <a:solidFill>
                  <a:schemeClr val="tx1">
                    <a:lumMod val="65000"/>
                    <a:lumOff val="35000"/>
                  </a:schemeClr>
                </a:solidFill>
              </a:rPr>
              <a:t> </a:t>
            </a:r>
            <a:r>
              <a:rPr lang="sk-SK" sz="1600" dirty="0" err="1">
                <a:solidFill>
                  <a:schemeClr val="tx1">
                    <a:lumMod val="65000"/>
                    <a:lumOff val="35000"/>
                  </a:schemeClr>
                </a:solidFill>
              </a:rPr>
              <a:t>migliore</a:t>
            </a:r>
            <a:r>
              <a:rPr lang="sk-SK" sz="1600" dirty="0">
                <a:solidFill>
                  <a:schemeClr val="tx1">
                    <a:lumMod val="65000"/>
                    <a:lumOff val="35000"/>
                  </a:schemeClr>
                </a:solidFill>
              </a:rPr>
              <a:t>. </a:t>
            </a:r>
            <a:r>
              <a:rPr lang="sk-SK" sz="1600" dirty="0" err="1">
                <a:solidFill>
                  <a:schemeClr val="tx1">
                    <a:lumMod val="65000"/>
                    <a:lumOff val="35000"/>
                  </a:schemeClr>
                </a:solidFill>
              </a:rPr>
              <a:t>Quale</a:t>
            </a:r>
            <a:r>
              <a:rPr lang="sk-SK" sz="1600" dirty="0">
                <a:solidFill>
                  <a:schemeClr val="tx1">
                    <a:lumMod val="65000"/>
                    <a:lumOff val="35000"/>
                  </a:schemeClr>
                </a:solidFill>
              </a:rPr>
              <a:t> di </a:t>
            </a:r>
            <a:r>
              <a:rPr lang="sk-SK" sz="1600" dirty="0" err="1">
                <a:solidFill>
                  <a:schemeClr val="tx1">
                    <a:lumMod val="65000"/>
                    <a:lumOff val="35000"/>
                  </a:schemeClr>
                </a:solidFill>
              </a:rPr>
              <a:t>questi</a:t>
            </a:r>
            <a:r>
              <a:rPr lang="sk-SK" sz="1600" dirty="0">
                <a:solidFill>
                  <a:schemeClr val="tx1">
                    <a:lumMod val="65000"/>
                    <a:lumOff val="35000"/>
                  </a:schemeClr>
                </a:solidFill>
              </a:rPr>
              <a:t> </a:t>
            </a:r>
            <a:r>
              <a:rPr lang="sk-SK" sz="1600" dirty="0" err="1">
                <a:solidFill>
                  <a:schemeClr val="tx1">
                    <a:lumMod val="65000"/>
                    <a:lumOff val="35000"/>
                  </a:schemeClr>
                </a:solidFill>
              </a:rPr>
              <a:t>prevede</a:t>
            </a:r>
            <a:r>
              <a:rPr lang="sk-SK" sz="1600" dirty="0">
                <a:solidFill>
                  <a:schemeClr val="tx1">
                    <a:lumMod val="65000"/>
                    <a:lumOff val="35000"/>
                  </a:schemeClr>
                </a:solidFill>
              </a:rPr>
              <a:t> la </a:t>
            </a:r>
            <a:r>
              <a:rPr lang="sk-SK" sz="1600" dirty="0" err="1">
                <a:solidFill>
                  <a:schemeClr val="tx1">
                    <a:lumMod val="65000"/>
                    <a:lumOff val="35000"/>
                  </a:schemeClr>
                </a:solidFill>
              </a:rPr>
              <a:t>selezione</a:t>
            </a:r>
            <a:r>
              <a:rPr lang="sk-SK" sz="1600" dirty="0">
                <a:solidFill>
                  <a:schemeClr val="tx1">
                    <a:lumMod val="65000"/>
                    <a:lumOff val="35000"/>
                  </a:schemeClr>
                </a:solidFill>
              </a:rPr>
              <a:t> </a:t>
            </a:r>
            <a:r>
              <a:rPr lang="sk-SK" sz="1600" dirty="0" err="1">
                <a:solidFill>
                  <a:schemeClr val="tx1">
                    <a:lumMod val="65000"/>
                    <a:lumOff val="35000"/>
                  </a:schemeClr>
                </a:solidFill>
              </a:rPr>
              <a:t>dello</a:t>
            </a:r>
            <a:r>
              <a:rPr lang="sk-SK" sz="1600" dirty="0">
                <a:solidFill>
                  <a:schemeClr val="tx1">
                    <a:lumMod val="65000"/>
                    <a:lumOff val="35000"/>
                  </a:schemeClr>
                </a:solidFill>
              </a:rPr>
              <a:t> </a:t>
            </a:r>
            <a:r>
              <a:rPr lang="sk-SK" sz="1600" dirty="0" err="1">
                <a:solidFill>
                  <a:schemeClr val="tx1">
                    <a:lumMod val="65000"/>
                    <a:lumOff val="35000"/>
                  </a:schemeClr>
                </a:solidFill>
              </a:rPr>
              <a:t>schema</a:t>
            </a:r>
            <a:r>
              <a:rPr lang="sk-SK" sz="1600" dirty="0">
                <a:solidFill>
                  <a:schemeClr val="tx1">
                    <a:lumMod val="65000"/>
                    <a:lumOff val="35000"/>
                  </a:schemeClr>
                </a:solidFill>
              </a:rPr>
              <a:t> </a:t>
            </a:r>
            <a:r>
              <a:rPr lang="sk-SK" sz="1600" dirty="0" err="1">
                <a:solidFill>
                  <a:schemeClr val="tx1">
                    <a:lumMod val="65000"/>
                    <a:lumOff val="35000"/>
                  </a:schemeClr>
                </a:solidFill>
              </a:rPr>
              <a:t>che</a:t>
            </a:r>
            <a:r>
              <a:rPr lang="sk-SK" sz="1600" dirty="0">
                <a:solidFill>
                  <a:schemeClr val="tx1">
                    <a:lumMod val="65000"/>
                    <a:lumOff val="35000"/>
                  </a:schemeClr>
                </a:solidFill>
              </a:rPr>
              <a:t> </a:t>
            </a:r>
            <a:r>
              <a:rPr lang="sk-SK" sz="1600" dirty="0" err="1">
                <a:solidFill>
                  <a:schemeClr val="tx1">
                    <a:lumMod val="65000"/>
                    <a:lumOff val="35000"/>
                  </a:schemeClr>
                </a:solidFill>
              </a:rPr>
              <a:t>sia</a:t>
            </a:r>
            <a:r>
              <a:rPr lang="sk-SK" sz="1600" dirty="0">
                <a:solidFill>
                  <a:schemeClr val="tx1">
                    <a:lumMod val="65000"/>
                    <a:lumOff val="35000"/>
                  </a:schemeClr>
                </a:solidFill>
              </a:rPr>
              <a:t> </a:t>
            </a:r>
            <a:r>
              <a:rPr lang="sk-SK" sz="1600" dirty="0" err="1">
                <a:solidFill>
                  <a:schemeClr val="tx1">
                    <a:lumMod val="65000"/>
                    <a:lumOff val="35000"/>
                  </a:schemeClr>
                </a:solidFill>
              </a:rPr>
              <a:t>più</a:t>
            </a:r>
            <a:r>
              <a:rPr lang="sk-SK" sz="1600" dirty="0">
                <a:solidFill>
                  <a:schemeClr val="tx1">
                    <a:lumMod val="65000"/>
                    <a:lumOff val="35000"/>
                  </a:schemeClr>
                </a:solidFill>
              </a:rPr>
              <a:t> </a:t>
            </a:r>
            <a:r>
              <a:rPr lang="sk-SK" sz="1600" dirty="0" err="1">
                <a:solidFill>
                  <a:schemeClr val="tx1">
                    <a:lumMod val="65000"/>
                    <a:lumOff val="35000"/>
                  </a:schemeClr>
                </a:solidFill>
              </a:rPr>
              <a:t>efficace</a:t>
            </a:r>
            <a:r>
              <a:rPr lang="sk-SK" sz="1600" dirty="0">
                <a:solidFill>
                  <a:schemeClr val="tx1">
                    <a:lumMod val="65000"/>
                    <a:lumOff val="35000"/>
                  </a:schemeClr>
                </a:solidFill>
              </a:rPr>
              <a:t> </a:t>
            </a:r>
            <a:r>
              <a:rPr lang="sk-SK" sz="1600" dirty="0" err="1">
                <a:solidFill>
                  <a:schemeClr val="tx1">
                    <a:lumMod val="65000"/>
                    <a:lumOff val="35000"/>
                  </a:schemeClr>
                </a:solidFill>
              </a:rPr>
              <a:t>sul</a:t>
            </a:r>
            <a:r>
              <a:rPr lang="sk-SK" sz="1600" dirty="0">
                <a:solidFill>
                  <a:schemeClr val="tx1">
                    <a:lumMod val="65000"/>
                    <a:lumOff val="35000"/>
                  </a:schemeClr>
                </a:solidFill>
              </a:rPr>
              <a:t> </a:t>
            </a:r>
            <a:r>
              <a:rPr lang="sk-SK" sz="1600" dirty="0" err="1">
                <a:solidFill>
                  <a:schemeClr val="tx1">
                    <a:lumMod val="65000"/>
                    <a:lumOff val="35000"/>
                  </a:schemeClr>
                </a:solidFill>
              </a:rPr>
              <a:t>lungo</a:t>
            </a:r>
            <a:r>
              <a:rPr lang="sk-SK" sz="1600" dirty="0">
                <a:solidFill>
                  <a:schemeClr val="tx1">
                    <a:lumMod val="65000"/>
                    <a:lumOff val="35000"/>
                  </a:schemeClr>
                </a:solidFill>
              </a:rPr>
              <a:t> </a:t>
            </a:r>
            <a:r>
              <a:rPr lang="sk-SK" sz="1600" dirty="0" err="1">
                <a:solidFill>
                  <a:schemeClr val="tx1">
                    <a:lumMod val="65000"/>
                    <a:lumOff val="35000"/>
                  </a:schemeClr>
                </a:solidFill>
              </a:rPr>
              <a:t>termine</a:t>
            </a:r>
            <a:r>
              <a:rPr lang="sk-SK" sz="1600" dirty="0">
                <a:solidFill>
                  <a:schemeClr val="tx1">
                    <a:lumMod val="65000"/>
                    <a:lumOff val="35000"/>
                  </a:schemeClr>
                </a:solidFill>
              </a:rPr>
              <a:t>? </a:t>
            </a:r>
            <a:endParaRPr lang="it-IT" sz="1600" dirty="0">
              <a:solidFill>
                <a:schemeClr val="tx1">
                  <a:lumMod val="65000"/>
                  <a:lumOff val="35000"/>
                </a:schemeClr>
              </a:solidFill>
            </a:endParaRPr>
          </a:p>
        </p:txBody>
      </p:sp>
      <p:sp>
        <p:nvSpPr>
          <p:cNvPr id="34" name="Text Placeholder 7"/>
          <p:cNvSpPr txBox="1">
            <a:spLocks/>
          </p:cNvSpPr>
          <p:nvPr/>
        </p:nvSpPr>
        <p:spPr>
          <a:xfrm>
            <a:off x="2176675" y="5054413"/>
            <a:ext cx="3116322"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Fattibilità</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Sostenibilità</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Praticità</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Adeguatezza</a:t>
            </a:r>
            <a:endParaRPr lang="en-US" altLang="ko-KR" sz="1600" dirty="0">
              <a:solidFill>
                <a:schemeClr val="tx1">
                  <a:lumMod val="75000"/>
                  <a:lumOff val="25000"/>
                </a:schemeClr>
              </a:solidFill>
              <a:cs typeface="Arial" pitchFamily="34" charset="0"/>
            </a:endParaRPr>
          </a:p>
        </p:txBody>
      </p:sp>
      <p:sp>
        <p:nvSpPr>
          <p:cNvPr id="36" name="Oval 18"/>
          <p:cNvSpPr/>
          <p:nvPr/>
        </p:nvSpPr>
        <p:spPr>
          <a:xfrm>
            <a:off x="2499519" y="3096634"/>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37" name="Donut 8"/>
          <p:cNvSpPr/>
          <p:nvPr/>
        </p:nvSpPr>
        <p:spPr>
          <a:xfrm>
            <a:off x="5464447" y="6436426"/>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8" name="Rectangle 36"/>
          <p:cNvSpPr/>
          <p:nvPr/>
        </p:nvSpPr>
        <p:spPr>
          <a:xfrm>
            <a:off x="2674023" y="3276761"/>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39" name="Rectangle 16"/>
          <p:cNvSpPr/>
          <p:nvPr/>
        </p:nvSpPr>
        <p:spPr>
          <a:xfrm>
            <a:off x="2055292" y="321792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41" name="Text Placeholder 6">
            <a:extLst>
              <a:ext uri="{FF2B5EF4-FFF2-40B4-BE49-F238E27FC236}">
                <a16:creationId xmlns:a16="http://schemas.microsoft.com/office/drawing/2014/main" id="{FD4DEAD9-FFD6-48C0-B515-3D5EF888DCC5}"/>
              </a:ext>
            </a:extLst>
          </p:cNvPr>
          <p:cNvSpPr txBox="1">
            <a:spLocks/>
          </p:cNvSpPr>
          <p:nvPr/>
        </p:nvSpPr>
        <p:spPr>
          <a:xfrm>
            <a:off x="8384583" y="4749158"/>
            <a:ext cx="3319737" cy="46749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cs typeface="Arial" pitchFamily="34" charset="0"/>
              </a:rPr>
              <a:t>7. </a:t>
            </a:r>
            <a:r>
              <a:rPr lang="sk-SK" sz="1600" dirty="0" err="1">
                <a:solidFill>
                  <a:schemeClr val="tx1">
                    <a:lumMod val="65000"/>
                    <a:lumOff val="35000"/>
                  </a:schemeClr>
                </a:solidFill>
              </a:rPr>
              <a:t>Le</a:t>
            </a:r>
            <a:r>
              <a:rPr lang="sk-SK" sz="1600" dirty="0">
                <a:solidFill>
                  <a:schemeClr val="tx1">
                    <a:lumMod val="65000"/>
                    <a:lumOff val="35000"/>
                  </a:schemeClr>
                </a:solidFill>
              </a:rPr>
              <a:t> </a:t>
            </a:r>
            <a:r>
              <a:rPr lang="sk-SK" sz="1600" dirty="0" err="1">
                <a:solidFill>
                  <a:schemeClr val="tx1">
                    <a:lumMod val="65000"/>
                    <a:lumOff val="35000"/>
                  </a:schemeClr>
                </a:solidFill>
              </a:rPr>
              <a:t>lettere</a:t>
            </a:r>
            <a:r>
              <a:rPr lang="sk-SK" sz="1600" dirty="0">
                <a:solidFill>
                  <a:schemeClr val="tx1">
                    <a:lumMod val="65000"/>
                    <a:lumOff val="35000"/>
                  </a:schemeClr>
                </a:solidFill>
              </a:rPr>
              <a:t> GDPR </a:t>
            </a:r>
            <a:r>
              <a:rPr lang="sk-SK" sz="1600" dirty="0" err="1">
                <a:solidFill>
                  <a:schemeClr val="tx1">
                    <a:lumMod val="65000"/>
                    <a:lumOff val="35000"/>
                  </a:schemeClr>
                </a:solidFill>
              </a:rPr>
              <a:t>sono</a:t>
            </a:r>
            <a:r>
              <a:rPr lang="sk-SK" sz="1600" dirty="0">
                <a:solidFill>
                  <a:schemeClr val="tx1">
                    <a:lumMod val="65000"/>
                    <a:lumOff val="35000"/>
                  </a:schemeClr>
                </a:solidFill>
              </a:rPr>
              <a:t> </a:t>
            </a:r>
            <a:r>
              <a:rPr lang="sk-SK" sz="1600" dirty="0" err="1">
                <a:solidFill>
                  <a:schemeClr val="tx1">
                    <a:lumMod val="65000"/>
                    <a:lumOff val="35000"/>
                  </a:schemeClr>
                </a:solidFill>
              </a:rPr>
              <a:t>l’anagramma</a:t>
            </a:r>
            <a:r>
              <a:rPr lang="sk-SK" sz="1600" dirty="0">
                <a:solidFill>
                  <a:schemeClr val="tx1">
                    <a:lumMod val="65000"/>
                    <a:lumOff val="35000"/>
                  </a:schemeClr>
                </a:solidFill>
              </a:rPr>
              <a:t> di General </a:t>
            </a:r>
            <a:r>
              <a:rPr lang="sk-SK" sz="1600" dirty="0" err="1">
                <a:solidFill>
                  <a:schemeClr val="tx1">
                    <a:lumMod val="65000"/>
                    <a:lumOff val="35000"/>
                  </a:schemeClr>
                </a:solidFill>
              </a:rPr>
              <a:t>Data</a:t>
            </a:r>
            <a:r>
              <a:rPr lang="sk-SK" sz="1600" dirty="0">
                <a:solidFill>
                  <a:schemeClr val="tx1">
                    <a:lumMod val="65000"/>
                    <a:lumOff val="35000"/>
                  </a:schemeClr>
                </a:solidFill>
              </a:rPr>
              <a:t> </a:t>
            </a:r>
            <a:r>
              <a:rPr lang="sk-SK" sz="1600" dirty="0" err="1">
                <a:solidFill>
                  <a:schemeClr val="tx1">
                    <a:lumMod val="65000"/>
                    <a:lumOff val="35000"/>
                  </a:schemeClr>
                </a:solidFill>
              </a:rPr>
              <a:t>Privacy</a:t>
            </a:r>
            <a:r>
              <a:rPr lang="sk-SK" sz="1600" dirty="0">
                <a:solidFill>
                  <a:schemeClr val="tx1">
                    <a:lumMod val="65000"/>
                    <a:lumOff val="35000"/>
                  </a:schemeClr>
                </a:solidFill>
              </a:rPr>
              <a:t> Reality. </a:t>
            </a:r>
            <a:r>
              <a:rPr lang="sk-SK" sz="1600" dirty="0" err="1">
                <a:solidFill>
                  <a:schemeClr val="tx1">
                    <a:lumMod val="65000"/>
                    <a:lumOff val="35000"/>
                  </a:schemeClr>
                </a:solidFill>
              </a:rPr>
              <a:t>Vero</a:t>
            </a:r>
            <a:r>
              <a:rPr lang="sk-SK" sz="1600" dirty="0">
                <a:solidFill>
                  <a:schemeClr val="tx1">
                    <a:lumMod val="65000"/>
                    <a:lumOff val="35000"/>
                  </a:schemeClr>
                </a:solidFill>
              </a:rPr>
              <a:t> o </a:t>
            </a:r>
            <a:r>
              <a:rPr lang="sk-SK" sz="1600" dirty="0" err="1">
                <a:solidFill>
                  <a:schemeClr val="tx1">
                    <a:lumMod val="65000"/>
                    <a:lumOff val="35000"/>
                  </a:schemeClr>
                </a:solidFill>
              </a:rPr>
              <a:t>falso</a:t>
            </a:r>
            <a:r>
              <a:rPr lang="sk-SK" sz="1600" dirty="0">
                <a:solidFill>
                  <a:schemeClr val="tx1">
                    <a:lumMod val="65000"/>
                    <a:lumOff val="35000"/>
                  </a:schemeClr>
                </a:solidFill>
              </a:rPr>
              <a:t>?</a:t>
            </a:r>
            <a:endParaRPr lang="it-IT" sz="1600" dirty="0">
              <a:solidFill>
                <a:schemeClr val="tx1">
                  <a:lumMod val="65000"/>
                  <a:lumOff val="35000"/>
                </a:schemeClr>
              </a:solidFill>
            </a:endParaRPr>
          </a:p>
          <a:p>
            <a:endParaRPr lang="ko-KR" altLang="en-US" sz="1600" dirty="0">
              <a:solidFill>
                <a:schemeClr val="tx1">
                  <a:lumMod val="65000"/>
                  <a:lumOff val="35000"/>
                </a:schemeClr>
              </a:solidFill>
              <a:cs typeface="Arial" pitchFamily="34" charset="0"/>
            </a:endParaRPr>
          </a:p>
        </p:txBody>
      </p:sp>
      <p:sp>
        <p:nvSpPr>
          <p:cNvPr id="42" name="Text Placeholder 7">
            <a:extLst>
              <a:ext uri="{FF2B5EF4-FFF2-40B4-BE49-F238E27FC236}">
                <a16:creationId xmlns:a16="http://schemas.microsoft.com/office/drawing/2014/main" id="{8B829E9F-3F52-42FD-B2C9-14992DCE9C65}"/>
              </a:ext>
            </a:extLst>
          </p:cNvPr>
          <p:cNvSpPr txBox="1">
            <a:spLocks/>
          </p:cNvSpPr>
          <p:nvPr/>
        </p:nvSpPr>
        <p:spPr>
          <a:xfrm>
            <a:off x="8423869" y="5546614"/>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a:solidFill>
                  <a:schemeClr val="tx1">
                    <a:lumMod val="75000"/>
                    <a:lumOff val="25000"/>
                  </a:schemeClr>
                </a:solidFill>
                <a:cs typeface="Arial" pitchFamily="34" charset="0"/>
              </a:rPr>
              <a:t>Vero </a:t>
            </a:r>
          </a:p>
          <a:p>
            <a:pPr marL="285750" indent="-285750">
              <a:buFontTx/>
              <a:buChar char="-"/>
            </a:pPr>
            <a:r>
              <a:rPr lang="en-US" altLang="ko-KR" sz="1600" dirty="0" err="1">
                <a:solidFill>
                  <a:schemeClr val="tx1">
                    <a:lumMod val="75000"/>
                    <a:lumOff val="25000"/>
                  </a:schemeClr>
                </a:solidFill>
                <a:cs typeface="Arial" pitchFamily="34" charset="0"/>
              </a:rPr>
              <a:t>Falso</a:t>
            </a:r>
            <a:endParaRPr lang="en-US" altLang="ko-KR" sz="1600" dirty="0">
              <a:solidFill>
                <a:schemeClr val="tx1">
                  <a:lumMod val="75000"/>
                  <a:lumOff val="25000"/>
                </a:schemeClr>
              </a:solidFill>
              <a:cs typeface="Arial" pitchFamily="34" charset="0"/>
            </a:endParaRPr>
          </a:p>
        </p:txBody>
      </p:sp>
      <p:sp>
        <p:nvSpPr>
          <p:cNvPr id="43" name="Oval 18">
            <a:extLst>
              <a:ext uri="{FF2B5EF4-FFF2-40B4-BE49-F238E27FC236}">
                <a16:creationId xmlns:a16="http://schemas.microsoft.com/office/drawing/2014/main" id="{43561C9B-6E88-4218-8661-CB86831A9A59}"/>
              </a:ext>
            </a:extLst>
          </p:cNvPr>
          <p:cNvSpPr/>
          <p:nvPr/>
        </p:nvSpPr>
        <p:spPr>
          <a:xfrm>
            <a:off x="8908838" y="3860481"/>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44" name="Donut 39">
            <a:extLst>
              <a:ext uri="{FF2B5EF4-FFF2-40B4-BE49-F238E27FC236}">
                <a16:creationId xmlns:a16="http://schemas.microsoft.com/office/drawing/2014/main" id="{1FEB28B7-0D50-4EF1-8E68-CABB4BF3D4C9}"/>
              </a:ext>
            </a:extLst>
          </p:cNvPr>
          <p:cNvSpPr/>
          <p:nvPr/>
        </p:nvSpPr>
        <p:spPr>
          <a:xfrm>
            <a:off x="9102255" y="4046785"/>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pic>
        <p:nvPicPr>
          <p:cNvPr id="45" name="Imagen 9">
            <a:extLst>
              <a:ext uri="{FF2B5EF4-FFF2-40B4-BE49-F238E27FC236}">
                <a16:creationId xmlns:a16="http://schemas.microsoft.com/office/drawing/2014/main" id="{524FA455-95D2-4950-925A-8CBF256ADD42}"/>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a:ext>
            </a:extLst>
          </a:blip>
          <a:stretch>
            <a:fillRect/>
          </a:stretch>
        </p:blipFill>
        <p:spPr>
          <a:xfrm>
            <a:off x="7778759" y="526380"/>
            <a:ext cx="4178353" cy="2350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01587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s-ES" b="1" dirty="0"/>
              <a:t>GRAZIE</a:t>
            </a:r>
            <a:endParaRPr lang="es-ES" b="1" dirty="0">
              <a:solidFill>
                <a:srgbClr val="266C9F"/>
              </a:solidFill>
            </a:endParaRPr>
          </a:p>
        </p:txBody>
      </p:sp>
    </p:spTree>
    <p:extLst>
      <p:ext uri="{BB962C8B-B14F-4D97-AF65-F5344CB8AC3E}">
        <p14:creationId xmlns:p14="http://schemas.microsoft.com/office/powerpoint/2010/main" val="1561418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315655" y="1974856"/>
            <a:ext cx="3601461" cy="34427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ea typeface="맑은 고딕"/>
                <a:cs typeface="Arial"/>
              </a:rPr>
              <a:t>1. </a:t>
            </a:r>
            <a:r>
              <a:rPr lang="en-US" altLang="ko-KR" sz="1600" dirty="0" err="1">
                <a:solidFill>
                  <a:schemeClr val="tx1">
                    <a:lumMod val="65000"/>
                    <a:lumOff val="35000"/>
                  </a:schemeClr>
                </a:solidFill>
                <a:ea typeface="맑은 고딕"/>
                <a:cs typeface="Arial"/>
              </a:rPr>
              <a:t>Scegliere</a:t>
            </a:r>
            <a:r>
              <a:rPr lang="en-US" altLang="ko-KR" sz="1600" dirty="0">
                <a:solidFill>
                  <a:schemeClr val="tx1">
                    <a:lumMod val="65000"/>
                    <a:lumOff val="35000"/>
                  </a:schemeClr>
                </a:solidFill>
                <a:ea typeface="맑은 고딕"/>
                <a:cs typeface="Arial"/>
              </a:rPr>
              <a:t> una o </a:t>
            </a:r>
            <a:r>
              <a:rPr lang="en-US" altLang="ko-KR" sz="1600" dirty="0" err="1">
                <a:solidFill>
                  <a:schemeClr val="tx1">
                    <a:lumMod val="65000"/>
                    <a:lumOff val="35000"/>
                  </a:schemeClr>
                </a:solidFill>
                <a:ea typeface="맑은 고딕"/>
                <a:cs typeface="Arial"/>
              </a:rPr>
              <a:t>più</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risposte</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che</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rappresentano</a:t>
            </a:r>
            <a:r>
              <a:rPr lang="en-US" altLang="ko-KR" sz="1600" dirty="0">
                <a:solidFill>
                  <a:schemeClr val="tx1">
                    <a:lumMod val="65000"/>
                    <a:lumOff val="35000"/>
                  </a:schemeClr>
                </a:solidFill>
                <a:ea typeface="맑은 고딕"/>
                <a:cs typeface="Arial"/>
              </a:rPr>
              <a:t> il </a:t>
            </a:r>
            <a:r>
              <a:rPr lang="en-US" altLang="ko-KR" sz="1600" dirty="0" err="1">
                <a:solidFill>
                  <a:schemeClr val="tx1">
                    <a:lumMod val="65000"/>
                    <a:lumOff val="35000"/>
                  </a:schemeClr>
                </a:solidFill>
                <a:ea typeface="맑은 고딕"/>
                <a:cs typeface="Arial"/>
              </a:rPr>
              <a:t>miglior</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metodo</a:t>
            </a:r>
            <a:r>
              <a:rPr lang="en-US" altLang="ko-KR" sz="1600" dirty="0">
                <a:solidFill>
                  <a:schemeClr val="tx1">
                    <a:lumMod val="65000"/>
                    <a:lumOff val="35000"/>
                  </a:schemeClr>
                </a:solidFill>
                <a:ea typeface="맑은 고딕"/>
                <a:cs typeface="Arial"/>
              </a:rPr>
              <a:t> per </a:t>
            </a:r>
            <a:r>
              <a:rPr lang="en-US" altLang="ko-KR" sz="1600" dirty="0" err="1">
                <a:solidFill>
                  <a:schemeClr val="tx1">
                    <a:lumMod val="65000"/>
                    <a:lumOff val="35000"/>
                  </a:schemeClr>
                </a:solidFill>
                <a:ea typeface="맑은 고딕"/>
                <a:cs typeface="Arial"/>
              </a:rPr>
              <a:t>pianificare</a:t>
            </a:r>
            <a:r>
              <a:rPr lang="en-US" altLang="ko-KR" sz="1600" dirty="0">
                <a:solidFill>
                  <a:schemeClr val="tx1">
                    <a:lumMod val="65000"/>
                    <a:lumOff val="35000"/>
                  </a:schemeClr>
                </a:solidFill>
                <a:ea typeface="맑은 고딕"/>
                <a:cs typeface="Arial"/>
              </a:rPr>
              <a:t> la </a:t>
            </a:r>
            <a:r>
              <a:rPr lang="en-US" altLang="ko-KR" sz="1600" dirty="0" err="1">
                <a:solidFill>
                  <a:schemeClr val="tx1">
                    <a:lumMod val="65000"/>
                    <a:lumOff val="35000"/>
                  </a:schemeClr>
                </a:solidFill>
                <a:ea typeface="맑은 고딕"/>
                <a:cs typeface="Arial"/>
              </a:rPr>
              <a:t>ricerca</a:t>
            </a:r>
            <a:r>
              <a:rPr lang="en-US" altLang="ko-KR" sz="1600" dirty="0">
                <a:solidFill>
                  <a:schemeClr val="tx1">
                    <a:lumMod val="65000"/>
                    <a:lumOff val="35000"/>
                  </a:schemeClr>
                </a:solidFill>
                <a:ea typeface="맑은 고딕"/>
                <a:cs typeface="Arial"/>
              </a:rPr>
              <a:t> di </a:t>
            </a:r>
            <a:r>
              <a:rPr lang="en-US" altLang="ko-KR" sz="1600" dirty="0" err="1">
                <a:solidFill>
                  <a:schemeClr val="tx1">
                    <a:lumMod val="65000"/>
                    <a:lumOff val="35000"/>
                  </a:schemeClr>
                </a:solidFill>
                <a:ea typeface="맑은 고딕"/>
                <a:cs typeface="Arial"/>
              </a:rPr>
              <a:t>dati</a:t>
            </a:r>
            <a:r>
              <a:rPr lang="en-US" altLang="ko-KR" sz="1600" dirty="0">
                <a:solidFill>
                  <a:schemeClr val="tx1">
                    <a:lumMod val="65000"/>
                    <a:lumOff val="35000"/>
                  </a:schemeClr>
                </a:solidFill>
                <a:ea typeface="맑은 고딕"/>
                <a:cs typeface="Arial"/>
              </a:rPr>
              <a:t>:</a:t>
            </a:r>
            <a:endParaRPr lang="ko-KR" altLang="en-US" sz="1600" dirty="0">
              <a:solidFill>
                <a:schemeClr val="tx1">
                  <a:lumMod val="65000"/>
                  <a:lumOff val="35000"/>
                </a:schemeClr>
              </a:solidFill>
              <a:ea typeface="맑은 고딕"/>
              <a:cs typeface="Arial"/>
            </a:endParaRP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315655" y="2893596"/>
            <a:ext cx="3999170" cy="82800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b="1" dirty="0" err="1">
                <a:solidFill>
                  <a:schemeClr val="tx1">
                    <a:lumMod val="75000"/>
                    <a:lumOff val="25000"/>
                  </a:schemeClr>
                </a:solidFill>
                <a:ea typeface="맑은 고딕"/>
                <a:cs typeface="Arial"/>
              </a:rPr>
              <a:t>Sondaggi</a:t>
            </a:r>
            <a:r>
              <a:rPr lang="en-US" altLang="ko-KR" sz="1600" b="1" dirty="0">
                <a:solidFill>
                  <a:schemeClr val="tx1">
                    <a:lumMod val="75000"/>
                    <a:lumOff val="25000"/>
                  </a:schemeClr>
                </a:solidFill>
                <a:ea typeface="맑은 고딕"/>
                <a:cs typeface="Arial"/>
              </a:rPr>
              <a:t> a cui </a:t>
            </a:r>
            <a:r>
              <a:rPr lang="en-US" altLang="ko-KR" sz="1600" b="1" dirty="0" err="1">
                <a:solidFill>
                  <a:schemeClr val="tx1">
                    <a:lumMod val="75000"/>
                    <a:lumOff val="25000"/>
                  </a:schemeClr>
                </a:solidFill>
                <a:ea typeface="맑은 고딕"/>
                <a:cs typeface="Arial"/>
              </a:rPr>
              <a:t>rispondere</a:t>
            </a:r>
            <a:endParaRPr lang="en-US" altLang="ko-KR" sz="1600" b="1" dirty="0">
              <a:solidFill>
                <a:schemeClr val="tx1">
                  <a:lumMod val="75000"/>
                  <a:lumOff val="25000"/>
                </a:schemeClr>
              </a:solidFill>
              <a:ea typeface="맑은 고딕"/>
              <a:cs typeface="Arial"/>
            </a:endParaRPr>
          </a:p>
          <a:p>
            <a:pPr marL="285750" indent="-285750">
              <a:buFontTx/>
              <a:buChar char="-"/>
            </a:pPr>
            <a:r>
              <a:rPr lang="en-US" altLang="ko-KR" sz="1600" dirty="0">
                <a:solidFill>
                  <a:schemeClr val="tx1">
                    <a:lumMod val="75000"/>
                    <a:lumOff val="25000"/>
                  </a:schemeClr>
                </a:solidFill>
                <a:ea typeface="맑은 고딕"/>
                <a:cs typeface="Arial"/>
              </a:rPr>
              <a:t>Fonti </a:t>
            </a:r>
            <a:r>
              <a:rPr lang="en-US" altLang="ko-KR" sz="1600" dirty="0" err="1">
                <a:solidFill>
                  <a:schemeClr val="tx1">
                    <a:lumMod val="75000"/>
                    <a:lumOff val="25000"/>
                  </a:schemeClr>
                </a:solidFill>
                <a:ea typeface="맑은 고딕"/>
                <a:cs typeface="Arial"/>
              </a:rPr>
              <a:t>necessarie</a:t>
            </a:r>
            <a:endParaRPr lang="en-US" altLang="ko-KR" sz="1600" dirty="0">
              <a:solidFill>
                <a:schemeClr val="tx1">
                  <a:lumMod val="75000"/>
                  <a:lumOff val="25000"/>
                </a:schemeClr>
              </a:solidFill>
              <a:ea typeface="맑은 고딕"/>
              <a:cs typeface="Arial"/>
            </a:endParaRPr>
          </a:p>
          <a:p>
            <a:pPr marL="285750" indent="-285750">
              <a:buFontTx/>
              <a:buChar char="-"/>
            </a:pPr>
            <a:r>
              <a:rPr lang="en-US" altLang="ko-KR" sz="1600" b="1" dirty="0">
                <a:solidFill>
                  <a:schemeClr val="tx1">
                    <a:lumMod val="75000"/>
                    <a:lumOff val="25000"/>
                  </a:schemeClr>
                </a:solidFill>
                <a:ea typeface="맑은 고딕"/>
                <a:cs typeface="Arial"/>
              </a:rPr>
              <a:t>Le </a:t>
            </a:r>
            <a:r>
              <a:rPr lang="en-US" altLang="ko-KR" sz="1600" b="1" dirty="0" err="1">
                <a:solidFill>
                  <a:schemeClr val="tx1">
                    <a:lumMod val="75000"/>
                    <a:lumOff val="25000"/>
                  </a:schemeClr>
                </a:solidFill>
                <a:ea typeface="맑은 고딕"/>
                <a:cs typeface="Arial"/>
              </a:rPr>
              <a:t>informazioni</a:t>
            </a:r>
            <a:r>
              <a:rPr lang="en-US" altLang="ko-KR" sz="1600" b="1" dirty="0">
                <a:solidFill>
                  <a:schemeClr val="tx1">
                    <a:lumMod val="75000"/>
                    <a:lumOff val="25000"/>
                  </a:schemeClr>
                </a:solidFill>
                <a:ea typeface="맑은 고딕"/>
                <a:cs typeface="Arial"/>
              </a:rPr>
              <a:t> </a:t>
            </a:r>
            <a:r>
              <a:rPr lang="en-US" altLang="ko-KR" sz="1600" b="1" dirty="0" err="1">
                <a:solidFill>
                  <a:schemeClr val="tx1">
                    <a:lumMod val="75000"/>
                    <a:lumOff val="25000"/>
                  </a:schemeClr>
                </a:solidFill>
                <a:ea typeface="맑은 고딕"/>
                <a:cs typeface="Arial"/>
              </a:rPr>
              <a:t>che</a:t>
            </a:r>
            <a:r>
              <a:rPr lang="en-US" altLang="ko-KR" sz="1600" b="1" dirty="0">
                <a:solidFill>
                  <a:schemeClr val="tx1">
                    <a:lumMod val="75000"/>
                    <a:lumOff val="25000"/>
                  </a:schemeClr>
                </a:solidFill>
                <a:ea typeface="맑은 고딕"/>
                <a:cs typeface="Arial"/>
              </a:rPr>
              <a:t> </a:t>
            </a:r>
            <a:r>
              <a:rPr lang="en-US" altLang="ko-KR" sz="1600" b="1" dirty="0" err="1">
                <a:solidFill>
                  <a:schemeClr val="tx1">
                    <a:lumMod val="75000"/>
                    <a:lumOff val="25000"/>
                  </a:schemeClr>
                </a:solidFill>
                <a:ea typeface="맑은 고딕"/>
                <a:cs typeface="Arial"/>
              </a:rPr>
              <a:t>si</a:t>
            </a:r>
            <a:r>
              <a:rPr lang="en-US" altLang="ko-KR" sz="1600" b="1" dirty="0">
                <a:solidFill>
                  <a:schemeClr val="tx1">
                    <a:lumMod val="75000"/>
                    <a:lumOff val="25000"/>
                  </a:schemeClr>
                </a:solidFill>
                <a:ea typeface="맑은 고딕"/>
                <a:cs typeface="Arial"/>
              </a:rPr>
              <a:t> </a:t>
            </a:r>
            <a:r>
              <a:rPr lang="en-US" altLang="ko-KR" sz="1600" b="1" dirty="0" err="1">
                <a:solidFill>
                  <a:schemeClr val="tx1">
                    <a:lumMod val="75000"/>
                    <a:lumOff val="25000"/>
                  </a:schemeClr>
                </a:solidFill>
                <a:ea typeface="맑은 고딕"/>
                <a:cs typeface="Arial"/>
              </a:rPr>
              <a:t>possiedono</a:t>
            </a:r>
            <a:r>
              <a:rPr lang="en-US" altLang="ko-KR" sz="1600" b="1" dirty="0">
                <a:solidFill>
                  <a:schemeClr val="tx1">
                    <a:lumMod val="75000"/>
                    <a:lumOff val="25000"/>
                  </a:schemeClr>
                </a:solidFill>
                <a:ea typeface="맑은 고딕"/>
                <a:cs typeface="Arial"/>
              </a:rPr>
              <a:t> </a:t>
            </a:r>
            <a:r>
              <a:rPr lang="en-US" altLang="ko-KR" sz="1600" b="1" dirty="0" err="1">
                <a:solidFill>
                  <a:schemeClr val="tx1">
                    <a:lumMod val="75000"/>
                    <a:lumOff val="25000"/>
                  </a:schemeClr>
                </a:solidFill>
                <a:ea typeface="맑은 고딕"/>
                <a:cs typeface="Arial"/>
              </a:rPr>
              <a:t>già</a:t>
            </a:r>
            <a:endParaRPr lang="en-US" altLang="ko-KR" sz="1600" b="1" dirty="0">
              <a:solidFill>
                <a:schemeClr val="tx1">
                  <a:lumMod val="75000"/>
                  <a:lumOff val="25000"/>
                </a:schemeClr>
              </a:solidFill>
              <a:ea typeface="맑은 고딕"/>
              <a:cs typeface="Arial"/>
            </a:endParaRPr>
          </a:p>
          <a:p>
            <a:pPr marL="285750" indent="-285750">
              <a:buFontTx/>
              <a:buChar char="-"/>
            </a:pPr>
            <a:r>
              <a:rPr lang="en-US" altLang="ko-KR" sz="1600" b="1" dirty="0" err="1">
                <a:solidFill>
                  <a:schemeClr val="tx1">
                    <a:lumMod val="75000"/>
                    <a:lumOff val="25000"/>
                  </a:schemeClr>
                </a:solidFill>
                <a:ea typeface="맑은 고딕"/>
                <a:cs typeface="Arial"/>
              </a:rPr>
              <a:t>Informazioni</a:t>
            </a:r>
            <a:r>
              <a:rPr lang="en-US" altLang="ko-KR" sz="1600" b="1" dirty="0">
                <a:solidFill>
                  <a:schemeClr val="tx1">
                    <a:lumMod val="75000"/>
                    <a:lumOff val="25000"/>
                  </a:schemeClr>
                </a:solidFill>
                <a:ea typeface="맑은 고딕"/>
                <a:cs typeface="Arial"/>
              </a:rPr>
              <a:t> </a:t>
            </a:r>
            <a:r>
              <a:rPr lang="en-US" altLang="ko-KR" sz="1600" b="1" dirty="0" err="1">
                <a:solidFill>
                  <a:schemeClr val="tx1">
                    <a:lumMod val="75000"/>
                    <a:lumOff val="25000"/>
                  </a:schemeClr>
                </a:solidFill>
                <a:ea typeface="맑은 고딕"/>
                <a:cs typeface="Arial"/>
              </a:rPr>
              <a:t>richieste</a:t>
            </a:r>
            <a:endParaRPr lang="en-US" altLang="ko-KR" sz="1600" b="1" dirty="0">
              <a:solidFill>
                <a:schemeClr val="tx1">
                  <a:lumMod val="75000"/>
                  <a:lumOff val="25000"/>
                </a:schemeClr>
              </a:solidFill>
              <a:ea typeface="맑은 고딕"/>
              <a:cs typeface="Arial"/>
            </a:endParaRPr>
          </a:p>
          <a:p>
            <a:pPr marL="285750" indent="-285750">
              <a:buFontTx/>
              <a:buChar char="-"/>
            </a:pPr>
            <a:r>
              <a:rPr lang="en-US" altLang="ko-KR" sz="1600" dirty="0" err="1">
                <a:solidFill>
                  <a:schemeClr val="tx1">
                    <a:lumMod val="75000"/>
                    <a:lumOff val="25000"/>
                  </a:schemeClr>
                </a:solidFill>
                <a:ea typeface="맑은 고딕"/>
                <a:cs typeface="Arial"/>
              </a:rPr>
              <a:t>Capire</a:t>
            </a:r>
            <a:r>
              <a:rPr lang="en-US" altLang="ko-KR" sz="1600" dirty="0">
                <a:solidFill>
                  <a:schemeClr val="tx1">
                    <a:lumMod val="75000"/>
                    <a:lumOff val="25000"/>
                  </a:schemeClr>
                </a:solidFill>
                <a:ea typeface="맑은 고딕"/>
                <a:cs typeface="Arial"/>
              </a:rPr>
              <a:t> chi </a:t>
            </a:r>
            <a:r>
              <a:rPr lang="en-US" altLang="ko-KR" sz="1600" dirty="0" err="1">
                <a:solidFill>
                  <a:schemeClr val="tx1">
                    <a:lumMod val="75000"/>
                    <a:lumOff val="25000"/>
                  </a:schemeClr>
                </a:solidFill>
                <a:ea typeface="맑은 고딕"/>
                <a:cs typeface="Arial"/>
              </a:rPr>
              <a:t>può</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essere</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d’aiuto</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nella</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ricerca</a:t>
            </a:r>
            <a:endParaRPr lang="en-US" altLang="ko-KR" sz="1600" dirty="0">
              <a:solidFill>
                <a:schemeClr val="tx1">
                  <a:lumMod val="75000"/>
                  <a:lumOff val="25000"/>
                </a:schemeClr>
              </a:solidFill>
              <a:ea typeface="맑은 고딕"/>
              <a:cs typeface="Arial"/>
            </a:endParaRPr>
          </a:p>
        </p:txBody>
      </p:sp>
      <p:sp>
        <p:nvSpPr>
          <p:cNvPr id="12" name="Text Placeholder 6">
            <a:extLst>
              <a:ext uri="{FF2B5EF4-FFF2-40B4-BE49-F238E27FC236}">
                <a16:creationId xmlns:a16="http://schemas.microsoft.com/office/drawing/2014/main" id="{B95429B3-42B3-4768-AA05-C38AFAC473FB}"/>
              </a:ext>
            </a:extLst>
          </p:cNvPr>
          <p:cNvSpPr txBox="1">
            <a:spLocks/>
          </p:cNvSpPr>
          <p:nvPr/>
        </p:nvSpPr>
        <p:spPr>
          <a:xfrm>
            <a:off x="7635060" y="3813805"/>
            <a:ext cx="3473938" cy="207308"/>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cs typeface="Arial" pitchFamily="34" charset="0"/>
              </a:rPr>
              <a:t>3. </a:t>
            </a:r>
            <a:r>
              <a:rPr lang="en-US" altLang="ko-KR" sz="1600" dirty="0" err="1">
                <a:solidFill>
                  <a:schemeClr val="tx1">
                    <a:lumMod val="65000"/>
                    <a:lumOff val="35000"/>
                  </a:schemeClr>
                </a:solidFill>
                <a:cs typeface="Arial" pitchFamily="34" charset="0"/>
              </a:rPr>
              <a:t>Scegli</a:t>
            </a:r>
            <a:r>
              <a:rPr lang="en-US" altLang="ko-KR" sz="1600" dirty="0">
                <a:solidFill>
                  <a:schemeClr val="tx1">
                    <a:lumMod val="65000"/>
                    <a:lumOff val="35000"/>
                  </a:schemeClr>
                </a:solidFill>
                <a:cs typeface="Arial" pitchFamily="34" charset="0"/>
              </a:rPr>
              <a:t> I quattro </a:t>
            </a:r>
            <a:r>
              <a:rPr lang="en-US" altLang="ko-KR" sz="1600" dirty="0" err="1">
                <a:solidFill>
                  <a:schemeClr val="tx1">
                    <a:lumMod val="65000"/>
                    <a:lumOff val="35000"/>
                  </a:schemeClr>
                </a:solidFill>
                <a:cs typeface="Arial" pitchFamily="34" charset="0"/>
              </a:rPr>
              <a:t>criteri</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che</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servono</a:t>
            </a:r>
            <a:r>
              <a:rPr lang="en-US" altLang="ko-KR" sz="1600" dirty="0">
                <a:solidFill>
                  <a:schemeClr val="tx1">
                    <a:lumMod val="65000"/>
                    <a:lumOff val="35000"/>
                  </a:schemeClr>
                </a:solidFill>
                <a:cs typeface="Arial" pitchFamily="34" charset="0"/>
              </a:rPr>
              <a:t> a </a:t>
            </a:r>
            <a:r>
              <a:rPr lang="en-US" altLang="ko-KR" sz="1600" dirty="0" err="1">
                <a:solidFill>
                  <a:schemeClr val="tx1">
                    <a:lumMod val="65000"/>
                    <a:lumOff val="35000"/>
                  </a:schemeClr>
                </a:solidFill>
                <a:cs typeface="Arial" pitchFamily="34" charset="0"/>
              </a:rPr>
              <a:t>valutare</a:t>
            </a:r>
            <a:r>
              <a:rPr lang="en-US" altLang="ko-KR" sz="1600" dirty="0">
                <a:solidFill>
                  <a:schemeClr val="tx1">
                    <a:lumMod val="65000"/>
                    <a:lumOff val="35000"/>
                  </a:schemeClr>
                </a:solidFill>
                <a:cs typeface="Arial" pitchFamily="34" charset="0"/>
              </a:rPr>
              <a:t> le </a:t>
            </a:r>
            <a:r>
              <a:rPr lang="en-US" altLang="ko-KR" sz="1600" dirty="0" err="1">
                <a:solidFill>
                  <a:schemeClr val="tx1">
                    <a:lumMod val="65000"/>
                    <a:lumOff val="35000"/>
                  </a:schemeClr>
                </a:solidFill>
                <a:cs typeface="Arial" pitchFamily="34" charset="0"/>
              </a:rPr>
              <a:t>fonti</a:t>
            </a:r>
            <a:r>
              <a:rPr lang="en-US" altLang="ko-KR" sz="1600" dirty="0">
                <a:solidFill>
                  <a:schemeClr val="tx1">
                    <a:lumMod val="65000"/>
                    <a:lumOff val="35000"/>
                  </a:schemeClr>
                </a:solidFill>
                <a:cs typeface="Arial" pitchFamily="34" charset="0"/>
              </a:rPr>
              <a:t> online:</a:t>
            </a:r>
            <a:endParaRPr lang="ko-KR" altLang="en-US" sz="1600" dirty="0">
              <a:solidFill>
                <a:schemeClr val="tx1">
                  <a:lumMod val="65000"/>
                  <a:lumOff val="35000"/>
                </a:schemeClr>
              </a:solidFill>
              <a:cs typeface="Arial" pitchFamily="34" charset="0"/>
            </a:endParaRPr>
          </a:p>
        </p:txBody>
      </p:sp>
      <p:sp>
        <p:nvSpPr>
          <p:cNvPr id="13" name="Text Placeholder 7">
            <a:extLst>
              <a:ext uri="{FF2B5EF4-FFF2-40B4-BE49-F238E27FC236}">
                <a16:creationId xmlns:a16="http://schemas.microsoft.com/office/drawing/2014/main" id="{1DC63CAC-38F3-4B3B-A725-8121D50B22B1}"/>
              </a:ext>
            </a:extLst>
          </p:cNvPr>
          <p:cNvSpPr txBox="1">
            <a:spLocks/>
          </p:cNvSpPr>
          <p:nvPr/>
        </p:nvSpPr>
        <p:spPr>
          <a:xfrm>
            <a:off x="7643192" y="4446614"/>
            <a:ext cx="2933533"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b="1" dirty="0" err="1">
                <a:solidFill>
                  <a:schemeClr val="tx1">
                    <a:lumMod val="75000"/>
                    <a:lumOff val="25000"/>
                  </a:schemeClr>
                </a:solidFill>
                <a:cs typeface="Arial" pitchFamily="34" charset="0"/>
              </a:rPr>
              <a:t>Affidabilità</a:t>
            </a:r>
            <a:r>
              <a:rPr lang="en-US" altLang="ko-KR" sz="1600" b="1" dirty="0">
                <a:solidFill>
                  <a:schemeClr val="tx1">
                    <a:lumMod val="75000"/>
                    <a:lumOff val="25000"/>
                  </a:schemeClr>
                </a:solidFill>
                <a:cs typeface="Arial" pitchFamily="34" charset="0"/>
              </a:rPr>
              <a:t> e </a:t>
            </a:r>
            <a:r>
              <a:rPr lang="en-US" altLang="ko-KR" sz="1600" b="1" dirty="0" err="1">
                <a:solidFill>
                  <a:schemeClr val="tx1">
                    <a:lumMod val="75000"/>
                    <a:lumOff val="25000"/>
                  </a:schemeClr>
                </a:solidFill>
                <a:cs typeface="Arial" pitchFamily="34" charset="0"/>
              </a:rPr>
              <a:t>autorità</a:t>
            </a:r>
            <a:endParaRPr lang="en-US" altLang="ko-KR" sz="1600" b="1"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Responsabilità</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b="1" dirty="0" err="1">
                <a:solidFill>
                  <a:schemeClr val="tx1">
                    <a:lumMod val="75000"/>
                    <a:lumOff val="25000"/>
                  </a:schemeClr>
                </a:solidFill>
                <a:cs typeface="Arial" pitchFamily="34" charset="0"/>
              </a:rPr>
              <a:t>Oggettività</a:t>
            </a:r>
            <a:endParaRPr lang="en-US" altLang="ko-KR" sz="1600" b="1" dirty="0">
              <a:solidFill>
                <a:schemeClr val="tx1">
                  <a:lumMod val="75000"/>
                  <a:lumOff val="25000"/>
                </a:schemeClr>
              </a:solidFill>
              <a:cs typeface="Arial" pitchFamily="34" charset="0"/>
            </a:endParaRPr>
          </a:p>
          <a:p>
            <a:pPr marL="285750" indent="-285750">
              <a:buFontTx/>
              <a:buChar char="-"/>
            </a:pPr>
            <a:r>
              <a:rPr lang="en-US" altLang="ko-KR" sz="1600" b="1" dirty="0" err="1">
                <a:solidFill>
                  <a:schemeClr val="tx1">
                    <a:lumMod val="75000"/>
                    <a:lumOff val="25000"/>
                  </a:schemeClr>
                </a:solidFill>
                <a:cs typeface="Arial" pitchFamily="34" charset="0"/>
              </a:rPr>
              <a:t>Attualità</a:t>
            </a:r>
            <a:endParaRPr lang="en-US" altLang="ko-KR" sz="1600" b="1"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Finalità</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b="1" dirty="0" err="1">
                <a:solidFill>
                  <a:schemeClr val="tx1">
                    <a:lumMod val="75000"/>
                    <a:lumOff val="25000"/>
                  </a:schemeClr>
                </a:solidFill>
                <a:cs typeface="Arial" pitchFamily="34" charset="0"/>
              </a:rPr>
              <a:t>Copertura</a:t>
            </a:r>
            <a:endParaRPr lang="en-US" altLang="ko-KR" sz="1600" b="1" dirty="0">
              <a:solidFill>
                <a:schemeClr val="tx1">
                  <a:lumMod val="75000"/>
                  <a:lumOff val="25000"/>
                </a:schemeClr>
              </a:solidFill>
              <a:cs typeface="Arial" pitchFamily="34" charset="0"/>
            </a:endParaRPr>
          </a:p>
        </p:txBody>
      </p:sp>
      <p:sp>
        <p:nvSpPr>
          <p:cNvPr id="18" name="Oval 4">
            <a:extLst>
              <a:ext uri="{FF2B5EF4-FFF2-40B4-BE49-F238E27FC236}">
                <a16:creationId xmlns:a16="http://schemas.microsoft.com/office/drawing/2014/main" id="{034D3887-F2CC-4ABF-B2CC-4C973D984D86}"/>
              </a:ext>
            </a:extLst>
          </p:cNvPr>
          <p:cNvSpPr/>
          <p:nvPr/>
        </p:nvSpPr>
        <p:spPr>
          <a:xfrm>
            <a:off x="614853" y="1120465"/>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19" name="Oval 18">
            <a:extLst>
              <a:ext uri="{FF2B5EF4-FFF2-40B4-BE49-F238E27FC236}">
                <a16:creationId xmlns:a16="http://schemas.microsoft.com/office/drawing/2014/main" id="{C5316071-172F-42AE-A310-69D62C5D0BAA}"/>
              </a:ext>
            </a:extLst>
          </p:cNvPr>
          <p:cNvSpPr/>
          <p:nvPr/>
        </p:nvSpPr>
        <p:spPr>
          <a:xfrm>
            <a:off x="7957904" y="3009030"/>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4446368" y="1930294"/>
            <a:ext cx="3173632" cy="38883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cs typeface="Arial" pitchFamily="34" charset="0"/>
              </a:rPr>
              <a:t>2. Le </a:t>
            </a:r>
            <a:r>
              <a:rPr lang="en-US" altLang="ko-KR" sz="1600" dirty="0" err="1">
                <a:solidFill>
                  <a:schemeClr val="tx1">
                    <a:lumMod val="65000"/>
                    <a:lumOff val="35000"/>
                  </a:schemeClr>
                </a:solidFill>
                <a:cs typeface="Arial" pitchFamily="34" charset="0"/>
              </a:rPr>
              <a:t>lettere</a:t>
            </a:r>
            <a:r>
              <a:rPr lang="en-US" altLang="ko-KR" sz="1600" dirty="0">
                <a:solidFill>
                  <a:schemeClr val="tx1">
                    <a:lumMod val="65000"/>
                    <a:lumOff val="35000"/>
                  </a:schemeClr>
                </a:solidFill>
                <a:cs typeface="Arial" pitchFamily="34" charset="0"/>
              </a:rPr>
              <a:t> CRAAP </a:t>
            </a:r>
            <a:r>
              <a:rPr lang="en-US" altLang="ko-KR" sz="1600" dirty="0" err="1">
                <a:solidFill>
                  <a:schemeClr val="tx1">
                    <a:lumMod val="65000"/>
                    <a:lumOff val="35000"/>
                  </a:schemeClr>
                </a:solidFill>
                <a:cs typeface="Arial" pitchFamily="34" charset="0"/>
              </a:rPr>
              <a:t>sono</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l’anagramma</a:t>
            </a:r>
            <a:r>
              <a:rPr lang="en-US" altLang="ko-KR" sz="1600" dirty="0">
                <a:solidFill>
                  <a:schemeClr val="tx1">
                    <a:lumMod val="65000"/>
                    <a:lumOff val="35000"/>
                  </a:schemeClr>
                </a:solidFill>
                <a:cs typeface="Arial" pitchFamily="34" charset="0"/>
              </a:rPr>
              <a:t> di: Current, Relevant, Authority, Accuracy, Purpose. Vero o </a:t>
            </a:r>
            <a:r>
              <a:rPr lang="en-US" altLang="ko-KR" sz="1600" dirty="0" err="1">
                <a:solidFill>
                  <a:schemeClr val="tx1">
                    <a:lumMod val="65000"/>
                    <a:lumOff val="35000"/>
                  </a:schemeClr>
                </a:solidFill>
                <a:cs typeface="Arial" pitchFamily="34" charset="0"/>
              </a:rPr>
              <a:t>falso</a:t>
            </a:r>
            <a:r>
              <a:rPr lang="en-US" altLang="ko-KR" sz="1600" dirty="0">
                <a:solidFill>
                  <a:schemeClr val="tx1">
                    <a:lumMod val="65000"/>
                    <a:lumOff val="35000"/>
                  </a:schemeClr>
                </a:solidFill>
                <a:cs typeface="Arial" pitchFamily="34" charset="0"/>
              </a:rPr>
              <a:t>?</a:t>
            </a:r>
            <a:endParaRPr lang="ko-KR" altLang="en-US" sz="1600" dirty="0">
              <a:solidFill>
                <a:schemeClr val="tx1">
                  <a:lumMod val="65000"/>
                  <a:lumOff val="35000"/>
                </a:schemeClr>
              </a:solidFill>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4446368" y="3054923"/>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b="1" dirty="0">
                <a:solidFill>
                  <a:schemeClr val="tx1">
                    <a:lumMod val="75000"/>
                    <a:lumOff val="25000"/>
                  </a:schemeClr>
                </a:solidFill>
                <a:cs typeface="Arial" pitchFamily="34" charset="0"/>
              </a:rPr>
              <a:t>Vero</a:t>
            </a:r>
          </a:p>
          <a:p>
            <a:pPr marL="285750" indent="-285750">
              <a:buFontTx/>
              <a:buChar char="-"/>
            </a:pPr>
            <a:r>
              <a:rPr lang="en-US" altLang="ko-KR" sz="1600" dirty="0" err="1">
                <a:solidFill>
                  <a:schemeClr val="tx1">
                    <a:lumMod val="75000"/>
                    <a:lumOff val="25000"/>
                  </a:schemeClr>
                </a:solidFill>
                <a:cs typeface="Arial" pitchFamily="34" charset="0"/>
              </a:rPr>
              <a:t>Falso</a:t>
            </a:r>
            <a:endParaRPr lang="en-US" altLang="ko-KR" sz="1600" dirty="0">
              <a:solidFill>
                <a:schemeClr val="tx1">
                  <a:lumMod val="75000"/>
                  <a:lumOff val="25000"/>
                </a:schemeClr>
              </a:solidFill>
              <a:cs typeface="Arial" pitchFamily="34" charset="0"/>
            </a:endParaRPr>
          </a:p>
        </p:txBody>
      </p:sp>
      <p:sp>
        <p:nvSpPr>
          <p:cNvPr id="26" name="Oval 18">
            <a:extLst>
              <a:ext uri="{FF2B5EF4-FFF2-40B4-BE49-F238E27FC236}">
                <a16:creationId xmlns:a16="http://schemas.microsoft.com/office/drawing/2014/main" id="{43561C9B-6E88-4218-8661-CB86831A9A59}"/>
              </a:ext>
            </a:extLst>
          </p:cNvPr>
          <p:cNvSpPr/>
          <p:nvPr/>
        </p:nvSpPr>
        <p:spPr>
          <a:xfrm>
            <a:off x="4764746" y="1137304"/>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8" name="Donut 8">
            <a:extLst>
              <a:ext uri="{FF2B5EF4-FFF2-40B4-BE49-F238E27FC236}">
                <a16:creationId xmlns:a16="http://schemas.microsoft.com/office/drawing/2014/main" id="{49222F3C-3564-4ADC-BEEB-3CC1694D832E}"/>
              </a:ext>
            </a:extLst>
          </p:cNvPr>
          <p:cNvSpPr/>
          <p:nvPr/>
        </p:nvSpPr>
        <p:spPr>
          <a:xfrm>
            <a:off x="7298338" y="3839595"/>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29" name="Donut 39">
            <a:extLst>
              <a:ext uri="{FF2B5EF4-FFF2-40B4-BE49-F238E27FC236}">
                <a16:creationId xmlns:a16="http://schemas.microsoft.com/office/drawing/2014/main" id="{1FEB28B7-0D50-4EF1-8E68-CABB4BF3D4C9}"/>
              </a:ext>
            </a:extLst>
          </p:cNvPr>
          <p:cNvSpPr/>
          <p:nvPr/>
        </p:nvSpPr>
        <p:spPr>
          <a:xfrm>
            <a:off x="4958163" y="1323608"/>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0" name="Rectangle 36">
            <a:extLst>
              <a:ext uri="{FF2B5EF4-FFF2-40B4-BE49-F238E27FC236}">
                <a16:creationId xmlns:a16="http://schemas.microsoft.com/office/drawing/2014/main" id="{9A93015C-34CA-4C63-8641-4C46CFCB7B37}"/>
              </a:ext>
            </a:extLst>
          </p:cNvPr>
          <p:cNvSpPr/>
          <p:nvPr/>
        </p:nvSpPr>
        <p:spPr>
          <a:xfrm>
            <a:off x="8132408" y="3189157"/>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31" name="Rectangle 16">
            <a:extLst>
              <a:ext uri="{FF2B5EF4-FFF2-40B4-BE49-F238E27FC236}">
                <a16:creationId xmlns:a16="http://schemas.microsoft.com/office/drawing/2014/main" id="{3EFD096D-A183-494B-B85C-1525C22B33AF}"/>
              </a:ext>
            </a:extLst>
          </p:cNvPr>
          <p:cNvSpPr/>
          <p:nvPr/>
        </p:nvSpPr>
        <p:spPr>
          <a:xfrm>
            <a:off x="769988" y="1368209"/>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err="1">
                <a:latin typeface="+mn-lt"/>
              </a:rPr>
              <a:t>Soluzioni</a:t>
            </a:r>
            <a:r>
              <a:rPr lang="es-ES" sz="3600" dirty="0">
                <a:latin typeface="+mn-lt"/>
              </a:rPr>
              <a:t> al test di </a:t>
            </a:r>
            <a:r>
              <a:rPr lang="es-ES" sz="3600" dirty="0" err="1">
                <a:latin typeface="+mn-lt"/>
              </a:rPr>
              <a:t>autovalutazione</a:t>
            </a:r>
            <a:endParaRPr lang="es-ES" sz="3600" dirty="0">
              <a:latin typeface="+mn-lt"/>
            </a:endParaRPr>
          </a:p>
        </p:txBody>
      </p:sp>
    </p:spTree>
    <p:extLst>
      <p:ext uri="{BB962C8B-B14F-4D97-AF65-F5344CB8AC3E}">
        <p14:creationId xmlns:p14="http://schemas.microsoft.com/office/powerpoint/2010/main" val="2979831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823088" y="336847"/>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dirty="0"/>
              <a:t>INDICE</a:t>
            </a:r>
          </a:p>
          <a:p>
            <a:pPr marL="0" indent="0" algn="ctr">
              <a:buNone/>
            </a:pPr>
            <a:endParaRPr lang="en-US" sz="3600" dirty="0"/>
          </a:p>
        </p:txBody>
      </p:sp>
      <p:sp>
        <p:nvSpPr>
          <p:cNvPr id="31" name="Rounded Rectangle 51">
            <a:extLst>
              <a:ext uri="{FF2B5EF4-FFF2-40B4-BE49-F238E27FC236}">
                <a16:creationId xmlns:a16="http://schemas.microsoft.com/office/drawing/2014/main" id="{4328AA1D-5A3B-4428-B553-AB976F35D5DB}"/>
              </a:ext>
            </a:extLst>
          </p:cNvPr>
          <p:cNvSpPr/>
          <p:nvPr/>
        </p:nvSpPr>
        <p:spPr>
          <a:xfrm>
            <a:off x="2031351" y="5353072"/>
            <a:ext cx="2446273"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p>
        </p:txBody>
      </p:sp>
      <p:sp>
        <p:nvSpPr>
          <p:cNvPr id="32" name="Rounded Rectangle 52">
            <a:extLst>
              <a:ext uri="{FF2B5EF4-FFF2-40B4-BE49-F238E27FC236}">
                <a16:creationId xmlns:a16="http://schemas.microsoft.com/office/drawing/2014/main" id="{5B93B80A-9C15-46BC-9004-9EA7BFF35969}"/>
              </a:ext>
            </a:extLst>
          </p:cNvPr>
          <p:cNvSpPr/>
          <p:nvPr/>
        </p:nvSpPr>
        <p:spPr>
          <a:xfrm>
            <a:off x="6129150" y="3765351"/>
            <a:ext cx="216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grpSp>
        <p:nvGrpSpPr>
          <p:cNvPr id="36" name="Group 56">
            <a:extLst>
              <a:ext uri="{FF2B5EF4-FFF2-40B4-BE49-F238E27FC236}">
                <a16:creationId xmlns:a16="http://schemas.microsoft.com/office/drawing/2014/main" id="{BDCD2AA1-3D8B-4385-A998-7896B87F5B72}"/>
              </a:ext>
            </a:extLst>
          </p:cNvPr>
          <p:cNvGrpSpPr/>
          <p:nvPr/>
        </p:nvGrpSpPr>
        <p:grpSpPr>
          <a:xfrm>
            <a:off x="2111238" y="1507849"/>
            <a:ext cx="4191819" cy="3761937"/>
            <a:chOff x="1704484" y="1766707"/>
            <a:chExt cx="1158951" cy="1066100"/>
          </a:xfrm>
        </p:grpSpPr>
        <p:sp>
          <p:nvSpPr>
            <p:cNvPr id="37" name="TextBox 33">
              <a:extLst>
                <a:ext uri="{FF2B5EF4-FFF2-40B4-BE49-F238E27FC236}">
                  <a16:creationId xmlns:a16="http://schemas.microsoft.com/office/drawing/2014/main" id="{C7ACB41D-6E4A-4DEC-B4A5-E3F59A081365}"/>
                </a:ext>
              </a:extLst>
            </p:cNvPr>
            <p:cNvSpPr txBox="1"/>
            <p:nvPr/>
          </p:nvSpPr>
          <p:spPr>
            <a:xfrm>
              <a:off x="1724504" y="2012928"/>
              <a:ext cx="1018432" cy="819879"/>
            </a:xfrm>
            <a:prstGeom prst="rect">
              <a:avLst/>
            </a:prstGeom>
            <a:noFill/>
          </p:spPr>
          <p:txBody>
            <a:bodyPr wrap="square" rtlCol="0">
              <a:spAutoFit/>
            </a:bodyPr>
            <a:lstStyle/>
            <a:p>
              <a:pPr marL="285750" indent="-285750">
                <a:buFont typeface="Arial" panose="020B0604020202020204" pitchFamily="34" charset="0"/>
                <a:buChar char="•"/>
              </a:pPr>
              <a:r>
                <a:rPr lang="en-US" sz="1400" dirty="0" err="1"/>
                <a:t>Metodi</a:t>
              </a:r>
              <a:r>
                <a:rPr lang="en-US" sz="1400" dirty="0"/>
                <a:t> per </a:t>
              </a:r>
              <a:r>
                <a:rPr lang="en-US" sz="1400" dirty="0" err="1"/>
                <a:t>l’analisi</a:t>
              </a:r>
              <a:r>
                <a:rPr lang="en-US" sz="1400" dirty="0"/>
                <a:t> e la </a:t>
              </a:r>
              <a:r>
                <a:rPr lang="en-US" sz="1400" dirty="0" err="1"/>
                <a:t>valutazione</a:t>
              </a:r>
              <a:r>
                <a:rPr lang="en-US" sz="1400" dirty="0"/>
                <a:t> </a:t>
              </a:r>
              <a:r>
                <a:rPr lang="en-US" sz="1400" dirty="0" err="1"/>
                <a:t>critica</a:t>
              </a:r>
              <a:r>
                <a:rPr lang="en-US" sz="1400" dirty="0"/>
                <a:t> </a:t>
              </a:r>
              <a:r>
                <a:rPr lang="en-US" sz="1400" dirty="0" err="1"/>
                <a:t>dei</a:t>
              </a:r>
              <a:r>
                <a:rPr lang="en-US" sz="1400" dirty="0"/>
                <a:t> </a:t>
              </a:r>
              <a:r>
                <a:rPr lang="en-US" sz="1400" dirty="0" err="1"/>
                <a:t>dati</a:t>
              </a:r>
              <a:r>
                <a:rPr lang="en-US" sz="1400" dirty="0"/>
                <a:t>, </a:t>
              </a:r>
              <a:r>
                <a:rPr lang="en-US" sz="1400" dirty="0" err="1"/>
                <a:t>delle</a:t>
              </a:r>
              <a:r>
                <a:rPr lang="en-US" sz="1400" dirty="0"/>
                <a:t> </a:t>
              </a:r>
              <a:r>
                <a:rPr lang="en-US" sz="1400" dirty="0" err="1"/>
                <a:t>informazioni</a:t>
              </a:r>
              <a:r>
                <a:rPr lang="en-US" sz="1400" dirty="0"/>
                <a:t> e </a:t>
              </a:r>
              <a:r>
                <a:rPr lang="en-US" sz="1400" dirty="0" err="1"/>
                <a:t>dei</a:t>
              </a:r>
              <a:r>
                <a:rPr lang="en-US" sz="1400" dirty="0"/>
                <a:t> </a:t>
              </a:r>
              <a:r>
                <a:rPr lang="en-US" sz="1400" dirty="0" err="1"/>
                <a:t>contenuti</a:t>
              </a:r>
              <a:r>
                <a:rPr lang="en-US" sz="1400" dirty="0"/>
                <a:t> </a:t>
              </a:r>
              <a:r>
                <a:rPr lang="en-US" sz="1400" dirty="0" err="1"/>
                <a:t>digitali</a:t>
              </a:r>
              <a:r>
                <a:rPr lang="en-US" sz="1400" dirty="0"/>
                <a:t>.</a:t>
              </a:r>
            </a:p>
            <a:p>
              <a:pPr marL="285750" indent="-285750">
                <a:buFont typeface="Arial" panose="020B0604020202020204" pitchFamily="34" charset="0"/>
                <a:buChar char="•"/>
              </a:pPr>
              <a:r>
                <a:rPr lang="en-US" sz="1400" dirty="0"/>
                <a:t>Il Sistema AAOCC (Authority, Accuracy, Objectivity, Currency and Coverage): </a:t>
              </a:r>
              <a:r>
                <a:rPr lang="en-US" sz="1400" dirty="0" err="1"/>
                <a:t>autorità</a:t>
              </a:r>
              <a:r>
                <a:rPr lang="en-US" sz="1400" dirty="0"/>
                <a:t>, </a:t>
              </a:r>
              <a:r>
                <a:rPr lang="en-US" sz="1400" dirty="0" err="1"/>
                <a:t>affidabilità</a:t>
              </a:r>
              <a:r>
                <a:rPr lang="en-US" sz="1400" dirty="0"/>
                <a:t>, </a:t>
              </a:r>
              <a:r>
                <a:rPr lang="en-US" sz="1400" dirty="0" err="1"/>
                <a:t>oggettività</a:t>
              </a:r>
              <a:r>
                <a:rPr lang="en-US" sz="1400" dirty="0"/>
                <a:t>, </a:t>
              </a:r>
              <a:r>
                <a:rPr lang="en-US" sz="1400" dirty="0" err="1"/>
                <a:t>attualità</a:t>
              </a:r>
              <a:r>
                <a:rPr lang="en-US" sz="1400" dirty="0"/>
                <a:t> e </a:t>
              </a:r>
              <a:r>
                <a:rPr lang="en-US" sz="1400" dirty="0" err="1"/>
                <a:t>copertura</a:t>
              </a:r>
              <a:r>
                <a:rPr lang="en-US" sz="1400" dirty="0"/>
                <a:t>. </a:t>
              </a:r>
            </a:p>
            <a:p>
              <a:pPr marL="285750" indent="-285750">
                <a:buFont typeface="Arial" panose="020B0604020202020204" pitchFamily="34" charset="0"/>
                <a:buChar char="•"/>
              </a:pPr>
              <a:r>
                <a:rPr lang="en-US" sz="1400" dirty="0"/>
                <a:t>Il Test CRAAP: uno </a:t>
              </a:r>
              <a:r>
                <a:rPr lang="en-US" sz="1400" dirty="0" err="1"/>
                <a:t>strumento</a:t>
              </a:r>
              <a:r>
                <a:rPr lang="en-US" sz="1400" dirty="0"/>
                <a:t> per </a:t>
              </a:r>
              <a:r>
                <a:rPr lang="en-US" sz="1400" dirty="0" err="1"/>
                <a:t>valutare</a:t>
              </a:r>
              <a:r>
                <a:rPr lang="en-US" sz="1400" dirty="0"/>
                <a:t> le </a:t>
              </a:r>
              <a:r>
                <a:rPr lang="en-US" sz="1400" dirty="0" err="1"/>
                <a:t>fonti</a:t>
              </a:r>
              <a:r>
                <a:rPr lang="en-US" sz="1400" dirty="0"/>
                <a:t>.</a:t>
              </a:r>
            </a:p>
            <a:p>
              <a:pPr marL="285750" indent="-285750">
                <a:buFont typeface="Arial" panose="020B0604020202020204" pitchFamily="34" charset="0"/>
                <a:buChar char="•"/>
              </a:pPr>
              <a:r>
                <a:rPr lang="en-US" sz="1400" dirty="0" err="1"/>
                <a:t>Gestione</a:t>
              </a:r>
              <a:r>
                <a:rPr lang="en-US" sz="1400" dirty="0"/>
                <a:t> del </a:t>
              </a:r>
              <a:r>
                <a:rPr lang="en-US" sz="1400" dirty="0" err="1"/>
                <a:t>materiale</a:t>
              </a:r>
              <a:r>
                <a:rPr lang="en-US" sz="1400" dirty="0"/>
                <a:t> </a:t>
              </a:r>
              <a:r>
                <a:rPr lang="en-US" sz="1400" dirty="0" err="1"/>
                <a:t>digitale</a:t>
              </a:r>
              <a:r>
                <a:rPr lang="en-US" sz="1400" dirty="0"/>
                <a:t> e </a:t>
              </a:r>
              <a:r>
                <a:rPr lang="en-US" sz="1400" dirty="0" err="1"/>
                <a:t>delle</a:t>
              </a:r>
              <a:r>
                <a:rPr lang="en-US" sz="1400" dirty="0"/>
                <a:t> </a:t>
              </a:r>
              <a:r>
                <a:rPr lang="en-US" sz="1400" dirty="0" err="1"/>
                <a:t>banche</a:t>
              </a:r>
              <a:r>
                <a:rPr lang="en-US" sz="1400" dirty="0"/>
                <a:t> </a:t>
              </a:r>
              <a:r>
                <a:rPr lang="en-US" sz="1400" dirty="0" err="1"/>
                <a:t>dati</a:t>
              </a:r>
              <a:endParaRPr lang="en-US" sz="1400" dirty="0"/>
            </a:p>
            <a:p>
              <a:pPr marL="285750" indent="-285750">
                <a:buFont typeface="Arial" panose="020B0604020202020204" pitchFamily="34" charset="0"/>
                <a:buChar char="•"/>
              </a:pPr>
              <a:r>
                <a:rPr lang="en-US" sz="1400" dirty="0"/>
                <a:t>Tutela e aggiornamento del </a:t>
              </a:r>
              <a:r>
                <a:rPr lang="en-US" sz="1400" dirty="0" err="1"/>
                <a:t>materiale</a:t>
              </a:r>
              <a:r>
                <a:rPr lang="en-US" sz="1400" dirty="0"/>
                <a:t> </a:t>
              </a:r>
              <a:r>
                <a:rPr lang="en-US" sz="1400" dirty="0" err="1"/>
                <a:t>digitale</a:t>
              </a:r>
              <a:r>
                <a:rPr lang="en-US" sz="1400" dirty="0"/>
                <a:t>. </a:t>
              </a:r>
              <a:endParaRPr lang="en-US" altLang="ko-KR" sz="1400" dirty="0">
                <a:solidFill>
                  <a:schemeClr val="tx1">
                    <a:lumMod val="75000"/>
                    <a:lumOff val="25000"/>
                  </a:schemeClr>
                </a:solidFill>
                <a:cs typeface="Arial" pitchFamily="34" charset="0"/>
              </a:endParaRPr>
            </a:p>
          </p:txBody>
        </p:sp>
        <p:sp>
          <p:nvSpPr>
            <p:cNvPr id="38" name="TextBox 34">
              <a:extLst>
                <a:ext uri="{FF2B5EF4-FFF2-40B4-BE49-F238E27FC236}">
                  <a16:creationId xmlns:a16="http://schemas.microsoft.com/office/drawing/2014/main" id="{5C4429A7-1AAF-4C1C-99EC-7C6BC4BC6A0A}"/>
                </a:ext>
              </a:extLst>
            </p:cNvPr>
            <p:cNvSpPr txBox="1"/>
            <p:nvPr/>
          </p:nvSpPr>
          <p:spPr>
            <a:xfrm>
              <a:off x="1704484" y="1766707"/>
              <a:ext cx="1158951" cy="165720"/>
            </a:xfrm>
            <a:prstGeom prst="rect">
              <a:avLst/>
            </a:prstGeom>
            <a:noFill/>
          </p:spPr>
          <p:txBody>
            <a:bodyPr wrap="square" lIns="108000" rIns="108000" rtlCol="0">
              <a:spAutoFit/>
            </a:bodyPr>
            <a:lstStyle/>
            <a:p>
              <a:r>
                <a:rPr lang="en-US" altLang="ko-KR" sz="1600" b="1" dirty="0" err="1">
                  <a:solidFill>
                    <a:schemeClr val="tx1">
                      <a:lumMod val="75000"/>
                      <a:lumOff val="25000"/>
                    </a:schemeClr>
                  </a:solidFill>
                  <a:cs typeface="Arial" pitchFamily="34" charset="0"/>
                </a:rPr>
                <a:t>Unità</a:t>
              </a:r>
              <a:r>
                <a:rPr lang="en-US" altLang="ko-KR" sz="1600" b="1" dirty="0">
                  <a:solidFill>
                    <a:schemeClr val="tx1">
                      <a:lumMod val="75000"/>
                      <a:lumOff val="25000"/>
                    </a:schemeClr>
                  </a:solidFill>
                  <a:cs typeface="Arial" pitchFamily="34" charset="0"/>
                </a:rPr>
                <a:t> 1: </a:t>
              </a:r>
              <a:r>
                <a:rPr lang="en-US" altLang="ko-KR" sz="1600" b="1" dirty="0" err="1">
                  <a:solidFill>
                    <a:schemeClr val="tx1">
                      <a:lumMod val="75000"/>
                      <a:lumOff val="25000"/>
                    </a:schemeClr>
                  </a:solidFill>
                  <a:cs typeface="Arial" pitchFamily="34" charset="0"/>
                </a:rPr>
                <a:t>Alfabetizzazione</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digitale</a:t>
              </a:r>
              <a:r>
                <a:rPr lang="en-US" altLang="ko-KR" sz="1600" b="1" dirty="0">
                  <a:solidFill>
                    <a:schemeClr val="tx1">
                      <a:lumMod val="75000"/>
                      <a:lumOff val="25000"/>
                    </a:schemeClr>
                  </a:solidFill>
                  <a:cs typeface="Arial" pitchFamily="34" charset="0"/>
                </a:rPr>
                <a:t> e </a:t>
              </a:r>
              <a:r>
                <a:rPr lang="en-US" altLang="ko-KR" sz="1600" b="1" dirty="0" err="1">
                  <a:solidFill>
                    <a:schemeClr val="tx1">
                      <a:lumMod val="75000"/>
                      <a:lumOff val="25000"/>
                    </a:schemeClr>
                  </a:solidFill>
                  <a:cs typeface="Arial" pitchFamily="34" charset="0"/>
                </a:rPr>
                <a:t>comunicazione</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aziendale</a:t>
              </a:r>
              <a:r>
                <a:rPr lang="en-US" altLang="ko-KR" sz="1600" b="1" dirty="0">
                  <a:solidFill>
                    <a:schemeClr val="tx1">
                      <a:lumMod val="75000"/>
                      <a:lumOff val="25000"/>
                    </a:schemeClr>
                  </a:solidFill>
                  <a:cs typeface="Arial" pitchFamily="34" charset="0"/>
                </a:rPr>
                <a:t>.</a:t>
              </a:r>
              <a:endParaRPr lang="ko-KR" altLang="en-US" sz="1600" b="1" dirty="0">
                <a:solidFill>
                  <a:schemeClr val="tx1">
                    <a:lumMod val="75000"/>
                    <a:lumOff val="25000"/>
                  </a:schemeClr>
                </a:solidFill>
                <a:cs typeface="Arial" pitchFamily="34" charset="0"/>
              </a:endParaRPr>
            </a:p>
          </p:txBody>
        </p:sp>
      </p:grpSp>
      <p:cxnSp>
        <p:nvCxnSpPr>
          <p:cNvPr id="39" name="Straight Connector 60">
            <a:extLst>
              <a:ext uri="{FF2B5EF4-FFF2-40B4-BE49-F238E27FC236}">
                <a16:creationId xmlns:a16="http://schemas.microsoft.com/office/drawing/2014/main" id="{49CD06F6-4189-4D2C-A7F6-14092B32641D}"/>
              </a:ext>
            </a:extLst>
          </p:cNvPr>
          <p:cNvCxnSpPr/>
          <p:nvPr/>
        </p:nvCxnSpPr>
        <p:spPr>
          <a:xfrm>
            <a:off x="2031352" y="1723295"/>
            <a:ext cx="0" cy="3331047"/>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18" name="Group 56">
            <a:extLst>
              <a:ext uri="{FF2B5EF4-FFF2-40B4-BE49-F238E27FC236}">
                <a16:creationId xmlns:a16="http://schemas.microsoft.com/office/drawing/2014/main" id="{BDCD2AA1-3D8B-4385-A998-7896B87F5B72}"/>
              </a:ext>
            </a:extLst>
          </p:cNvPr>
          <p:cNvGrpSpPr/>
          <p:nvPr/>
        </p:nvGrpSpPr>
        <p:grpSpPr>
          <a:xfrm>
            <a:off x="6237224" y="1369928"/>
            <a:ext cx="4176878" cy="1822952"/>
            <a:chOff x="1704484" y="1766707"/>
            <a:chExt cx="1270130" cy="516609"/>
          </a:xfrm>
        </p:grpSpPr>
        <p:sp>
          <p:nvSpPr>
            <p:cNvPr id="19" name="TextBox 33">
              <a:extLst>
                <a:ext uri="{FF2B5EF4-FFF2-40B4-BE49-F238E27FC236}">
                  <a16:creationId xmlns:a16="http://schemas.microsoft.com/office/drawing/2014/main" id="{C7ACB41D-6E4A-4DEC-B4A5-E3F59A081365}"/>
                </a:ext>
              </a:extLst>
            </p:cNvPr>
            <p:cNvSpPr txBox="1"/>
            <p:nvPr/>
          </p:nvSpPr>
          <p:spPr>
            <a:xfrm>
              <a:off x="1724504" y="2012930"/>
              <a:ext cx="1250110" cy="270386"/>
            </a:xfrm>
            <a:prstGeom prst="rect">
              <a:avLst/>
            </a:prstGeom>
            <a:noFill/>
          </p:spPr>
          <p:txBody>
            <a:bodyPr wrap="square" rtlCol="0">
              <a:spAutoFit/>
            </a:bodyPr>
            <a:lstStyle/>
            <a:p>
              <a:pPr marL="285750" lvl="0" indent="-285750">
                <a:buFont typeface="Arial" panose="020B0604020202020204" pitchFamily="34" charset="0"/>
                <a:buChar char="•"/>
              </a:pPr>
              <a:r>
                <a:rPr lang="it-IT" sz="1400" dirty="0"/>
                <a:t>Garantire l’osservanza del GDPR.</a:t>
              </a:r>
            </a:p>
            <a:p>
              <a:pPr marL="285750" lvl="0" indent="-285750">
                <a:buFont typeface="Arial" panose="020B0604020202020204" pitchFamily="34" charset="0"/>
                <a:buChar char="•"/>
              </a:pPr>
              <a:r>
                <a:rPr lang="it-IT" sz="1400" dirty="0">
                  <a:latin typeface="Calibri" panose="020F0502020204030204" pitchFamily="34" charset="0"/>
                  <a:ea typeface="Calibri" panose="020F0502020204030204" pitchFamily="34" charset="0"/>
                  <a:cs typeface="Calibri" panose="020F0502020204030204" pitchFamily="34" charset="0"/>
                </a:rPr>
                <a:t>Tenere in considerazione il trattamento equo degli individui. </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endParaRPr lang="en-US" sz="1400" dirty="0"/>
            </a:p>
          </p:txBody>
        </p:sp>
        <p:sp>
          <p:nvSpPr>
            <p:cNvPr id="20" name="TextBox 34">
              <a:extLst>
                <a:ext uri="{FF2B5EF4-FFF2-40B4-BE49-F238E27FC236}">
                  <a16:creationId xmlns:a16="http://schemas.microsoft.com/office/drawing/2014/main" id="{5C4429A7-1AAF-4C1C-99EC-7C6BC4BC6A0A}"/>
                </a:ext>
              </a:extLst>
            </p:cNvPr>
            <p:cNvSpPr txBox="1"/>
            <p:nvPr/>
          </p:nvSpPr>
          <p:spPr>
            <a:xfrm>
              <a:off x="1704484" y="1766707"/>
              <a:ext cx="1214072" cy="235497"/>
            </a:xfrm>
            <a:prstGeom prst="rect">
              <a:avLst/>
            </a:prstGeom>
            <a:noFill/>
          </p:spPr>
          <p:txBody>
            <a:bodyPr wrap="square" lIns="108000" rIns="108000" rtlCol="0">
              <a:spAutoFit/>
            </a:bodyPr>
            <a:lstStyle/>
            <a:p>
              <a:r>
                <a:rPr lang="en-US" altLang="ko-KR" sz="1600" b="1" dirty="0" err="1">
                  <a:solidFill>
                    <a:schemeClr val="tx1">
                      <a:lumMod val="75000"/>
                      <a:lumOff val="25000"/>
                    </a:schemeClr>
                  </a:solidFill>
                  <a:cs typeface="Arial" pitchFamily="34" charset="0"/>
                </a:rPr>
                <a:t>Unità</a:t>
              </a:r>
              <a:r>
                <a:rPr lang="en-US" altLang="ko-KR" sz="1600" b="1" dirty="0">
                  <a:solidFill>
                    <a:schemeClr val="tx1">
                      <a:lumMod val="75000"/>
                      <a:lumOff val="25000"/>
                    </a:schemeClr>
                  </a:solidFill>
                  <a:cs typeface="Arial" pitchFamily="34" charset="0"/>
                </a:rPr>
                <a:t> 2: </a:t>
              </a:r>
              <a:r>
                <a:rPr lang="en-US" altLang="ko-KR" sz="1600" b="1" dirty="0" err="1">
                  <a:solidFill>
                    <a:schemeClr val="tx1">
                      <a:lumMod val="75000"/>
                      <a:lumOff val="25000"/>
                    </a:schemeClr>
                  </a:solidFill>
                  <a:cs typeface="Arial" pitchFamily="34" charset="0"/>
                </a:rPr>
                <a:t>Protezione</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dei</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dati</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sostenibilità</a:t>
              </a:r>
              <a:r>
                <a:rPr lang="en-US" altLang="ko-KR" sz="1600" b="1" dirty="0">
                  <a:solidFill>
                    <a:schemeClr val="tx1">
                      <a:lumMod val="75000"/>
                      <a:lumOff val="25000"/>
                    </a:schemeClr>
                  </a:solidFill>
                  <a:cs typeface="Arial" pitchFamily="34" charset="0"/>
                </a:rPr>
                <a:t> e </a:t>
              </a:r>
              <a:r>
                <a:rPr lang="en-US" altLang="ko-KR" sz="1600" b="1" dirty="0" err="1">
                  <a:solidFill>
                    <a:schemeClr val="tx1">
                      <a:lumMod val="75000"/>
                      <a:lumOff val="25000"/>
                    </a:schemeClr>
                  </a:solidFill>
                  <a:cs typeface="Arial" pitchFamily="34" charset="0"/>
                </a:rPr>
                <a:t>trasferimento</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delle</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conoscenze</a:t>
              </a:r>
              <a:r>
                <a:rPr lang="en-US" altLang="ko-KR" sz="1600" b="1" dirty="0">
                  <a:solidFill>
                    <a:schemeClr val="tx1">
                      <a:lumMod val="75000"/>
                      <a:lumOff val="25000"/>
                    </a:schemeClr>
                  </a:solidFill>
                  <a:cs typeface="Arial" pitchFamily="34" charset="0"/>
                </a:rPr>
                <a:t>. </a:t>
              </a:r>
              <a:endParaRPr lang="ko-KR" altLang="en-US" sz="1600" b="1" dirty="0">
                <a:solidFill>
                  <a:schemeClr val="tx1">
                    <a:lumMod val="75000"/>
                    <a:lumOff val="25000"/>
                  </a:schemeClr>
                </a:solidFill>
                <a:cs typeface="Arial" pitchFamily="34" charset="0"/>
              </a:endParaRPr>
            </a:p>
          </p:txBody>
        </p:sp>
      </p:grpSp>
      <p:cxnSp>
        <p:nvCxnSpPr>
          <p:cNvPr id="21" name="Straight Connector 60">
            <a:extLst>
              <a:ext uri="{FF2B5EF4-FFF2-40B4-BE49-F238E27FC236}">
                <a16:creationId xmlns:a16="http://schemas.microsoft.com/office/drawing/2014/main" id="{49CD06F6-4189-4D2C-A7F6-14092B32641D}"/>
              </a:ext>
            </a:extLst>
          </p:cNvPr>
          <p:cNvCxnSpPr/>
          <p:nvPr/>
        </p:nvCxnSpPr>
        <p:spPr>
          <a:xfrm>
            <a:off x="6112893" y="1369940"/>
            <a:ext cx="16257" cy="194197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344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376467" y="1863689"/>
            <a:ext cx="4675684" cy="396734"/>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cs typeface="Arial" pitchFamily="34" charset="0"/>
              </a:rPr>
              <a:t>4. </a:t>
            </a:r>
            <a:r>
              <a:rPr lang="sk-SK" sz="1600" dirty="0" err="1">
                <a:solidFill>
                  <a:schemeClr val="tx1">
                    <a:lumMod val="65000"/>
                    <a:lumOff val="35000"/>
                  </a:schemeClr>
                </a:solidFill>
              </a:rPr>
              <a:t>Secondo</a:t>
            </a:r>
            <a:r>
              <a:rPr lang="sk-SK" sz="1600" dirty="0">
                <a:solidFill>
                  <a:schemeClr val="tx1">
                    <a:lumMod val="65000"/>
                    <a:lumOff val="35000"/>
                  </a:schemeClr>
                </a:solidFill>
              </a:rPr>
              <a:t> </a:t>
            </a:r>
            <a:r>
              <a:rPr lang="sk-SK" sz="1600" dirty="0" err="1">
                <a:solidFill>
                  <a:schemeClr val="tx1">
                    <a:lumMod val="65000"/>
                    <a:lumOff val="35000"/>
                  </a:schemeClr>
                </a:solidFill>
              </a:rPr>
              <a:t>il</a:t>
            </a:r>
            <a:r>
              <a:rPr lang="sk-SK" sz="1600" dirty="0">
                <a:solidFill>
                  <a:schemeClr val="tx1">
                    <a:lumMod val="65000"/>
                    <a:lumOff val="35000"/>
                  </a:schemeClr>
                </a:solidFill>
              </a:rPr>
              <a:t> </a:t>
            </a:r>
            <a:r>
              <a:rPr lang="sk-SK" sz="1600" dirty="0" err="1">
                <a:solidFill>
                  <a:schemeClr val="tx1">
                    <a:lumMod val="65000"/>
                    <a:lumOff val="35000"/>
                  </a:schemeClr>
                </a:solidFill>
              </a:rPr>
              <a:t>sistema</a:t>
            </a:r>
            <a:r>
              <a:rPr lang="sk-SK" sz="1600" dirty="0">
                <a:solidFill>
                  <a:schemeClr val="tx1">
                    <a:lumMod val="65000"/>
                    <a:lumOff val="35000"/>
                  </a:schemeClr>
                </a:solidFill>
              </a:rPr>
              <a:t> AAOCC, </a:t>
            </a:r>
            <a:r>
              <a:rPr lang="sk-SK" sz="1600" dirty="0" err="1">
                <a:solidFill>
                  <a:schemeClr val="tx1">
                    <a:lumMod val="65000"/>
                    <a:lumOff val="35000"/>
                  </a:schemeClr>
                </a:solidFill>
              </a:rPr>
              <a:t>quale</a:t>
            </a:r>
            <a:r>
              <a:rPr lang="sk-SK" sz="1600" dirty="0">
                <a:solidFill>
                  <a:schemeClr val="tx1">
                    <a:lumMod val="65000"/>
                    <a:lumOff val="35000"/>
                  </a:schemeClr>
                </a:solidFill>
              </a:rPr>
              <a:t> </a:t>
            </a:r>
            <a:r>
              <a:rPr lang="sk-SK" sz="1600" dirty="0" err="1">
                <a:solidFill>
                  <a:schemeClr val="tx1">
                    <a:lumMod val="65000"/>
                    <a:lumOff val="35000"/>
                  </a:schemeClr>
                </a:solidFill>
              </a:rPr>
              <a:t>dei</a:t>
            </a:r>
            <a:r>
              <a:rPr lang="sk-SK" sz="1600" dirty="0">
                <a:solidFill>
                  <a:schemeClr val="tx1">
                    <a:lumMod val="65000"/>
                    <a:lumOff val="35000"/>
                  </a:schemeClr>
                </a:solidFill>
              </a:rPr>
              <a:t> </a:t>
            </a:r>
            <a:r>
              <a:rPr lang="sk-SK" sz="1600" dirty="0" err="1">
                <a:solidFill>
                  <a:schemeClr val="tx1">
                    <a:lumMod val="65000"/>
                    <a:lumOff val="35000"/>
                  </a:schemeClr>
                </a:solidFill>
              </a:rPr>
              <a:t>seguenti</a:t>
            </a:r>
            <a:r>
              <a:rPr lang="sk-SK" sz="1600" dirty="0">
                <a:solidFill>
                  <a:schemeClr val="tx1">
                    <a:lumMod val="65000"/>
                    <a:lumOff val="35000"/>
                  </a:schemeClr>
                </a:solidFill>
              </a:rPr>
              <a:t> </a:t>
            </a:r>
            <a:r>
              <a:rPr lang="sk-SK" sz="1600" dirty="0" err="1">
                <a:solidFill>
                  <a:schemeClr val="tx1">
                    <a:lumMod val="65000"/>
                    <a:lumOff val="35000"/>
                  </a:schemeClr>
                </a:solidFill>
              </a:rPr>
              <a:t>è</a:t>
            </a:r>
            <a:r>
              <a:rPr lang="sk-SK" sz="1600" dirty="0">
                <a:solidFill>
                  <a:schemeClr val="tx1">
                    <a:lumMod val="65000"/>
                    <a:lumOff val="35000"/>
                  </a:schemeClr>
                </a:solidFill>
              </a:rPr>
              <a:t> </a:t>
            </a:r>
            <a:r>
              <a:rPr lang="sk-SK" sz="1600" dirty="0" err="1">
                <a:solidFill>
                  <a:schemeClr val="tx1">
                    <a:lumMod val="65000"/>
                    <a:lumOff val="35000"/>
                  </a:schemeClr>
                </a:solidFill>
              </a:rPr>
              <a:t>uno</a:t>
            </a:r>
            <a:r>
              <a:rPr lang="sk-SK" sz="1600" dirty="0">
                <a:solidFill>
                  <a:schemeClr val="tx1">
                    <a:lumMod val="65000"/>
                    <a:lumOff val="35000"/>
                  </a:schemeClr>
                </a:solidFill>
              </a:rPr>
              <a:t> </a:t>
            </a:r>
            <a:r>
              <a:rPr lang="sk-SK" sz="1600" dirty="0" err="1">
                <a:solidFill>
                  <a:schemeClr val="tx1">
                    <a:lumMod val="65000"/>
                    <a:lumOff val="35000"/>
                  </a:schemeClr>
                </a:solidFill>
              </a:rPr>
              <a:t>dei</a:t>
            </a:r>
            <a:r>
              <a:rPr lang="sk-SK" sz="1600" dirty="0">
                <a:solidFill>
                  <a:schemeClr val="tx1">
                    <a:lumMod val="65000"/>
                    <a:lumOff val="35000"/>
                  </a:schemeClr>
                </a:solidFill>
              </a:rPr>
              <a:t> </a:t>
            </a:r>
            <a:r>
              <a:rPr lang="sk-SK" sz="1600" dirty="0" err="1">
                <a:solidFill>
                  <a:schemeClr val="tx1">
                    <a:lumMod val="65000"/>
                    <a:lumOff val="35000"/>
                  </a:schemeClr>
                </a:solidFill>
              </a:rPr>
              <a:t>criteri</a:t>
            </a:r>
            <a:r>
              <a:rPr lang="sk-SK" sz="1600" dirty="0">
                <a:solidFill>
                  <a:schemeClr val="tx1">
                    <a:lumMod val="65000"/>
                    <a:lumOff val="35000"/>
                  </a:schemeClr>
                </a:solidFill>
              </a:rPr>
              <a:t> </a:t>
            </a:r>
            <a:r>
              <a:rPr lang="sk-SK" sz="1600" dirty="0" err="1">
                <a:solidFill>
                  <a:schemeClr val="tx1">
                    <a:lumMod val="65000"/>
                    <a:lumOff val="35000"/>
                  </a:schemeClr>
                </a:solidFill>
              </a:rPr>
              <a:t>che</a:t>
            </a:r>
            <a:r>
              <a:rPr lang="sk-SK" sz="1600" dirty="0">
                <a:solidFill>
                  <a:schemeClr val="tx1">
                    <a:lumMod val="65000"/>
                    <a:lumOff val="35000"/>
                  </a:schemeClr>
                </a:solidFill>
              </a:rPr>
              <a:t> </a:t>
            </a:r>
            <a:r>
              <a:rPr lang="sk-SK" sz="1600" dirty="0" err="1">
                <a:solidFill>
                  <a:schemeClr val="tx1">
                    <a:lumMod val="65000"/>
                    <a:lumOff val="35000"/>
                  </a:schemeClr>
                </a:solidFill>
              </a:rPr>
              <a:t>permettono</a:t>
            </a:r>
            <a:r>
              <a:rPr lang="sk-SK" sz="1600" dirty="0">
                <a:solidFill>
                  <a:schemeClr val="tx1">
                    <a:lumMod val="65000"/>
                    <a:lumOff val="35000"/>
                  </a:schemeClr>
                </a:solidFill>
              </a:rPr>
              <a:t> di </a:t>
            </a:r>
            <a:r>
              <a:rPr lang="sk-SK" sz="1600" dirty="0" err="1">
                <a:solidFill>
                  <a:schemeClr val="tx1">
                    <a:lumMod val="65000"/>
                    <a:lumOff val="35000"/>
                  </a:schemeClr>
                </a:solidFill>
              </a:rPr>
              <a:t>valutare</a:t>
            </a:r>
            <a:r>
              <a:rPr lang="sk-SK" sz="1600" dirty="0">
                <a:solidFill>
                  <a:schemeClr val="tx1">
                    <a:lumMod val="65000"/>
                    <a:lumOff val="35000"/>
                  </a:schemeClr>
                </a:solidFill>
              </a:rPr>
              <a:t> la </a:t>
            </a:r>
            <a:r>
              <a:rPr lang="sk-SK" sz="1600" dirty="0" err="1">
                <a:solidFill>
                  <a:schemeClr val="tx1">
                    <a:lumMod val="65000"/>
                    <a:lumOff val="35000"/>
                  </a:schemeClr>
                </a:solidFill>
              </a:rPr>
              <a:t>credibilità</a:t>
            </a:r>
            <a:r>
              <a:rPr lang="sk-SK" sz="1600" dirty="0">
                <a:solidFill>
                  <a:schemeClr val="tx1">
                    <a:lumMod val="65000"/>
                    <a:lumOff val="35000"/>
                  </a:schemeClr>
                </a:solidFill>
              </a:rPr>
              <a:t> di </a:t>
            </a:r>
            <a:r>
              <a:rPr lang="sk-SK" sz="1600" dirty="0" err="1">
                <a:solidFill>
                  <a:schemeClr val="tx1">
                    <a:lumMod val="65000"/>
                    <a:lumOff val="35000"/>
                  </a:schemeClr>
                </a:solidFill>
              </a:rPr>
              <a:t>una</a:t>
            </a:r>
            <a:r>
              <a:rPr lang="sk-SK" sz="1600" dirty="0">
                <a:solidFill>
                  <a:schemeClr val="tx1">
                    <a:lumMod val="65000"/>
                    <a:lumOff val="35000"/>
                  </a:schemeClr>
                </a:solidFill>
              </a:rPr>
              <a:t> fonte di </a:t>
            </a:r>
            <a:r>
              <a:rPr lang="sk-SK" sz="1600" dirty="0" err="1">
                <a:solidFill>
                  <a:schemeClr val="tx1">
                    <a:lumMod val="65000"/>
                    <a:lumOff val="35000"/>
                  </a:schemeClr>
                </a:solidFill>
              </a:rPr>
              <a:t>informazione</a:t>
            </a:r>
            <a:r>
              <a:rPr lang="sk-SK" sz="1600" dirty="0">
                <a:solidFill>
                  <a:schemeClr val="tx1">
                    <a:lumMod val="65000"/>
                    <a:lumOff val="35000"/>
                  </a:schemeClr>
                </a:solidFill>
              </a:rPr>
              <a:t>, </a:t>
            </a:r>
            <a:r>
              <a:rPr lang="sk-SK" sz="1600" dirty="0" err="1">
                <a:solidFill>
                  <a:schemeClr val="tx1">
                    <a:lumMod val="65000"/>
                    <a:lumOff val="35000"/>
                  </a:schemeClr>
                </a:solidFill>
              </a:rPr>
              <a:t>rispondendo</a:t>
            </a:r>
            <a:r>
              <a:rPr lang="sk-SK" sz="1600" dirty="0">
                <a:solidFill>
                  <a:schemeClr val="tx1">
                    <a:lumMod val="65000"/>
                    <a:lumOff val="35000"/>
                  </a:schemeClr>
                </a:solidFill>
              </a:rPr>
              <a:t> </a:t>
            </a:r>
            <a:r>
              <a:rPr lang="sk-SK" sz="1600" dirty="0" err="1">
                <a:solidFill>
                  <a:schemeClr val="tx1">
                    <a:lumMod val="65000"/>
                    <a:lumOff val="35000"/>
                  </a:schemeClr>
                </a:solidFill>
              </a:rPr>
              <a:t>alla</a:t>
            </a:r>
            <a:r>
              <a:rPr lang="sk-SK" sz="1600" dirty="0">
                <a:solidFill>
                  <a:schemeClr val="tx1">
                    <a:lumMod val="65000"/>
                    <a:lumOff val="35000"/>
                  </a:schemeClr>
                </a:solidFill>
              </a:rPr>
              <a:t> </a:t>
            </a:r>
            <a:r>
              <a:rPr lang="sk-SK" sz="1600" dirty="0" err="1">
                <a:solidFill>
                  <a:schemeClr val="tx1">
                    <a:lumMod val="65000"/>
                    <a:lumOff val="35000"/>
                  </a:schemeClr>
                </a:solidFill>
              </a:rPr>
              <a:t>domanda</a:t>
            </a:r>
            <a:r>
              <a:rPr lang="sk-SK" sz="1600" dirty="0">
                <a:solidFill>
                  <a:schemeClr val="tx1">
                    <a:lumMod val="65000"/>
                    <a:lumOff val="35000"/>
                  </a:schemeClr>
                </a:solidFill>
              </a:rPr>
              <a:t>: </a:t>
            </a:r>
            <a:r>
              <a:rPr lang="sk-SK" sz="1600" dirty="0" err="1">
                <a:solidFill>
                  <a:schemeClr val="tx1">
                    <a:lumMod val="65000"/>
                    <a:lumOff val="35000"/>
                  </a:schemeClr>
                </a:solidFill>
              </a:rPr>
              <a:t>l’informazione</a:t>
            </a:r>
            <a:r>
              <a:rPr lang="sk-SK" sz="1600" dirty="0">
                <a:solidFill>
                  <a:schemeClr val="tx1">
                    <a:lumMod val="65000"/>
                    <a:lumOff val="35000"/>
                  </a:schemeClr>
                </a:solidFill>
              </a:rPr>
              <a:t> </a:t>
            </a:r>
            <a:r>
              <a:rPr lang="sk-SK" sz="1600" dirty="0" err="1">
                <a:solidFill>
                  <a:schemeClr val="tx1">
                    <a:lumMod val="65000"/>
                    <a:lumOff val="35000"/>
                  </a:schemeClr>
                </a:solidFill>
              </a:rPr>
              <a:t>è</a:t>
            </a:r>
            <a:r>
              <a:rPr lang="sk-SK" sz="1600" dirty="0">
                <a:solidFill>
                  <a:schemeClr val="tx1">
                    <a:lumMod val="65000"/>
                    <a:lumOff val="35000"/>
                  </a:schemeClr>
                </a:solidFill>
              </a:rPr>
              <a:t> </a:t>
            </a:r>
            <a:r>
              <a:rPr lang="sk-SK" sz="1600" dirty="0" err="1">
                <a:solidFill>
                  <a:schemeClr val="tx1">
                    <a:lumMod val="65000"/>
                    <a:lumOff val="35000"/>
                  </a:schemeClr>
                </a:solidFill>
              </a:rPr>
              <a:t>datata</a:t>
            </a:r>
            <a:r>
              <a:rPr lang="sk-SK" sz="1600" dirty="0">
                <a:solidFill>
                  <a:schemeClr val="tx1">
                    <a:lumMod val="65000"/>
                    <a:lumOff val="35000"/>
                  </a:schemeClr>
                </a:solidFill>
              </a:rPr>
              <a:t>? </a:t>
            </a:r>
            <a:endParaRPr lang="en-US" altLang="ko-KR" sz="1600" dirty="0">
              <a:solidFill>
                <a:schemeClr val="tx1">
                  <a:lumMod val="65000"/>
                  <a:lumOff val="35000"/>
                </a:schemeClr>
              </a:solidFill>
              <a:cs typeface="Arial" pitchFamily="34" charset="0"/>
            </a:endParaRP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376467" y="3015000"/>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Autorità</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Affidabilità</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Oggettività</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b="1" dirty="0" err="1">
                <a:solidFill>
                  <a:schemeClr val="tx1">
                    <a:lumMod val="75000"/>
                    <a:lumOff val="25000"/>
                  </a:schemeClr>
                </a:solidFill>
                <a:cs typeface="Arial" pitchFamily="34" charset="0"/>
              </a:rPr>
              <a:t>Attualità</a:t>
            </a:r>
            <a:endParaRPr lang="en-US" altLang="ko-KR" sz="1600" b="1"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Copertura</a:t>
            </a:r>
            <a:endParaRPr lang="en-US" altLang="ko-KR" sz="1600" dirty="0">
              <a:solidFill>
                <a:schemeClr val="tx1">
                  <a:lumMod val="75000"/>
                  <a:lumOff val="25000"/>
                </a:schemeClr>
              </a:solidFill>
              <a:cs typeface="Arial" pitchFamily="34" charset="0"/>
            </a:endParaRPr>
          </a:p>
        </p:txBody>
      </p:sp>
      <p:sp>
        <p:nvSpPr>
          <p:cNvPr id="18" name="Oval 4">
            <a:extLst>
              <a:ext uri="{FF2B5EF4-FFF2-40B4-BE49-F238E27FC236}">
                <a16:creationId xmlns:a16="http://schemas.microsoft.com/office/drawing/2014/main" id="{034D3887-F2CC-4ABF-B2CC-4C973D984D86}"/>
              </a:ext>
            </a:extLst>
          </p:cNvPr>
          <p:cNvSpPr/>
          <p:nvPr/>
        </p:nvSpPr>
        <p:spPr>
          <a:xfrm>
            <a:off x="675665" y="1009298"/>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6587282" y="2068199"/>
            <a:ext cx="3657098" cy="46749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k-SK" sz="1600" dirty="0">
                <a:solidFill>
                  <a:schemeClr val="tx1">
                    <a:lumMod val="65000"/>
                    <a:lumOff val="35000"/>
                  </a:schemeClr>
                </a:solidFill>
              </a:rPr>
              <a:t>5. </a:t>
            </a:r>
            <a:r>
              <a:rPr lang="sk-SK" sz="1600" dirty="0" err="1">
                <a:solidFill>
                  <a:schemeClr val="tx1">
                    <a:lumMod val="65000"/>
                    <a:lumOff val="35000"/>
                  </a:schemeClr>
                </a:solidFill>
              </a:rPr>
              <a:t>Le</a:t>
            </a:r>
            <a:r>
              <a:rPr lang="sk-SK" sz="1600" dirty="0">
                <a:solidFill>
                  <a:schemeClr val="tx1">
                    <a:lumMod val="65000"/>
                    <a:lumOff val="35000"/>
                  </a:schemeClr>
                </a:solidFill>
              </a:rPr>
              <a:t> </a:t>
            </a:r>
            <a:r>
              <a:rPr lang="sk-SK" sz="1600" dirty="0" err="1">
                <a:solidFill>
                  <a:schemeClr val="tx1">
                    <a:lumMod val="65000"/>
                    <a:lumOff val="35000"/>
                  </a:schemeClr>
                </a:solidFill>
              </a:rPr>
              <a:t>lettere</a:t>
            </a:r>
            <a:r>
              <a:rPr lang="sk-SK" sz="1600" dirty="0">
                <a:solidFill>
                  <a:schemeClr val="tx1">
                    <a:lumMod val="65000"/>
                    <a:lumOff val="35000"/>
                  </a:schemeClr>
                </a:solidFill>
              </a:rPr>
              <a:t> CMS </a:t>
            </a:r>
            <a:r>
              <a:rPr lang="sk-SK" sz="1600" dirty="0" err="1">
                <a:solidFill>
                  <a:schemeClr val="tx1">
                    <a:lumMod val="65000"/>
                    <a:lumOff val="35000"/>
                  </a:schemeClr>
                </a:solidFill>
              </a:rPr>
              <a:t>sono</a:t>
            </a:r>
            <a:r>
              <a:rPr lang="sk-SK" sz="1600" dirty="0">
                <a:solidFill>
                  <a:schemeClr val="tx1">
                    <a:lumMod val="65000"/>
                    <a:lumOff val="35000"/>
                  </a:schemeClr>
                </a:solidFill>
              </a:rPr>
              <a:t> </a:t>
            </a:r>
            <a:r>
              <a:rPr lang="sk-SK" sz="1600" dirty="0" err="1">
                <a:solidFill>
                  <a:schemeClr val="tx1">
                    <a:lumMod val="65000"/>
                    <a:lumOff val="35000"/>
                  </a:schemeClr>
                </a:solidFill>
              </a:rPr>
              <a:t>l’anagramma</a:t>
            </a:r>
            <a:r>
              <a:rPr lang="sk-SK" sz="1600" dirty="0">
                <a:solidFill>
                  <a:schemeClr val="tx1">
                    <a:lumMod val="65000"/>
                    <a:lumOff val="35000"/>
                  </a:schemeClr>
                </a:solidFill>
              </a:rPr>
              <a:t> di </a:t>
            </a:r>
            <a:r>
              <a:rPr lang="sk-SK" sz="1600" dirty="0" err="1">
                <a:solidFill>
                  <a:schemeClr val="tx1">
                    <a:lumMod val="65000"/>
                    <a:lumOff val="35000"/>
                  </a:schemeClr>
                </a:solidFill>
              </a:rPr>
              <a:t>Supervisione</a:t>
            </a:r>
            <a:r>
              <a:rPr lang="sk-SK" sz="1600" dirty="0">
                <a:solidFill>
                  <a:schemeClr val="tx1">
                    <a:lumMod val="65000"/>
                    <a:lumOff val="35000"/>
                  </a:schemeClr>
                </a:solidFill>
              </a:rPr>
              <a:t> </a:t>
            </a:r>
            <a:r>
              <a:rPr lang="sk-SK" sz="1600" dirty="0" err="1">
                <a:solidFill>
                  <a:schemeClr val="tx1">
                    <a:lumMod val="65000"/>
                    <a:lumOff val="35000"/>
                  </a:schemeClr>
                </a:solidFill>
              </a:rPr>
              <a:t>della</a:t>
            </a:r>
            <a:r>
              <a:rPr lang="sk-SK" sz="1600" dirty="0">
                <a:solidFill>
                  <a:schemeClr val="tx1">
                    <a:lumMod val="65000"/>
                    <a:lumOff val="35000"/>
                  </a:schemeClr>
                </a:solidFill>
              </a:rPr>
              <a:t> </a:t>
            </a:r>
            <a:r>
              <a:rPr lang="sk-SK" sz="1600" dirty="0" err="1">
                <a:solidFill>
                  <a:schemeClr val="tx1">
                    <a:lumMod val="65000"/>
                    <a:lumOff val="35000"/>
                  </a:schemeClr>
                </a:solidFill>
              </a:rPr>
              <a:t>Gestione</a:t>
            </a:r>
            <a:r>
              <a:rPr lang="sk-SK" sz="1600" dirty="0">
                <a:solidFill>
                  <a:schemeClr val="tx1">
                    <a:lumMod val="65000"/>
                    <a:lumOff val="35000"/>
                  </a:schemeClr>
                </a:solidFill>
              </a:rPr>
              <a:t> del </a:t>
            </a:r>
            <a:r>
              <a:rPr lang="sk-SK" sz="1600" dirty="0" err="1">
                <a:solidFill>
                  <a:schemeClr val="tx1">
                    <a:lumMod val="65000"/>
                    <a:lumOff val="35000"/>
                  </a:schemeClr>
                </a:solidFill>
              </a:rPr>
              <a:t>Contenuti</a:t>
            </a:r>
            <a:r>
              <a:rPr lang="sk-SK" sz="1600" dirty="0">
                <a:solidFill>
                  <a:schemeClr val="tx1">
                    <a:lumMod val="65000"/>
                    <a:lumOff val="35000"/>
                  </a:schemeClr>
                </a:solidFill>
              </a:rPr>
              <a:t>; </a:t>
            </a:r>
            <a:r>
              <a:rPr lang="sk-SK" sz="1600" dirty="0" err="1">
                <a:solidFill>
                  <a:schemeClr val="tx1">
                    <a:lumMod val="65000"/>
                    <a:lumOff val="35000"/>
                  </a:schemeClr>
                </a:solidFill>
              </a:rPr>
              <a:t>vero</a:t>
            </a:r>
            <a:r>
              <a:rPr lang="sk-SK" sz="1600" dirty="0">
                <a:solidFill>
                  <a:schemeClr val="tx1">
                    <a:lumMod val="65000"/>
                    <a:lumOff val="35000"/>
                  </a:schemeClr>
                </a:solidFill>
              </a:rPr>
              <a:t> o </a:t>
            </a:r>
            <a:r>
              <a:rPr lang="sk-SK" sz="1600" dirty="0" err="1">
                <a:solidFill>
                  <a:schemeClr val="tx1">
                    <a:lumMod val="65000"/>
                    <a:lumOff val="35000"/>
                  </a:schemeClr>
                </a:solidFill>
              </a:rPr>
              <a:t>falso</a:t>
            </a:r>
            <a:r>
              <a:rPr lang="sk-SK" sz="1600" dirty="0">
                <a:solidFill>
                  <a:schemeClr val="tx1">
                    <a:lumMod val="65000"/>
                    <a:lumOff val="35000"/>
                  </a:schemeClr>
                </a:solidFill>
              </a:rPr>
              <a:t>? </a:t>
            </a:r>
            <a:endParaRPr lang="it-IT" sz="1600" dirty="0">
              <a:solidFill>
                <a:schemeClr val="tx1">
                  <a:lumMod val="65000"/>
                  <a:lumOff val="35000"/>
                </a:schemeClr>
              </a:solidFill>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6562054" y="2857208"/>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a:solidFill>
                  <a:schemeClr val="tx1">
                    <a:lumMod val="75000"/>
                    <a:lumOff val="25000"/>
                  </a:schemeClr>
                </a:solidFill>
                <a:cs typeface="Arial" pitchFamily="34" charset="0"/>
              </a:rPr>
              <a:t>Vero </a:t>
            </a:r>
          </a:p>
          <a:p>
            <a:pPr marL="285750" indent="-285750">
              <a:buFontTx/>
              <a:buChar char="-"/>
            </a:pPr>
            <a:r>
              <a:rPr lang="en-US" altLang="ko-KR" sz="1600" b="1" dirty="0" err="1">
                <a:solidFill>
                  <a:schemeClr val="tx1">
                    <a:lumMod val="75000"/>
                    <a:lumOff val="25000"/>
                  </a:schemeClr>
                </a:solidFill>
                <a:cs typeface="Arial" pitchFamily="34" charset="0"/>
              </a:rPr>
              <a:t>Falso</a:t>
            </a:r>
            <a:r>
              <a:rPr lang="en-US" altLang="ko-KR" sz="1600" dirty="0">
                <a:solidFill>
                  <a:schemeClr val="tx1">
                    <a:lumMod val="75000"/>
                    <a:lumOff val="25000"/>
                  </a:schemeClr>
                </a:solidFill>
                <a:cs typeface="Arial" pitchFamily="34" charset="0"/>
              </a:rPr>
              <a:t> </a:t>
            </a:r>
          </a:p>
        </p:txBody>
      </p:sp>
      <p:sp>
        <p:nvSpPr>
          <p:cNvPr id="26" name="Oval 18">
            <a:extLst>
              <a:ext uri="{FF2B5EF4-FFF2-40B4-BE49-F238E27FC236}">
                <a16:creationId xmlns:a16="http://schemas.microsoft.com/office/drawing/2014/main" id="{43561C9B-6E88-4218-8661-CB86831A9A59}"/>
              </a:ext>
            </a:extLst>
          </p:cNvPr>
          <p:cNvSpPr/>
          <p:nvPr/>
        </p:nvSpPr>
        <p:spPr>
          <a:xfrm>
            <a:off x="6905661" y="1179522"/>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9" name="Donut 39">
            <a:extLst>
              <a:ext uri="{FF2B5EF4-FFF2-40B4-BE49-F238E27FC236}">
                <a16:creationId xmlns:a16="http://schemas.microsoft.com/office/drawing/2014/main" id="{1FEB28B7-0D50-4EF1-8E68-CABB4BF3D4C9}"/>
              </a:ext>
            </a:extLst>
          </p:cNvPr>
          <p:cNvSpPr/>
          <p:nvPr/>
        </p:nvSpPr>
        <p:spPr>
          <a:xfrm>
            <a:off x="7099078" y="1365826"/>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830800" y="1257042"/>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err="1">
                <a:latin typeface="+mn-lt"/>
              </a:rPr>
              <a:t>Soluzioni</a:t>
            </a:r>
            <a:r>
              <a:rPr lang="es-ES" sz="3600" dirty="0">
                <a:latin typeface="+mn-lt"/>
              </a:rPr>
              <a:t> al test di </a:t>
            </a:r>
            <a:r>
              <a:rPr lang="es-ES" sz="3600" dirty="0" err="1">
                <a:latin typeface="+mn-lt"/>
              </a:rPr>
              <a:t>autovalutazione</a:t>
            </a:r>
            <a:endParaRPr lang="es-ES" sz="3600" dirty="0">
              <a:latin typeface="+mn-lt"/>
            </a:endParaRPr>
          </a:p>
        </p:txBody>
      </p:sp>
      <p:sp>
        <p:nvSpPr>
          <p:cNvPr id="32" name="Text Placeholder 6"/>
          <p:cNvSpPr txBox="1">
            <a:spLocks/>
          </p:cNvSpPr>
          <p:nvPr/>
        </p:nvSpPr>
        <p:spPr>
          <a:xfrm>
            <a:off x="2176675" y="3901409"/>
            <a:ext cx="6029471" cy="260976"/>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cs typeface="Arial" pitchFamily="34" charset="0"/>
              </a:rPr>
              <a:t>6. </a:t>
            </a:r>
            <a:r>
              <a:rPr lang="sk-SK" sz="1600" dirty="0" err="1">
                <a:solidFill>
                  <a:schemeClr val="tx1">
                    <a:lumMod val="65000"/>
                    <a:lumOff val="35000"/>
                  </a:schemeClr>
                </a:solidFill>
              </a:rPr>
              <a:t>Thibodeau</a:t>
            </a:r>
            <a:r>
              <a:rPr lang="sk-SK" sz="1600" dirty="0">
                <a:solidFill>
                  <a:schemeClr val="tx1">
                    <a:lumMod val="65000"/>
                    <a:lumOff val="35000"/>
                  </a:schemeClr>
                </a:solidFill>
              </a:rPr>
              <a:t>,  (2002)  </a:t>
            </a:r>
            <a:r>
              <a:rPr lang="sk-SK" sz="1600" dirty="0" err="1">
                <a:solidFill>
                  <a:schemeClr val="tx1">
                    <a:lumMod val="65000"/>
                    <a:lumOff val="35000"/>
                  </a:schemeClr>
                </a:solidFill>
              </a:rPr>
              <a:t>afferma</a:t>
            </a:r>
            <a:r>
              <a:rPr lang="sk-SK" sz="1600" dirty="0">
                <a:solidFill>
                  <a:schemeClr val="tx1">
                    <a:lumMod val="65000"/>
                    <a:lumOff val="35000"/>
                  </a:schemeClr>
                </a:solidFill>
              </a:rPr>
              <a:t> </a:t>
            </a:r>
            <a:r>
              <a:rPr lang="sk-SK" sz="1600" dirty="0" err="1">
                <a:solidFill>
                  <a:schemeClr val="tx1">
                    <a:lumMod val="65000"/>
                    <a:lumOff val="35000"/>
                  </a:schemeClr>
                </a:solidFill>
              </a:rPr>
              <a:t>che</a:t>
            </a:r>
            <a:r>
              <a:rPr lang="sk-SK" sz="1600" dirty="0">
                <a:solidFill>
                  <a:schemeClr val="tx1">
                    <a:lumMod val="65000"/>
                    <a:lumOff val="35000"/>
                  </a:schemeClr>
                </a:solidFill>
              </a:rPr>
              <a:t> la per </a:t>
            </a:r>
            <a:r>
              <a:rPr lang="sk-SK" sz="1600" dirty="0" err="1">
                <a:solidFill>
                  <a:schemeClr val="tx1">
                    <a:lumMod val="65000"/>
                    <a:lumOff val="35000"/>
                  </a:schemeClr>
                </a:solidFill>
              </a:rPr>
              <a:t>tutela</a:t>
            </a:r>
            <a:r>
              <a:rPr lang="sk-SK" sz="1600" dirty="0">
                <a:solidFill>
                  <a:schemeClr val="tx1">
                    <a:lumMod val="65000"/>
                    <a:lumOff val="35000"/>
                  </a:schemeClr>
                </a:solidFill>
              </a:rPr>
              <a:t> </a:t>
            </a:r>
            <a:r>
              <a:rPr lang="sk-SK" sz="1600" dirty="0" err="1">
                <a:solidFill>
                  <a:schemeClr val="tx1">
                    <a:lumMod val="65000"/>
                    <a:lumOff val="35000"/>
                  </a:schemeClr>
                </a:solidFill>
              </a:rPr>
              <a:t>digitale</a:t>
            </a:r>
            <a:r>
              <a:rPr lang="sk-SK" sz="1600" dirty="0">
                <a:solidFill>
                  <a:schemeClr val="tx1">
                    <a:lumMod val="65000"/>
                    <a:lumOff val="35000"/>
                  </a:schemeClr>
                </a:solidFill>
              </a:rPr>
              <a:t> </a:t>
            </a:r>
            <a:r>
              <a:rPr lang="sk-SK" sz="1600" dirty="0" err="1">
                <a:solidFill>
                  <a:schemeClr val="tx1">
                    <a:lumMod val="65000"/>
                    <a:lumOff val="35000"/>
                  </a:schemeClr>
                </a:solidFill>
              </a:rPr>
              <a:t>bisogna</a:t>
            </a:r>
            <a:r>
              <a:rPr lang="sk-SK" sz="1600" dirty="0">
                <a:solidFill>
                  <a:schemeClr val="tx1">
                    <a:lumMod val="65000"/>
                    <a:lumOff val="35000"/>
                  </a:schemeClr>
                </a:solidFill>
              </a:rPr>
              <a:t> </a:t>
            </a:r>
            <a:r>
              <a:rPr lang="sk-SK" sz="1600" dirty="0" err="1">
                <a:solidFill>
                  <a:schemeClr val="tx1">
                    <a:lumMod val="65000"/>
                    <a:lumOff val="35000"/>
                  </a:schemeClr>
                </a:solidFill>
              </a:rPr>
              <a:t>prendere</a:t>
            </a:r>
            <a:r>
              <a:rPr lang="sk-SK" sz="1600" dirty="0">
                <a:solidFill>
                  <a:schemeClr val="tx1">
                    <a:lumMod val="65000"/>
                    <a:lumOff val="35000"/>
                  </a:schemeClr>
                </a:solidFill>
              </a:rPr>
              <a:t> in </a:t>
            </a:r>
            <a:r>
              <a:rPr lang="sk-SK" sz="1600" dirty="0" err="1">
                <a:solidFill>
                  <a:schemeClr val="tx1">
                    <a:lumMod val="65000"/>
                    <a:lumOff val="35000"/>
                  </a:schemeClr>
                </a:solidFill>
              </a:rPr>
              <a:t>considerazione</a:t>
            </a:r>
            <a:r>
              <a:rPr lang="sk-SK" sz="1600" dirty="0">
                <a:solidFill>
                  <a:schemeClr val="tx1">
                    <a:lumMod val="65000"/>
                    <a:lumOff val="35000"/>
                  </a:schemeClr>
                </a:solidFill>
              </a:rPr>
              <a:t> </a:t>
            </a:r>
            <a:r>
              <a:rPr lang="sk-SK" sz="1600" dirty="0" err="1">
                <a:solidFill>
                  <a:schemeClr val="tx1">
                    <a:lumMod val="65000"/>
                    <a:lumOff val="35000"/>
                  </a:schemeClr>
                </a:solidFill>
              </a:rPr>
              <a:t>le</a:t>
            </a:r>
            <a:r>
              <a:rPr lang="sk-SK" sz="1600" dirty="0">
                <a:solidFill>
                  <a:schemeClr val="tx1">
                    <a:lumMod val="65000"/>
                    <a:lumOff val="35000"/>
                  </a:schemeClr>
                </a:solidFill>
              </a:rPr>
              <a:t> </a:t>
            </a:r>
            <a:r>
              <a:rPr lang="sk-SK" sz="1600" dirty="0" err="1">
                <a:solidFill>
                  <a:schemeClr val="tx1">
                    <a:lumMod val="65000"/>
                    <a:lumOff val="35000"/>
                  </a:schemeClr>
                </a:solidFill>
              </a:rPr>
              <a:t>seguenti</a:t>
            </a:r>
            <a:r>
              <a:rPr lang="sk-SK" sz="1600" dirty="0">
                <a:solidFill>
                  <a:schemeClr val="tx1">
                    <a:lumMod val="65000"/>
                    <a:lumOff val="35000"/>
                  </a:schemeClr>
                </a:solidFill>
              </a:rPr>
              <a:t> </a:t>
            </a:r>
            <a:r>
              <a:rPr lang="sk-SK" sz="1600" dirty="0" err="1">
                <a:solidFill>
                  <a:schemeClr val="tx1">
                    <a:lumMod val="65000"/>
                    <a:lumOff val="35000"/>
                  </a:schemeClr>
                </a:solidFill>
              </a:rPr>
              <a:t>quattro</a:t>
            </a:r>
            <a:r>
              <a:rPr lang="sk-SK" sz="1600" dirty="0">
                <a:solidFill>
                  <a:schemeClr val="tx1">
                    <a:lumMod val="65000"/>
                    <a:lumOff val="35000"/>
                  </a:schemeClr>
                </a:solidFill>
              </a:rPr>
              <a:t> </a:t>
            </a:r>
            <a:r>
              <a:rPr lang="sk-SK" sz="1600" dirty="0" err="1">
                <a:solidFill>
                  <a:schemeClr val="tx1">
                    <a:lumMod val="65000"/>
                    <a:lumOff val="35000"/>
                  </a:schemeClr>
                </a:solidFill>
              </a:rPr>
              <a:t>misure</a:t>
            </a:r>
            <a:r>
              <a:rPr lang="sk-SK" sz="1600" dirty="0">
                <a:solidFill>
                  <a:schemeClr val="tx1">
                    <a:lumMod val="65000"/>
                    <a:lumOff val="35000"/>
                  </a:schemeClr>
                </a:solidFill>
              </a:rPr>
              <a:t> </a:t>
            </a:r>
            <a:r>
              <a:rPr lang="sk-SK" sz="1600" dirty="0" err="1">
                <a:solidFill>
                  <a:schemeClr val="tx1">
                    <a:lumMod val="65000"/>
                    <a:lumOff val="35000"/>
                  </a:schemeClr>
                </a:solidFill>
              </a:rPr>
              <a:t>nello</a:t>
            </a:r>
            <a:r>
              <a:rPr lang="sk-SK" sz="1600" dirty="0">
                <a:solidFill>
                  <a:schemeClr val="tx1">
                    <a:lumMod val="65000"/>
                    <a:lumOff val="35000"/>
                  </a:schemeClr>
                </a:solidFill>
              </a:rPr>
              <a:t> </a:t>
            </a:r>
            <a:r>
              <a:rPr lang="sk-SK" sz="1600" dirty="0" err="1">
                <a:solidFill>
                  <a:schemeClr val="tx1">
                    <a:lumMod val="65000"/>
                    <a:lumOff val="35000"/>
                  </a:schemeClr>
                </a:solidFill>
              </a:rPr>
              <a:t>scegliere</a:t>
            </a:r>
            <a:r>
              <a:rPr lang="sk-SK" sz="1600" dirty="0">
                <a:solidFill>
                  <a:schemeClr val="tx1">
                    <a:lumMod val="65000"/>
                    <a:lumOff val="35000"/>
                  </a:schemeClr>
                </a:solidFill>
              </a:rPr>
              <a:t> la </a:t>
            </a:r>
            <a:r>
              <a:rPr lang="sk-SK" sz="1600" dirty="0" err="1">
                <a:solidFill>
                  <a:schemeClr val="tx1">
                    <a:lumMod val="65000"/>
                    <a:lumOff val="35000"/>
                  </a:schemeClr>
                </a:solidFill>
              </a:rPr>
              <a:t>startegia</a:t>
            </a:r>
            <a:r>
              <a:rPr lang="sk-SK" sz="1600" dirty="0">
                <a:solidFill>
                  <a:schemeClr val="tx1">
                    <a:lumMod val="65000"/>
                    <a:lumOff val="35000"/>
                  </a:schemeClr>
                </a:solidFill>
              </a:rPr>
              <a:t> </a:t>
            </a:r>
            <a:r>
              <a:rPr lang="sk-SK" sz="1600" dirty="0" err="1">
                <a:solidFill>
                  <a:schemeClr val="tx1">
                    <a:lumMod val="65000"/>
                    <a:lumOff val="35000"/>
                  </a:schemeClr>
                </a:solidFill>
              </a:rPr>
              <a:t>migliore</a:t>
            </a:r>
            <a:r>
              <a:rPr lang="sk-SK" sz="1600" dirty="0">
                <a:solidFill>
                  <a:schemeClr val="tx1">
                    <a:lumMod val="65000"/>
                    <a:lumOff val="35000"/>
                  </a:schemeClr>
                </a:solidFill>
              </a:rPr>
              <a:t>. </a:t>
            </a:r>
            <a:r>
              <a:rPr lang="sk-SK" sz="1600" dirty="0" err="1">
                <a:solidFill>
                  <a:schemeClr val="tx1">
                    <a:lumMod val="65000"/>
                    <a:lumOff val="35000"/>
                  </a:schemeClr>
                </a:solidFill>
              </a:rPr>
              <a:t>Quale</a:t>
            </a:r>
            <a:r>
              <a:rPr lang="sk-SK" sz="1600" dirty="0">
                <a:solidFill>
                  <a:schemeClr val="tx1">
                    <a:lumMod val="65000"/>
                    <a:lumOff val="35000"/>
                  </a:schemeClr>
                </a:solidFill>
              </a:rPr>
              <a:t> di </a:t>
            </a:r>
            <a:r>
              <a:rPr lang="sk-SK" sz="1600" dirty="0" err="1">
                <a:solidFill>
                  <a:schemeClr val="tx1">
                    <a:lumMod val="65000"/>
                    <a:lumOff val="35000"/>
                  </a:schemeClr>
                </a:solidFill>
              </a:rPr>
              <a:t>questi</a:t>
            </a:r>
            <a:r>
              <a:rPr lang="sk-SK" sz="1600" dirty="0">
                <a:solidFill>
                  <a:schemeClr val="tx1">
                    <a:lumMod val="65000"/>
                    <a:lumOff val="35000"/>
                  </a:schemeClr>
                </a:solidFill>
              </a:rPr>
              <a:t> </a:t>
            </a:r>
            <a:r>
              <a:rPr lang="sk-SK" sz="1600" dirty="0" err="1">
                <a:solidFill>
                  <a:schemeClr val="tx1">
                    <a:lumMod val="65000"/>
                    <a:lumOff val="35000"/>
                  </a:schemeClr>
                </a:solidFill>
              </a:rPr>
              <a:t>prevede</a:t>
            </a:r>
            <a:r>
              <a:rPr lang="sk-SK" sz="1600" dirty="0">
                <a:solidFill>
                  <a:schemeClr val="tx1">
                    <a:lumMod val="65000"/>
                    <a:lumOff val="35000"/>
                  </a:schemeClr>
                </a:solidFill>
              </a:rPr>
              <a:t> la </a:t>
            </a:r>
            <a:r>
              <a:rPr lang="sk-SK" sz="1600" dirty="0" err="1">
                <a:solidFill>
                  <a:schemeClr val="tx1">
                    <a:lumMod val="65000"/>
                    <a:lumOff val="35000"/>
                  </a:schemeClr>
                </a:solidFill>
              </a:rPr>
              <a:t>selezione</a:t>
            </a:r>
            <a:r>
              <a:rPr lang="sk-SK" sz="1600" dirty="0">
                <a:solidFill>
                  <a:schemeClr val="tx1">
                    <a:lumMod val="65000"/>
                    <a:lumOff val="35000"/>
                  </a:schemeClr>
                </a:solidFill>
              </a:rPr>
              <a:t> </a:t>
            </a:r>
            <a:r>
              <a:rPr lang="sk-SK" sz="1600" dirty="0" err="1">
                <a:solidFill>
                  <a:schemeClr val="tx1">
                    <a:lumMod val="65000"/>
                    <a:lumOff val="35000"/>
                  </a:schemeClr>
                </a:solidFill>
              </a:rPr>
              <a:t>dello</a:t>
            </a:r>
            <a:r>
              <a:rPr lang="sk-SK" sz="1600" dirty="0">
                <a:solidFill>
                  <a:schemeClr val="tx1">
                    <a:lumMod val="65000"/>
                    <a:lumOff val="35000"/>
                  </a:schemeClr>
                </a:solidFill>
              </a:rPr>
              <a:t> </a:t>
            </a:r>
            <a:r>
              <a:rPr lang="sk-SK" sz="1600" dirty="0" err="1">
                <a:solidFill>
                  <a:schemeClr val="tx1">
                    <a:lumMod val="65000"/>
                    <a:lumOff val="35000"/>
                  </a:schemeClr>
                </a:solidFill>
              </a:rPr>
              <a:t>schema</a:t>
            </a:r>
            <a:r>
              <a:rPr lang="sk-SK" sz="1600" dirty="0">
                <a:solidFill>
                  <a:schemeClr val="tx1">
                    <a:lumMod val="65000"/>
                    <a:lumOff val="35000"/>
                  </a:schemeClr>
                </a:solidFill>
              </a:rPr>
              <a:t> </a:t>
            </a:r>
            <a:r>
              <a:rPr lang="sk-SK" sz="1600" dirty="0" err="1">
                <a:solidFill>
                  <a:schemeClr val="tx1">
                    <a:lumMod val="65000"/>
                    <a:lumOff val="35000"/>
                  </a:schemeClr>
                </a:solidFill>
              </a:rPr>
              <a:t>che</a:t>
            </a:r>
            <a:r>
              <a:rPr lang="sk-SK" sz="1600" dirty="0">
                <a:solidFill>
                  <a:schemeClr val="tx1">
                    <a:lumMod val="65000"/>
                    <a:lumOff val="35000"/>
                  </a:schemeClr>
                </a:solidFill>
              </a:rPr>
              <a:t> </a:t>
            </a:r>
            <a:r>
              <a:rPr lang="sk-SK" sz="1600" dirty="0" err="1">
                <a:solidFill>
                  <a:schemeClr val="tx1">
                    <a:lumMod val="65000"/>
                    <a:lumOff val="35000"/>
                  </a:schemeClr>
                </a:solidFill>
              </a:rPr>
              <a:t>sia</a:t>
            </a:r>
            <a:r>
              <a:rPr lang="sk-SK" sz="1600" dirty="0">
                <a:solidFill>
                  <a:schemeClr val="tx1">
                    <a:lumMod val="65000"/>
                    <a:lumOff val="35000"/>
                  </a:schemeClr>
                </a:solidFill>
              </a:rPr>
              <a:t> </a:t>
            </a:r>
            <a:r>
              <a:rPr lang="sk-SK" sz="1600" dirty="0" err="1">
                <a:solidFill>
                  <a:schemeClr val="tx1">
                    <a:lumMod val="65000"/>
                    <a:lumOff val="35000"/>
                  </a:schemeClr>
                </a:solidFill>
              </a:rPr>
              <a:t>più</a:t>
            </a:r>
            <a:r>
              <a:rPr lang="sk-SK" sz="1600" dirty="0">
                <a:solidFill>
                  <a:schemeClr val="tx1">
                    <a:lumMod val="65000"/>
                    <a:lumOff val="35000"/>
                  </a:schemeClr>
                </a:solidFill>
              </a:rPr>
              <a:t> </a:t>
            </a:r>
            <a:r>
              <a:rPr lang="sk-SK" sz="1600" dirty="0" err="1">
                <a:solidFill>
                  <a:schemeClr val="tx1">
                    <a:lumMod val="65000"/>
                    <a:lumOff val="35000"/>
                  </a:schemeClr>
                </a:solidFill>
              </a:rPr>
              <a:t>efficace</a:t>
            </a:r>
            <a:r>
              <a:rPr lang="sk-SK" sz="1600" dirty="0">
                <a:solidFill>
                  <a:schemeClr val="tx1">
                    <a:lumMod val="65000"/>
                    <a:lumOff val="35000"/>
                  </a:schemeClr>
                </a:solidFill>
              </a:rPr>
              <a:t> </a:t>
            </a:r>
            <a:r>
              <a:rPr lang="sk-SK" sz="1600" dirty="0" err="1">
                <a:solidFill>
                  <a:schemeClr val="tx1">
                    <a:lumMod val="65000"/>
                    <a:lumOff val="35000"/>
                  </a:schemeClr>
                </a:solidFill>
              </a:rPr>
              <a:t>sul</a:t>
            </a:r>
            <a:r>
              <a:rPr lang="sk-SK" sz="1600" dirty="0">
                <a:solidFill>
                  <a:schemeClr val="tx1">
                    <a:lumMod val="65000"/>
                    <a:lumOff val="35000"/>
                  </a:schemeClr>
                </a:solidFill>
              </a:rPr>
              <a:t> </a:t>
            </a:r>
            <a:r>
              <a:rPr lang="sk-SK" sz="1600" dirty="0" err="1">
                <a:solidFill>
                  <a:schemeClr val="tx1">
                    <a:lumMod val="65000"/>
                    <a:lumOff val="35000"/>
                  </a:schemeClr>
                </a:solidFill>
              </a:rPr>
              <a:t>lungo</a:t>
            </a:r>
            <a:r>
              <a:rPr lang="sk-SK" sz="1600" dirty="0">
                <a:solidFill>
                  <a:schemeClr val="tx1">
                    <a:lumMod val="65000"/>
                    <a:lumOff val="35000"/>
                  </a:schemeClr>
                </a:solidFill>
              </a:rPr>
              <a:t> </a:t>
            </a:r>
            <a:r>
              <a:rPr lang="sk-SK" sz="1600" dirty="0" err="1">
                <a:solidFill>
                  <a:schemeClr val="tx1">
                    <a:lumMod val="65000"/>
                    <a:lumOff val="35000"/>
                  </a:schemeClr>
                </a:solidFill>
              </a:rPr>
              <a:t>termine</a:t>
            </a:r>
            <a:r>
              <a:rPr lang="sk-SK" sz="1600" dirty="0">
                <a:solidFill>
                  <a:schemeClr val="tx1">
                    <a:lumMod val="65000"/>
                    <a:lumOff val="35000"/>
                  </a:schemeClr>
                </a:solidFill>
              </a:rPr>
              <a:t>? </a:t>
            </a:r>
            <a:endParaRPr lang="ko-KR" altLang="en-US" sz="1600" dirty="0">
              <a:solidFill>
                <a:schemeClr val="tx1">
                  <a:lumMod val="65000"/>
                  <a:lumOff val="35000"/>
                </a:schemeClr>
              </a:solidFill>
              <a:cs typeface="Arial" pitchFamily="34" charset="0"/>
            </a:endParaRPr>
          </a:p>
        </p:txBody>
      </p:sp>
      <p:sp>
        <p:nvSpPr>
          <p:cNvPr id="34" name="Text Placeholder 7"/>
          <p:cNvSpPr txBox="1">
            <a:spLocks/>
          </p:cNvSpPr>
          <p:nvPr/>
        </p:nvSpPr>
        <p:spPr>
          <a:xfrm>
            <a:off x="2176674" y="4989042"/>
            <a:ext cx="3418213"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Fattibilità</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b="1" dirty="0" err="1">
                <a:solidFill>
                  <a:schemeClr val="tx1">
                    <a:lumMod val="75000"/>
                    <a:lumOff val="25000"/>
                  </a:schemeClr>
                </a:solidFill>
                <a:cs typeface="Arial" pitchFamily="34" charset="0"/>
              </a:rPr>
              <a:t>Sostenibilità</a:t>
            </a:r>
            <a:endParaRPr lang="en-US" altLang="ko-KR" sz="1600" b="1"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Praticità</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Adeguatezza</a:t>
            </a:r>
            <a:endParaRPr lang="en-US" altLang="ko-KR" sz="1600" dirty="0">
              <a:solidFill>
                <a:schemeClr val="tx1">
                  <a:lumMod val="75000"/>
                  <a:lumOff val="25000"/>
                </a:schemeClr>
              </a:solidFill>
              <a:cs typeface="Arial" pitchFamily="34" charset="0"/>
            </a:endParaRPr>
          </a:p>
        </p:txBody>
      </p:sp>
      <p:sp>
        <p:nvSpPr>
          <p:cNvPr id="36" name="Oval 18"/>
          <p:cNvSpPr/>
          <p:nvPr/>
        </p:nvSpPr>
        <p:spPr>
          <a:xfrm>
            <a:off x="2499519" y="3096634"/>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37" name="Donut 8"/>
          <p:cNvSpPr/>
          <p:nvPr/>
        </p:nvSpPr>
        <p:spPr>
          <a:xfrm>
            <a:off x="5464447" y="6436426"/>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8" name="Rectangle 36"/>
          <p:cNvSpPr/>
          <p:nvPr/>
        </p:nvSpPr>
        <p:spPr>
          <a:xfrm>
            <a:off x="2674023" y="3276761"/>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39" name="Rectangle 16"/>
          <p:cNvSpPr/>
          <p:nvPr/>
        </p:nvSpPr>
        <p:spPr>
          <a:xfrm>
            <a:off x="2055292" y="321792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41" name="Text Placeholder 6">
            <a:extLst>
              <a:ext uri="{FF2B5EF4-FFF2-40B4-BE49-F238E27FC236}">
                <a16:creationId xmlns:a16="http://schemas.microsoft.com/office/drawing/2014/main" id="{FD4DEAD9-FFD6-48C0-B515-3D5EF888DCC5}"/>
              </a:ext>
            </a:extLst>
          </p:cNvPr>
          <p:cNvSpPr txBox="1">
            <a:spLocks/>
          </p:cNvSpPr>
          <p:nvPr/>
        </p:nvSpPr>
        <p:spPr>
          <a:xfrm>
            <a:off x="8400081" y="4749158"/>
            <a:ext cx="3304239" cy="46749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cs typeface="Arial" pitchFamily="34" charset="0"/>
              </a:rPr>
              <a:t>7. </a:t>
            </a:r>
            <a:r>
              <a:rPr lang="sk-SK" sz="1600" dirty="0" err="1">
                <a:solidFill>
                  <a:schemeClr val="tx1">
                    <a:lumMod val="65000"/>
                    <a:lumOff val="35000"/>
                  </a:schemeClr>
                </a:solidFill>
              </a:rPr>
              <a:t>Le</a:t>
            </a:r>
            <a:r>
              <a:rPr lang="sk-SK" sz="1600" dirty="0">
                <a:solidFill>
                  <a:schemeClr val="tx1">
                    <a:lumMod val="65000"/>
                    <a:lumOff val="35000"/>
                  </a:schemeClr>
                </a:solidFill>
              </a:rPr>
              <a:t> </a:t>
            </a:r>
            <a:r>
              <a:rPr lang="sk-SK" sz="1600" dirty="0" err="1">
                <a:solidFill>
                  <a:schemeClr val="tx1">
                    <a:lumMod val="65000"/>
                    <a:lumOff val="35000"/>
                  </a:schemeClr>
                </a:solidFill>
              </a:rPr>
              <a:t>lettere</a:t>
            </a:r>
            <a:r>
              <a:rPr lang="sk-SK" sz="1600" dirty="0">
                <a:solidFill>
                  <a:schemeClr val="tx1">
                    <a:lumMod val="65000"/>
                    <a:lumOff val="35000"/>
                  </a:schemeClr>
                </a:solidFill>
              </a:rPr>
              <a:t> GDPR </a:t>
            </a:r>
            <a:r>
              <a:rPr lang="sk-SK" sz="1600" dirty="0" err="1">
                <a:solidFill>
                  <a:schemeClr val="tx1">
                    <a:lumMod val="65000"/>
                    <a:lumOff val="35000"/>
                  </a:schemeClr>
                </a:solidFill>
              </a:rPr>
              <a:t>sono</a:t>
            </a:r>
            <a:r>
              <a:rPr lang="sk-SK" sz="1600" dirty="0">
                <a:solidFill>
                  <a:schemeClr val="tx1">
                    <a:lumMod val="65000"/>
                    <a:lumOff val="35000"/>
                  </a:schemeClr>
                </a:solidFill>
              </a:rPr>
              <a:t> </a:t>
            </a:r>
            <a:r>
              <a:rPr lang="sk-SK" sz="1600" dirty="0" err="1">
                <a:solidFill>
                  <a:schemeClr val="tx1">
                    <a:lumMod val="65000"/>
                    <a:lumOff val="35000"/>
                  </a:schemeClr>
                </a:solidFill>
              </a:rPr>
              <a:t>l’anagramma</a:t>
            </a:r>
            <a:r>
              <a:rPr lang="sk-SK" sz="1600" dirty="0">
                <a:solidFill>
                  <a:schemeClr val="tx1">
                    <a:lumMod val="65000"/>
                    <a:lumOff val="35000"/>
                  </a:schemeClr>
                </a:solidFill>
              </a:rPr>
              <a:t> di General </a:t>
            </a:r>
            <a:r>
              <a:rPr lang="sk-SK" sz="1600" dirty="0" err="1">
                <a:solidFill>
                  <a:schemeClr val="tx1">
                    <a:lumMod val="65000"/>
                    <a:lumOff val="35000"/>
                  </a:schemeClr>
                </a:solidFill>
              </a:rPr>
              <a:t>Data</a:t>
            </a:r>
            <a:r>
              <a:rPr lang="sk-SK" sz="1600" dirty="0">
                <a:solidFill>
                  <a:schemeClr val="tx1">
                    <a:lumMod val="65000"/>
                    <a:lumOff val="35000"/>
                  </a:schemeClr>
                </a:solidFill>
              </a:rPr>
              <a:t> </a:t>
            </a:r>
            <a:r>
              <a:rPr lang="sk-SK" sz="1600" dirty="0" err="1">
                <a:solidFill>
                  <a:schemeClr val="tx1">
                    <a:lumMod val="65000"/>
                    <a:lumOff val="35000"/>
                  </a:schemeClr>
                </a:solidFill>
              </a:rPr>
              <a:t>Privacy</a:t>
            </a:r>
            <a:r>
              <a:rPr lang="sk-SK" sz="1600" dirty="0">
                <a:solidFill>
                  <a:schemeClr val="tx1">
                    <a:lumMod val="65000"/>
                    <a:lumOff val="35000"/>
                  </a:schemeClr>
                </a:solidFill>
              </a:rPr>
              <a:t> Reality. </a:t>
            </a:r>
            <a:r>
              <a:rPr lang="sk-SK" sz="1600" dirty="0" err="1">
                <a:solidFill>
                  <a:schemeClr val="tx1">
                    <a:lumMod val="65000"/>
                    <a:lumOff val="35000"/>
                  </a:schemeClr>
                </a:solidFill>
              </a:rPr>
              <a:t>Vero</a:t>
            </a:r>
            <a:r>
              <a:rPr lang="sk-SK" sz="1600" dirty="0">
                <a:solidFill>
                  <a:schemeClr val="tx1">
                    <a:lumMod val="65000"/>
                    <a:lumOff val="35000"/>
                  </a:schemeClr>
                </a:solidFill>
              </a:rPr>
              <a:t> o </a:t>
            </a:r>
            <a:r>
              <a:rPr lang="sk-SK" sz="1600" dirty="0" err="1">
                <a:solidFill>
                  <a:schemeClr val="tx1">
                    <a:lumMod val="65000"/>
                    <a:lumOff val="35000"/>
                  </a:schemeClr>
                </a:solidFill>
              </a:rPr>
              <a:t>falso</a:t>
            </a:r>
            <a:r>
              <a:rPr lang="sk-SK" sz="1600" dirty="0">
                <a:solidFill>
                  <a:schemeClr val="tx1">
                    <a:lumMod val="65000"/>
                    <a:lumOff val="35000"/>
                  </a:schemeClr>
                </a:solidFill>
              </a:rPr>
              <a:t>?</a:t>
            </a:r>
            <a:endParaRPr lang="it-IT" sz="1600" dirty="0">
              <a:solidFill>
                <a:schemeClr val="tx1">
                  <a:lumMod val="65000"/>
                  <a:lumOff val="35000"/>
                </a:schemeClr>
              </a:solidFill>
            </a:endParaRPr>
          </a:p>
        </p:txBody>
      </p:sp>
      <p:sp>
        <p:nvSpPr>
          <p:cNvPr id="42" name="Text Placeholder 7">
            <a:extLst>
              <a:ext uri="{FF2B5EF4-FFF2-40B4-BE49-F238E27FC236}">
                <a16:creationId xmlns:a16="http://schemas.microsoft.com/office/drawing/2014/main" id="{8B829E9F-3F52-42FD-B2C9-14992DCE9C65}"/>
              </a:ext>
            </a:extLst>
          </p:cNvPr>
          <p:cNvSpPr txBox="1">
            <a:spLocks/>
          </p:cNvSpPr>
          <p:nvPr/>
        </p:nvSpPr>
        <p:spPr>
          <a:xfrm>
            <a:off x="8565231" y="5538167"/>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a:solidFill>
                  <a:schemeClr val="tx1">
                    <a:lumMod val="75000"/>
                    <a:lumOff val="25000"/>
                  </a:schemeClr>
                </a:solidFill>
                <a:cs typeface="Arial" pitchFamily="34" charset="0"/>
              </a:rPr>
              <a:t>Vero </a:t>
            </a:r>
          </a:p>
          <a:p>
            <a:pPr marL="285750" indent="-285750">
              <a:buFontTx/>
              <a:buChar char="-"/>
            </a:pPr>
            <a:r>
              <a:rPr lang="en-US" altLang="ko-KR" sz="1600" b="1" dirty="0" err="1">
                <a:solidFill>
                  <a:schemeClr val="tx1">
                    <a:lumMod val="75000"/>
                    <a:lumOff val="25000"/>
                  </a:schemeClr>
                </a:solidFill>
                <a:cs typeface="Arial" pitchFamily="34" charset="0"/>
              </a:rPr>
              <a:t>Falso</a:t>
            </a:r>
            <a:r>
              <a:rPr lang="en-US" altLang="ko-KR" sz="1600" dirty="0">
                <a:solidFill>
                  <a:schemeClr val="tx1">
                    <a:lumMod val="75000"/>
                    <a:lumOff val="25000"/>
                  </a:schemeClr>
                </a:solidFill>
                <a:cs typeface="Arial" pitchFamily="34" charset="0"/>
              </a:rPr>
              <a:t> </a:t>
            </a:r>
          </a:p>
        </p:txBody>
      </p:sp>
      <p:sp>
        <p:nvSpPr>
          <p:cNvPr id="43" name="Oval 18">
            <a:extLst>
              <a:ext uri="{FF2B5EF4-FFF2-40B4-BE49-F238E27FC236}">
                <a16:creationId xmlns:a16="http://schemas.microsoft.com/office/drawing/2014/main" id="{43561C9B-6E88-4218-8661-CB86831A9A59}"/>
              </a:ext>
            </a:extLst>
          </p:cNvPr>
          <p:cNvSpPr/>
          <p:nvPr/>
        </p:nvSpPr>
        <p:spPr>
          <a:xfrm>
            <a:off x="8908838" y="3860481"/>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44" name="Donut 39">
            <a:extLst>
              <a:ext uri="{FF2B5EF4-FFF2-40B4-BE49-F238E27FC236}">
                <a16:creationId xmlns:a16="http://schemas.microsoft.com/office/drawing/2014/main" id="{1FEB28B7-0D50-4EF1-8E68-CABB4BF3D4C9}"/>
              </a:ext>
            </a:extLst>
          </p:cNvPr>
          <p:cNvSpPr/>
          <p:nvPr/>
        </p:nvSpPr>
        <p:spPr>
          <a:xfrm>
            <a:off x="9102255" y="4046785"/>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4270752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3">
            <a:extLst>
              <a:ext uri="{FF2B5EF4-FFF2-40B4-BE49-F238E27FC236}">
                <a16:creationId xmlns:a16="http://schemas.microsoft.com/office/drawing/2014/main" id="{86A80A1C-FD55-D044-8ACC-AA31B9966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pic>
        <p:nvPicPr>
          <p:cNvPr id="18" name="Imagen 1">
            <a:extLst>
              <a:ext uri="{FF2B5EF4-FFF2-40B4-BE49-F238E27FC236}">
                <a16:creationId xmlns:a16="http://schemas.microsoft.com/office/drawing/2014/main" id="{F00F6EDE-3644-1840-815B-1508B7A9C9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2596" y="6290760"/>
            <a:ext cx="2580150" cy="567240"/>
          </a:xfrm>
          <a:prstGeom prst="rect">
            <a:avLst/>
          </a:prstGeom>
        </p:spPr>
      </p:pic>
      <p:sp>
        <p:nvSpPr>
          <p:cNvPr id="19" name="CuadroTexto 2">
            <a:extLst>
              <a:ext uri="{FF2B5EF4-FFF2-40B4-BE49-F238E27FC236}">
                <a16:creationId xmlns:a16="http://schemas.microsoft.com/office/drawing/2014/main" id="{D7CCCCBE-8974-874E-A8FF-474A9633A87B}"/>
              </a:ext>
            </a:extLst>
          </p:cNvPr>
          <p:cNvSpPr txBox="1"/>
          <p:nvPr/>
        </p:nvSpPr>
        <p:spPr>
          <a:xfrm>
            <a:off x="503224"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sp>
        <p:nvSpPr>
          <p:cNvPr id="22" name="TextBox 3">
            <a:extLst>
              <a:ext uri="{FF2B5EF4-FFF2-40B4-BE49-F238E27FC236}">
                <a16:creationId xmlns:a16="http://schemas.microsoft.com/office/drawing/2014/main" id="{24E19829-6FC0-0745-876E-8BE3C3C42F3B}"/>
              </a:ext>
            </a:extLst>
          </p:cNvPr>
          <p:cNvSpPr txBox="1"/>
          <p:nvPr/>
        </p:nvSpPr>
        <p:spPr>
          <a:xfrm>
            <a:off x="5517205" y="774227"/>
            <a:ext cx="5740075" cy="2062103"/>
          </a:xfrm>
          <a:prstGeom prst="rect">
            <a:avLst/>
          </a:prstGeom>
          <a:noFill/>
        </p:spPr>
        <p:txBody>
          <a:bodyPr wrap="square" lIns="91440" tIns="45720" rIns="91440" bIns="45720" rtlCol="0" anchor="t">
            <a:spAutoFit/>
          </a:bodyPr>
          <a:lstStyle/>
          <a:p>
            <a:r>
              <a:rPr lang="en-US" altLang="ko-KR" sz="3200" b="1" dirty="0" err="1">
                <a:solidFill>
                  <a:srgbClr val="FFC000"/>
                </a:solidFill>
                <a:latin typeface="+mj-lt"/>
                <a:ea typeface="맑은 고딕"/>
                <a:cs typeface="Arial"/>
              </a:rPr>
              <a:t>Unità</a:t>
            </a:r>
            <a:r>
              <a:rPr lang="en-US" altLang="ko-KR" sz="3200" b="1" dirty="0">
                <a:solidFill>
                  <a:srgbClr val="FFC000"/>
                </a:solidFill>
                <a:latin typeface="+mj-lt"/>
                <a:ea typeface="맑은 고딕"/>
                <a:cs typeface="Arial"/>
              </a:rPr>
              <a:t> 1: </a:t>
            </a:r>
            <a:r>
              <a:rPr lang="en-US" altLang="ko-KR" sz="3200" b="1" dirty="0" err="1">
                <a:solidFill>
                  <a:srgbClr val="FFC000"/>
                </a:solidFill>
                <a:latin typeface="+mj-lt"/>
                <a:ea typeface="맑은 고딕"/>
                <a:cs typeface="Arial"/>
              </a:rPr>
              <a:t>Alfabetizzazione</a:t>
            </a:r>
            <a:r>
              <a:rPr lang="en-US" altLang="ko-KR" sz="3200" b="1" dirty="0">
                <a:solidFill>
                  <a:srgbClr val="FFC000"/>
                </a:solidFill>
                <a:latin typeface="+mj-lt"/>
                <a:ea typeface="맑은 고딕"/>
                <a:cs typeface="Arial"/>
              </a:rPr>
              <a:t> </a:t>
            </a:r>
            <a:r>
              <a:rPr lang="en-US" altLang="ko-KR" sz="3200" b="1" dirty="0" err="1">
                <a:solidFill>
                  <a:srgbClr val="FFC000"/>
                </a:solidFill>
                <a:latin typeface="+mj-lt"/>
                <a:ea typeface="맑은 고딕"/>
                <a:cs typeface="Arial"/>
              </a:rPr>
              <a:t>digitale</a:t>
            </a:r>
            <a:r>
              <a:rPr lang="en-US" altLang="ko-KR" sz="3200" b="1" dirty="0">
                <a:solidFill>
                  <a:srgbClr val="FFC000"/>
                </a:solidFill>
                <a:latin typeface="+mj-lt"/>
                <a:ea typeface="맑은 고딕"/>
                <a:cs typeface="Arial"/>
              </a:rPr>
              <a:t> e </a:t>
            </a:r>
            <a:r>
              <a:rPr lang="en-US" altLang="ko-KR" sz="3200" b="1" dirty="0" err="1">
                <a:solidFill>
                  <a:srgbClr val="FFC000"/>
                </a:solidFill>
                <a:latin typeface="+mj-lt"/>
                <a:ea typeface="맑은 고딕"/>
                <a:cs typeface="Arial"/>
              </a:rPr>
              <a:t>comunicazione</a:t>
            </a:r>
            <a:r>
              <a:rPr lang="en-US" altLang="ko-KR" sz="3200" b="1" dirty="0">
                <a:solidFill>
                  <a:srgbClr val="FFC000"/>
                </a:solidFill>
                <a:latin typeface="+mj-lt"/>
                <a:ea typeface="맑은 고딕"/>
                <a:cs typeface="Arial"/>
              </a:rPr>
              <a:t> </a:t>
            </a:r>
            <a:r>
              <a:rPr lang="en-US" altLang="ko-KR" sz="3200" b="1" dirty="0" err="1">
                <a:solidFill>
                  <a:srgbClr val="FFC000"/>
                </a:solidFill>
                <a:latin typeface="+mj-lt"/>
                <a:ea typeface="맑은 고딕"/>
                <a:cs typeface="Arial"/>
              </a:rPr>
              <a:t>aziendale</a:t>
            </a:r>
            <a:endParaRPr lang="en-US" altLang="ko-KR" sz="3200" b="1" dirty="0">
              <a:solidFill>
                <a:srgbClr val="FFC000"/>
              </a:solidFill>
              <a:latin typeface="+mj-lt"/>
              <a:ea typeface="맑은 고딕"/>
              <a:cs typeface="Arial"/>
            </a:endParaRPr>
          </a:p>
          <a:p>
            <a:endParaRPr lang="en-US" sz="2800" dirty="0">
              <a:solidFill>
                <a:srgbClr val="000000"/>
              </a:solidFill>
              <a:latin typeface="Calibri"/>
              <a:ea typeface="맑은 고딕"/>
              <a:cs typeface="Calibri"/>
            </a:endParaRPr>
          </a:p>
          <a:p>
            <a:endParaRPr lang="en-US" altLang="ko-KR" sz="3600" b="1" dirty="0">
              <a:solidFill>
                <a:srgbClr val="FFC000"/>
              </a:solidFill>
              <a:latin typeface="+mj-lt"/>
              <a:ea typeface="맑은 고딕"/>
              <a:cs typeface="Arial"/>
            </a:endParaRPr>
          </a:p>
        </p:txBody>
      </p:sp>
      <p:sp>
        <p:nvSpPr>
          <p:cNvPr id="23" name="CuadroTexto 12">
            <a:extLst>
              <a:ext uri="{FF2B5EF4-FFF2-40B4-BE49-F238E27FC236}">
                <a16:creationId xmlns:a16="http://schemas.microsoft.com/office/drawing/2014/main" id="{6A93BF76-1F1E-0B47-B4A5-FC98A0077255}"/>
              </a:ext>
            </a:extLst>
          </p:cNvPr>
          <p:cNvSpPr txBox="1"/>
          <p:nvPr/>
        </p:nvSpPr>
        <p:spPr>
          <a:xfrm>
            <a:off x="5467036" y="2092872"/>
            <a:ext cx="6505710" cy="5601533"/>
          </a:xfrm>
          <a:prstGeom prst="rect">
            <a:avLst/>
          </a:prstGeom>
          <a:noFill/>
        </p:spPr>
        <p:txBody>
          <a:bodyPr wrap="square" lIns="91440" tIns="45720" rIns="91440" bIns="45720" anchor="t">
            <a:spAutoFit/>
          </a:bodyPr>
          <a:lstStyle/>
          <a:p>
            <a:pPr>
              <a:defRPr/>
            </a:pPr>
            <a:r>
              <a:rPr lang="en-US" sz="2000" b="1" dirty="0">
                <a:solidFill>
                  <a:schemeClr val="accent1">
                    <a:lumMod val="75000"/>
                  </a:schemeClr>
                </a:solidFill>
                <a:ea typeface="+mn-lt"/>
                <a:cs typeface="+mn-lt"/>
              </a:rPr>
              <a:t>1.1. </a:t>
            </a:r>
            <a:r>
              <a:rPr lang="en-US" sz="2000" b="1" dirty="0" err="1">
                <a:solidFill>
                  <a:schemeClr val="accent1">
                    <a:lumMod val="75000"/>
                  </a:schemeClr>
                </a:solidFill>
                <a:ea typeface="+mn-lt"/>
                <a:cs typeface="+mn-lt"/>
              </a:rPr>
              <a:t>Metodi</a:t>
            </a:r>
            <a:r>
              <a:rPr lang="en-US" sz="2000" b="1" dirty="0">
                <a:solidFill>
                  <a:schemeClr val="accent1">
                    <a:lumMod val="75000"/>
                  </a:schemeClr>
                </a:solidFill>
                <a:ea typeface="+mn-lt"/>
                <a:cs typeface="+mn-lt"/>
              </a:rPr>
              <a:t> per </a:t>
            </a:r>
            <a:r>
              <a:rPr lang="en-US" sz="2000" b="1" dirty="0" err="1">
                <a:solidFill>
                  <a:schemeClr val="accent1">
                    <a:lumMod val="75000"/>
                  </a:schemeClr>
                </a:solidFill>
                <a:ea typeface="+mn-lt"/>
                <a:cs typeface="+mn-lt"/>
              </a:rPr>
              <a:t>l’analisi</a:t>
            </a:r>
            <a:r>
              <a:rPr lang="en-US" sz="2000" b="1" dirty="0">
                <a:solidFill>
                  <a:schemeClr val="accent1">
                    <a:lumMod val="75000"/>
                  </a:schemeClr>
                </a:solidFill>
                <a:ea typeface="+mn-lt"/>
                <a:cs typeface="+mn-lt"/>
              </a:rPr>
              <a:t> e la </a:t>
            </a:r>
            <a:r>
              <a:rPr lang="en-US" sz="2000" b="1" dirty="0" err="1">
                <a:solidFill>
                  <a:schemeClr val="accent1">
                    <a:lumMod val="75000"/>
                  </a:schemeClr>
                </a:solidFill>
                <a:ea typeface="+mn-lt"/>
                <a:cs typeface="+mn-lt"/>
              </a:rPr>
              <a:t>valutazione</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critica</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dei</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dati</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delle</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informazioni</a:t>
            </a:r>
            <a:r>
              <a:rPr lang="en-US" sz="2000" b="1" dirty="0">
                <a:solidFill>
                  <a:schemeClr val="accent1">
                    <a:lumMod val="75000"/>
                  </a:schemeClr>
                </a:solidFill>
                <a:ea typeface="+mn-lt"/>
                <a:cs typeface="+mn-lt"/>
              </a:rPr>
              <a:t> e </a:t>
            </a:r>
            <a:r>
              <a:rPr lang="en-US" sz="2000" b="1" dirty="0" err="1">
                <a:solidFill>
                  <a:schemeClr val="accent1">
                    <a:lumMod val="75000"/>
                  </a:schemeClr>
                </a:solidFill>
                <a:ea typeface="+mn-lt"/>
                <a:cs typeface="+mn-lt"/>
              </a:rPr>
              <a:t>dei</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contenuti</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digitali</a:t>
            </a:r>
            <a:endParaRPr lang="en-US" sz="2000" b="1" dirty="0">
              <a:solidFill>
                <a:schemeClr val="accent1">
                  <a:lumMod val="75000"/>
                </a:schemeClr>
              </a:solidFill>
              <a:ea typeface="+mn-lt"/>
              <a:cs typeface="+mn-lt"/>
            </a:endParaRPr>
          </a:p>
          <a:p>
            <a:pPr>
              <a:defRPr/>
            </a:pPr>
            <a:endParaRPr lang="en-US" sz="2000" b="1" dirty="0">
              <a:solidFill>
                <a:schemeClr val="accent1">
                  <a:lumMod val="75000"/>
                </a:schemeClr>
              </a:solidFill>
              <a:ea typeface="+mn-lt"/>
              <a:cs typeface="+mn-lt"/>
            </a:endParaRPr>
          </a:p>
          <a:p>
            <a:pPr>
              <a:defRPr/>
            </a:pPr>
            <a:r>
              <a:rPr lang="en-US" sz="2000" b="1" dirty="0">
                <a:solidFill>
                  <a:schemeClr val="accent1">
                    <a:lumMod val="75000"/>
                  </a:schemeClr>
                </a:solidFill>
                <a:ea typeface="+mn-lt"/>
                <a:cs typeface="+mn-lt"/>
              </a:rPr>
              <a:t>1.2.  Il Sistema AAOCC (Authority, Accuracy, Objectivity, 	Currency and Coverage): </a:t>
            </a:r>
            <a:r>
              <a:rPr lang="en-US" sz="2000" b="1" dirty="0" err="1">
                <a:solidFill>
                  <a:schemeClr val="accent1">
                    <a:lumMod val="75000"/>
                  </a:schemeClr>
                </a:solidFill>
                <a:ea typeface="+mn-lt"/>
                <a:cs typeface="+mn-lt"/>
              </a:rPr>
              <a:t>autorità</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affidabilità</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oggettività</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attualità</a:t>
            </a:r>
            <a:r>
              <a:rPr lang="en-US" sz="2000" b="1" dirty="0">
                <a:solidFill>
                  <a:schemeClr val="accent1">
                    <a:lumMod val="75000"/>
                  </a:schemeClr>
                </a:solidFill>
                <a:ea typeface="+mn-lt"/>
                <a:cs typeface="+mn-lt"/>
              </a:rPr>
              <a:t> e </a:t>
            </a:r>
            <a:r>
              <a:rPr lang="en-US" sz="2000" b="1" dirty="0" err="1">
                <a:solidFill>
                  <a:schemeClr val="accent1">
                    <a:lumMod val="75000"/>
                  </a:schemeClr>
                </a:solidFill>
                <a:ea typeface="+mn-lt"/>
                <a:cs typeface="+mn-lt"/>
              </a:rPr>
              <a:t>copertura</a:t>
            </a:r>
            <a:r>
              <a:rPr lang="en-US" sz="2000" b="1" dirty="0">
                <a:solidFill>
                  <a:schemeClr val="accent1">
                    <a:lumMod val="75000"/>
                  </a:schemeClr>
                </a:solidFill>
                <a:ea typeface="+mn-lt"/>
                <a:cs typeface="+mn-lt"/>
              </a:rPr>
              <a:t>.</a:t>
            </a:r>
          </a:p>
          <a:p>
            <a:pPr>
              <a:defRPr/>
            </a:pPr>
            <a:endParaRPr lang="en-US" sz="2000" b="1" dirty="0">
              <a:solidFill>
                <a:schemeClr val="accent1">
                  <a:lumMod val="75000"/>
                </a:schemeClr>
              </a:solidFill>
              <a:ea typeface="+mn-lt"/>
              <a:cs typeface="+mn-lt"/>
            </a:endParaRPr>
          </a:p>
          <a:p>
            <a:pPr>
              <a:defRPr/>
            </a:pPr>
            <a:r>
              <a:rPr lang="en-US" sz="2000" b="1" dirty="0">
                <a:solidFill>
                  <a:schemeClr val="accent1">
                    <a:lumMod val="75000"/>
                  </a:schemeClr>
                </a:solidFill>
                <a:ea typeface="+mn-lt"/>
                <a:cs typeface="+mn-lt"/>
              </a:rPr>
              <a:t>1.3. Il test CRAAP: uno </a:t>
            </a:r>
            <a:r>
              <a:rPr lang="en-US" sz="2000" b="1" dirty="0" err="1">
                <a:solidFill>
                  <a:schemeClr val="accent1">
                    <a:lumMod val="75000"/>
                  </a:schemeClr>
                </a:solidFill>
                <a:ea typeface="+mn-lt"/>
                <a:cs typeface="+mn-lt"/>
              </a:rPr>
              <a:t>strumento</a:t>
            </a:r>
            <a:r>
              <a:rPr lang="en-US" sz="2000" b="1" dirty="0">
                <a:solidFill>
                  <a:schemeClr val="accent1">
                    <a:lumMod val="75000"/>
                  </a:schemeClr>
                </a:solidFill>
                <a:ea typeface="+mn-lt"/>
                <a:cs typeface="+mn-lt"/>
              </a:rPr>
              <a:t> per </a:t>
            </a:r>
            <a:r>
              <a:rPr lang="en-US" sz="2000" b="1" dirty="0" err="1">
                <a:solidFill>
                  <a:schemeClr val="accent1">
                    <a:lumMod val="75000"/>
                  </a:schemeClr>
                </a:solidFill>
                <a:ea typeface="+mn-lt"/>
                <a:cs typeface="+mn-lt"/>
              </a:rPr>
              <a:t>valutare</a:t>
            </a:r>
            <a:r>
              <a:rPr lang="en-US" sz="2000" b="1" dirty="0">
                <a:solidFill>
                  <a:schemeClr val="accent1">
                    <a:lumMod val="75000"/>
                  </a:schemeClr>
                </a:solidFill>
                <a:ea typeface="+mn-lt"/>
                <a:cs typeface="+mn-lt"/>
              </a:rPr>
              <a:t> le </a:t>
            </a:r>
            <a:r>
              <a:rPr lang="en-US" sz="2000" b="1" dirty="0" err="1">
                <a:solidFill>
                  <a:schemeClr val="accent1">
                    <a:lumMod val="75000"/>
                  </a:schemeClr>
                </a:solidFill>
                <a:ea typeface="+mn-lt"/>
                <a:cs typeface="+mn-lt"/>
              </a:rPr>
              <a:t>fonti</a:t>
            </a:r>
            <a:r>
              <a:rPr lang="en-US" sz="2000" b="1" dirty="0">
                <a:solidFill>
                  <a:schemeClr val="accent1">
                    <a:lumMod val="75000"/>
                  </a:schemeClr>
                </a:solidFill>
                <a:ea typeface="+mn-lt"/>
                <a:cs typeface="+mn-lt"/>
              </a:rPr>
              <a:t>.</a:t>
            </a:r>
          </a:p>
          <a:p>
            <a:pPr>
              <a:lnSpc>
                <a:spcPct val="200000"/>
              </a:lnSpc>
              <a:defRPr/>
            </a:pPr>
            <a:r>
              <a:rPr lang="en-US" sz="2000" b="1" dirty="0">
                <a:solidFill>
                  <a:schemeClr val="accent1">
                    <a:lumMod val="75000"/>
                  </a:schemeClr>
                </a:solidFill>
                <a:ea typeface="+mn-lt"/>
                <a:cs typeface="+mn-lt"/>
              </a:rPr>
              <a:t>1.4. </a:t>
            </a:r>
            <a:r>
              <a:rPr lang="en-US" sz="2000" b="1" dirty="0" err="1">
                <a:solidFill>
                  <a:schemeClr val="accent1">
                    <a:lumMod val="75000"/>
                  </a:schemeClr>
                </a:solidFill>
                <a:ea typeface="+mn-lt"/>
                <a:cs typeface="+mn-lt"/>
              </a:rPr>
              <a:t>Gestione</a:t>
            </a:r>
            <a:r>
              <a:rPr lang="en-US" sz="2000" b="1" dirty="0">
                <a:solidFill>
                  <a:schemeClr val="accent1">
                    <a:lumMod val="75000"/>
                  </a:schemeClr>
                </a:solidFill>
                <a:ea typeface="+mn-lt"/>
                <a:cs typeface="+mn-lt"/>
              </a:rPr>
              <a:t> del </a:t>
            </a:r>
            <a:r>
              <a:rPr lang="en-US" sz="2000" b="1" dirty="0" err="1">
                <a:solidFill>
                  <a:schemeClr val="accent1">
                    <a:lumMod val="75000"/>
                  </a:schemeClr>
                </a:solidFill>
                <a:ea typeface="+mn-lt"/>
                <a:cs typeface="+mn-lt"/>
              </a:rPr>
              <a:t>materiale</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digitale</a:t>
            </a:r>
            <a:r>
              <a:rPr lang="en-US" sz="2000" b="1" dirty="0">
                <a:solidFill>
                  <a:schemeClr val="accent1">
                    <a:lumMod val="75000"/>
                  </a:schemeClr>
                </a:solidFill>
                <a:ea typeface="+mn-lt"/>
                <a:cs typeface="+mn-lt"/>
              </a:rPr>
              <a:t> e </a:t>
            </a:r>
            <a:r>
              <a:rPr lang="en-US" sz="2000" b="1" dirty="0" err="1">
                <a:solidFill>
                  <a:schemeClr val="accent1">
                    <a:lumMod val="75000"/>
                  </a:schemeClr>
                </a:solidFill>
                <a:ea typeface="+mn-lt"/>
                <a:cs typeface="+mn-lt"/>
              </a:rPr>
              <a:t>delle</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banche</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dati</a:t>
            </a:r>
            <a:r>
              <a:rPr lang="en-US" sz="2000" b="1" dirty="0">
                <a:solidFill>
                  <a:schemeClr val="accent1">
                    <a:lumMod val="75000"/>
                  </a:schemeClr>
                </a:solidFill>
                <a:ea typeface="+mn-lt"/>
                <a:cs typeface="+mn-lt"/>
              </a:rPr>
              <a:t>.</a:t>
            </a:r>
          </a:p>
          <a:p>
            <a:pPr>
              <a:lnSpc>
                <a:spcPct val="200000"/>
              </a:lnSpc>
              <a:defRPr/>
            </a:pPr>
            <a:r>
              <a:rPr lang="en-US" sz="2000" b="1" dirty="0">
                <a:solidFill>
                  <a:schemeClr val="accent1">
                    <a:lumMod val="75000"/>
                  </a:schemeClr>
                </a:solidFill>
                <a:ea typeface="+mn-lt"/>
                <a:cs typeface="+mn-lt"/>
              </a:rPr>
              <a:t>1.5. Tutela e aggiornamento del </a:t>
            </a:r>
            <a:r>
              <a:rPr lang="en-US" sz="2000" b="1" dirty="0" err="1">
                <a:solidFill>
                  <a:schemeClr val="accent1">
                    <a:lumMod val="75000"/>
                  </a:schemeClr>
                </a:solidFill>
                <a:ea typeface="+mn-lt"/>
                <a:cs typeface="+mn-lt"/>
              </a:rPr>
              <a:t>materiale</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digitale</a:t>
            </a:r>
            <a:r>
              <a:rPr lang="en-US" sz="2000" b="1" dirty="0">
                <a:solidFill>
                  <a:schemeClr val="accent1">
                    <a:lumMod val="75000"/>
                  </a:schemeClr>
                </a:solidFill>
                <a:ea typeface="+mn-lt"/>
                <a:cs typeface="+mn-lt"/>
              </a:rPr>
              <a:t>.</a:t>
            </a:r>
          </a:p>
          <a:p>
            <a:pPr marL="457200" indent="-457200">
              <a:buFont typeface="+mj-lt"/>
              <a:buAutoNum type="arabicPeriod"/>
              <a:defRPr/>
            </a:pPr>
            <a:endParaRPr lang="en-US" sz="2000" b="1" dirty="0">
              <a:solidFill>
                <a:schemeClr val="accent1">
                  <a:lumMod val="75000"/>
                </a:schemeClr>
              </a:solidFill>
              <a:ea typeface="+mn-lt"/>
              <a:cs typeface="+mn-lt"/>
            </a:endParaRPr>
          </a:p>
          <a:p>
            <a:pPr>
              <a:defRPr/>
            </a:pPr>
            <a:endParaRPr lang="en-GB" sz="2000" b="1" dirty="0">
              <a:solidFill>
                <a:schemeClr val="accent1">
                  <a:lumMod val="75000"/>
                </a:schemeClr>
              </a:solidFill>
            </a:endParaRPr>
          </a:p>
          <a:p>
            <a:pPr>
              <a:defRPr/>
            </a:pPr>
            <a:endParaRPr lang="en-US" sz="2000" b="1" dirty="0">
              <a:solidFill>
                <a:schemeClr val="accent1">
                  <a:lumMod val="75000"/>
                </a:schemeClr>
              </a:solidFill>
            </a:endParaRPr>
          </a:p>
          <a:p>
            <a:pPr>
              <a:defRPr/>
            </a:pPr>
            <a:endParaRPr lang="en-US" sz="2000" b="1" dirty="0">
              <a:solidFill>
                <a:schemeClr val="accent1">
                  <a:lumMod val="75000"/>
                </a:schemeClr>
              </a:solidFill>
              <a:ea typeface="Calibri" panose="020F0502020204030204" pitchFamily="34" charset="0"/>
              <a:cs typeface="Calibri" panose="020F0502020204030204" pitchFamily="34" charset="0"/>
            </a:endParaRPr>
          </a:p>
          <a:p>
            <a:pPr>
              <a:defRPr/>
            </a:pPr>
            <a:endParaRPr lang="en-US" sz="2000" b="1" dirty="0">
              <a:solidFill>
                <a:schemeClr val="accent1">
                  <a:lumMod val="75000"/>
                </a:schemeClr>
              </a:solidFill>
              <a:effectLst/>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grpSp>
        <p:nvGrpSpPr>
          <p:cNvPr id="24" name="Grupo 13">
            <a:extLst>
              <a:ext uri="{FF2B5EF4-FFF2-40B4-BE49-F238E27FC236}">
                <a16:creationId xmlns:a16="http://schemas.microsoft.com/office/drawing/2014/main" id="{3B86B3F4-0C62-914F-903D-B338EFF9C6F3}"/>
              </a:ext>
            </a:extLst>
          </p:cNvPr>
          <p:cNvGrpSpPr/>
          <p:nvPr/>
        </p:nvGrpSpPr>
        <p:grpSpPr>
          <a:xfrm>
            <a:off x="5164303" y="141870"/>
            <a:ext cx="1361572" cy="349188"/>
            <a:chOff x="10604071" y="448487"/>
            <a:chExt cx="1361572" cy="349188"/>
          </a:xfrm>
        </p:grpSpPr>
        <p:sp>
          <p:nvSpPr>
            <p:cNvPr id="25" name="Oval 5">
              <a:extLst>
                <a:ext uri="{FF2B5EF4-FFF2-40B4-BE49-F238E27FC236}">
                  <a16:creationId xmlns:a16="http://schemas.microsoft.com/office/drawing/2014/main" id="{3315B702-FD70-414A-86A0-6038B2C62658}"/>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57">
              <a:extLst>
                <a:ext uri="{FF2B5EF4-FFF2-40B4-BE49-F238E27FC236}">
                  <a16:creationId xmlns:a16="http://schemas.microsoft.com/office/drawing/2014/main" id="{0CD90E56-183F-3843-8385-4D8D7506556B}"/>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64">
              <a:extLst>
                <a:ext uri="{FF2B5EF4-FFF2-40B4-BE49-F238E27FC236}">
                  <a16:creationId xmlns:a16="http://schemas.microsoft.com/office/drawing/2014/main" id="{E5DF758D-0F61-E845-9E13-7247F42FAE24}"/>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2" name="Picture 31" descr="Folk art for day of the dead">
            <a:extLst>
              <a:ext uri="{FF2B5EF4-FFF2-40B4-BE49-F238E27FC236}">
                <a16:creationId xmlns:a16="http://schemas.microsoft.com/office/drawing/2014/main" id="{2BFB707F-F669-7740-B33A-2DA976E2CE4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7550"/>
          <a:stretch/>
        </p:blipFill>
        <p:spPr>
          <a:xfrm>
            <a:off x="0" y="0"/>
            <a:ext cx="4797933" cy="7641953"/>
          </a:xfrm>
          <a:prstGeom prst="rect">
            <a:avLst/>
          </a:prstGeom>
        </p:spPr>
      </p:pic>
    </p:spTree>
    <p:extLst>
      <p:ext uri="{BB962C8B-B14F-4D97-AF65-F5344CB8AC3E}">
        <p14:creationId xmlns:p14="http://schemas.microsoft.com/office/powerpoint/2010/main" val="94346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072641" y="447040"/>
            <a:ext cx="8614766" cy="1341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1.1. </a:t>
            </a:r>
            <a:r>
              <a:rPr lang="en-US" altLang="ko-KR" sz="3200" b="1" dirty="0" err="1">
                <a:solidFill>
                  <a:schemeClr val="accent1"/>
                </a:solidFill>
              </a:rPr>
              <a:t>Metodi</a:t>
            </a:r>
            <a:r>
              <a:rPr lang="en-US" altLang="ko-KR" sz="3200" b="1" dirty="0">
                <a:solidFill>
                  <a:schemeClr val="accent1"/>
                </a:solidFill>
              </a:rPr>
              <a:t> per </a:t>
            </a:r>
            <a:r>
              <a:rPr lang="en-US" altLang="ko-KR" sz="3200" b="1" dirty="0" err="1">
                <a:solidFill>
                  <a:schemeClr val="accent1"/>
                </a:solidFill>
              </a:rPr>
              <a:t>l’analisi</a:t>
            </a:r>
            <a:r>
              <a:rPr lang="en-US" altLang="ko-KR" sz="3200" b="1" dirty="0">
                <a:solidFill>
                  <a:schemeClr val="accent1"/>
                </a:solidFill>
              </a:rPr>
              <a:t> e la </a:t>
            </a:r>
            <a:r>
              <a:rPr lang="en-US" altLang="ko-KR" sz="3200" b="1" dirty="0" err="1">
                <a:solidFill>
                  <a:schemeClr val="accent1"/>
                </a:solidFill>
              </a:rPr>
              <a:t>valutazione</a:t>
            </a:r>
            <a:r>
              <a:rPr lang="en-US" altLang="ko-KR" sz="3200" b="1" dirty="0">
                <a:solidFill>
                  <a:schemeClr val="accent1"/>
                </a:solidFill>
              </a:rPr>
              <a:t> </a:t>
            </a:r>
            <a:r>
              <a:rPr lang="en-US" altLang="ko-KR" sz="3200" b="1" dirty="0" err="1">
                <a:solidFill>
                  <a:schemeClr val="accent1"/>
                </a:solidFill>
              </a:rPr>
              <a:t>critica</a:t>
            </a:r>
            <a:r>
              <a:rPr lang="en-US" altLang="ko-KR" sz="3200" b="1" dirty="0">
                <a:solidFill>
                  <a:schemeClr val="accent1"/>
                </a:solidFill>
              </a:rPr>
              <a:t> </a:t>
            </a:r>
            <a:r>
              <a:rPr lang="en-US" altLang="ko-KR" sz="3200" b="1" dirty="0" err="1">
                <a:solidFill>
                  <a:schemeClr val="accent1"/>
                </a:solidFill>
              </a:rPr>
              <a:t>dei</a:t>
            </a:r>
            <a:r>
              <a:rPr lang="en-US" altLang="ko-KR" sz="3200" b="1" dirty="0">
                <a:solidFill>
                  <a:schemeClr val="accent1"/>
                </a:solidFill>
              </a:rPr>
              <a:t> </a:t>
            </a:r>
            <a:r>
              <a:rPr lang="en-US" altLang="ko-KR" sz="3200" b="1" dirty="0" err="1">
                <a:solidFill>
                  <a:schemeClr val="accent1"/>
                </a:solidFill>
              </a:rPr>
              <a:t>dati</a:t>
            </a:r>
            <a:r>
              <a:rPr lang="en-US" altLang="ko-KR" sz="3200" b="1" dirty="0">
                <a:solidFill>
                  <a:schemeClr val="accent1"/>
                </a:solidFill>
              </a:rPr>
              <a:t>, </a:t>
            </a:r>
            <a:r>
              <a:rPr lang="en-US" altLang="ko-KR" sz="3200" b="1" dirty="0" err="1">
                <a:solidFill>
                  <a:schemeClr val="accent1"/>
                </a:solidFill>
              </a:rPr>
              <a:t>delle</a:t>
            </a:r>
            <a:r>
              <a:rPr lang="en-US" altLang="ko-KR" sz="3200" b="1" dirty="0">
                <a:solidFill>
                  <a:schemeClr val="accent1"/>
                </a:solidFill>
              </a:rPr>
              <a:t> </a:t>
            </a:r>
            <a:r>
              <a:rPr lang="en-US" altLang="ko-KR" sz="3200" b="1" dirty="0" err="1">
                <a:solidFill>
                  <a:schemeClr val="accent1"/>
                </a:solidFill>
              </a:rPr>
              <a:t>informazioni</a:t>
            </a:r>
            <a:r>
              <a:rPr lang="en-US" altLang="ko-KR" sz="3200" b="1" dirty="0">
                <a:solidFill>
                  <a:schemeClr val="accent1"/>
                </a:solidFill>
              </a:rPr>
              <a:t> e </a:t>
            </a:r>
            <a:r>
              <a:rPr lang="en-US" altLang="ko-KR" sz="3200" b="1" dirty="0" err="1">
                <a:solidFill>
                  <a:schemeClr val="accent1"/>
                </a:solidFill>
              </a:rPr>
              <a:t>dei</a:t>
            </a:r>
            <a:r>
              <a:rPr lang="en-US" altLang="ko-KR" sz="3200" b="1" dirty="0">
                <a:solidFill>
                  <a:schemeClr val="accent1"/>
                </a:solidFill>
              </a:rPr>
              <a:t> </a:t>
            </a:r>
            <a:r>
              <a:rPr lang="en-US" altLang="ko-KR" sz="3200" b="1" dirty="0" err="1">
                <a:solidFill>
                  <a:schemeClr val="accent1"/>
                </a:solidFill>
              </a:rPr>
              <a:t>contenuti</a:t>
            </a:r>
            <a:r>
              <a:rPr lang="en-US" altLang="ko-KR" sz="3200" b="1" dirty="0">
                <a:solidFill>
                  <a:schemeClr val="accent1"/>
                </a:solidFill>
              </a:rPr>
              <a:t> </a:t>
            </a:r>
            <a:r>
              <a:rPr lang="en-US" altLang="ko-KR" sz="3200" b="1" dirty="0" err="1">
                <a:solidFill>
                  <a:schemeClr val="accent1"/>
                </a:solidFill>
              </a:rPr>
              <a:t>digitali</a:t>
            </a:r>
            <a:endParaRPr lang="en-US" altLang="ko-KR" sz="3200" b="1" dirty="0">
              <a:solidFill>
                <a:schemeClr val="accent1"/>
              </a:solidFill>
            </a:endParaRPr>
          </a:p>
          <a:p>
            <a:pPr marL="0" indent="0" algn="ctr">
              <a:buNone/>
            </a:pP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4496287" y="1667280"/>
            <a:ext cx="6298697" cy="4031873"/>
          </a:xfrm>
          <a:prstGeom prst="rect">
            <a:avLst/>
          </a:prstGeom>
          <a:noFill/>
        </p:spPr>
        <p:txBody>
          <a:bodyPr wrap="square" rtlCol="0">
            <a:spAutoFit/>
          </a:bodyPr>
          <a:lstStyle/>
          <a:p>
            <a:r>
              <a:rPr lang="it-IT" altLang="ko-KR" sz="3200" b="1" dirty="0">
                <a:solidFill>
                  <a:schemeClr val="accent6">
                    <a:lumMod val="75000"/>
                  </a:schemeClr>
                </a:solidFill>
              </a:rPr>
              <a:t>Trovare contenuti digitali di qualità</a:t>
            </a:r>
          </a:p>
          <a:p>
            <a:pPr algn="r"/>
            <a:endParaRPr lang="it-IT" sz="2000" dirty="0"/>
          </a:p>
          <a:p>
            <a:r>
              <a:rPr lang="it-IT" sz="2000" dirty="0"/>
              <a:t>Quando si pianifica la ricerca bisogna tenere a mente alcune informazioni:</a:t>
            </a:r>
          </a:p>
          <a:p>
            <a:endParaRPr lang="it-IT" altLang="ko-KR" sz="2000" dirty="0">
              <a:solidFill>
                <a:schemeClr val="tx1">
                  <a:lumMod val="75000"/>
                  <a:lumOff val="25000"/>
                </a:schemeClr>
              </a:solidFill>
            </a:endParaRPr>
          </a:p>
          <a:p>
            <a:pPr marL="285750" indent="-285750">
              <a:buFont typeface="Arial" panose="020B0604020202020204" pitchFamily="34" charset="0"/>
              <a:buChar char="•"/>
            </a:pPr>
            <a:r>
              <a:rPr lang="it-IT" dirty="0"/>
              <a:t>Focalizzarsi sulla domanda alla quale si vuole rispondere con la propria ricerca o sull’argomento che si vuole approfondire</a:t>
            </a:r>
          </a:p>
          <a:p>
            <a:pPr marL="285750" indent="-285750">
              <a:buFont typeface="Arial" panose="020B0604020202020204" pitchFamily="34" charset="0"/>
              <a:buChar char="•"/>
            </a:pPr>
            <a:r>
              <a:rPr lang="it-IT" dirty="0"/>
              <a:t>Le informazioni che già si possiedono</a:t>
            </a:r>
          </a:p>
          <a:p>
            <a:pPr marL="285750" indent="-285750">
              <a:buFont typeface="Arial" panose="020B0604020202020204" pitchFamily="34" charset="0"/>
              <a:buChar char="•"/>
            </a:pPr>
            <a:r>
              <a:rPr lang="it-IT" dirty="0"/>
              <a:t>Le informazioni di cui si ha bisogno</a:t>
            </a:r>
          </a:p>
          <a:p>
            <a:pPr marL="285750" indent="-285750">
              <a:buFont typeface="Arial" panose="020B0604020202020204" pitchFamily="34" charset="0"/>
              <a:buChar char="•"/>
            </a:pPr>
            <a:r>
              <a:rPr lang="it-IT" dirty="0"/>
              <a:t>Di quale tipologia di informazione c’è bisogno: un’analisi dettagliata, una ricerca, una statistica, eccetera.</a:t>
            </a:r>
          </a:p>
          <a:p>
            <a:pPr marL="285750" indent="-285750">
              <a:buFont typeface="Arial" panose="020B0604020202020204" pitchFamily="34" charset="0"/>
              <a:buChar char="•"/>
            </a:pPr>
            <a:r>
              <a:rPr lang="it-IT" dirty="0"/>
              <a:t>Di quante informazioni si ha bisogno: quali sono le lacune che vanno colmate. </a:t>
            </a:r>
          </a:p>
        </p:txBody>
      </p:sp>
      <p:pic>
        <p:nvPicPr>
          <p:cNvPr id="10" name="Picture 9" descr="Basket of marigold flowers">
            <a:extLst>
              <a:ext uri="{FF2B5EF4-FFF2-40B4-BE49-F238E27FC236}">
                <a16:creationId xmlns:a16="http://schemas.microsoft.com/office/drawing/2014/main" id="{746530B8-91C2-7440-A13C-73B5993B41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5390" y="1894787"/>
            <a:ext cx="3803320" cy="2535810"/>
          </a:xfrm>
          <a:prstGeom prst="rect">
            <a:avLst/>
          </a:prstGeom>
        </p:spPr>
      </p:pic>
      <p:grpSp>
        <p:nvGrpSpPr>
          <p:cNvPr id="4" name="Google Shape;12892;p70">
            <a:extLst>
              <a:ext uri="{FF2B5EF4-FFF2-40B4-BE49-F238E27FC236}">
                <a16:creationId xmlns:a16="http://schemas.microsoft.com/office/drawing/2014/main" id="{FCE49C98-CF04-42C3-97CC-BDA409B311A2}"/>
              </a:ext>
            </a:extLst>
          </p:cNvPr>
          <p:cNvGrpSpPr/>
          <p:nvPr/>
        </p:nvGrpSpPr>
        <p:grpSpPr>
          <a:xfrm rot="20422247">
            <a:off x="9010344" y="5502817"/>
            <a:ext cx="578049" cy="683489"/>
            <a:chOff x="855096" y="1504485"/>
            <a:chExt cx="380909" cy="339594"/>
          </a:xfrm>
          <a:solidFill>
            <a:srgbClr val="266C9F"/>
          </a:solidFill>
        </p:grpSpPr>
        <p:sp>
          <p:nvSpPr>
            <p:cNvPr id="14" name="Google Shape;12893;p70">
              <a:extLst>
                <a:ext uri="{FF2B5EF4-FFF2-40B4-BE49-F238E27FC236}">
                  <a16:creationId xmlns:a16="http://schemas.microsoft.com/office/drawing/2014/main" id="{96EA39BA-CF9B-4934-9707-C9CD267FFFA7}"/>
                </a:ext>
              </a:extLst>
            </p:cNvPr>
            <p:cNvSpPr/>
            <p:nvPr/>
          </p:nvSpPr>
          <p:spPr>
            <a:xfrm>
              <a:off x="1092707" y="1504485"/>
              <a:ext cx="107299" cy="136837"/>
            </a:xfrm>
            <a:custGeom>
              <a:avLst/>
              <a:gdLst/>
              <a:ahLst/>
              <a:cxnLst/>
              <a:rect l="l" t="t" r="r" b="b"/>
              <a:pathLst>
                <a:path w="3371" h="4299" extrusionOk="0">
                  <a:moveTo>
                    <a:pt x="1691" y="357"/>
                  </a:moveTo>
                  <a:cubicBezTo>
                    <a:pt x="2418" y="357"/>
                    <a:pt x="3013" y="953"/>
                    <a:pt x="3013" y="1679"/>
                  </a:cubicBezTo>
                  <a:cubicBezTo>
                    <a:pt x="3013" y="2250"/>
                    <a:pt x="2644" y="2750"/>
                    <a:pt x="2108" y="2929"/>
                  </a:cubicBezTo>
                  <a:lnTo>
                    <a:pt x="2418" y="1726"/>
                  </a:lnTo>
                  <a:cubicBezTo>
                    <a:pt x="2453" y="1643"/>
                    <a:pt x="2394" y="1536"/>
                    <a:pt x="2287" y="1512"/>
                  </a:cubicBezTo>
                  <a:cubicBezTo>
                    <a:pt x="2273" y="1509"/>
                    <a:pt x="2258" y="1507"/>
                    <a:pt x="2244" y="1507"/>
                  </a:cubicBezTo>
                  <a:cubicBezTo>
                    <a:pt x="2162" y="1507"/>
                    <a:pt x="2082" y="1564"/>
                    <a:pt x="2072" y="1655"/>
                  </a:cubicBezTo>
                  <a:lnTo>
                    <a:pt x="2060" y="1715"/>
                  </a:lnTo>
                  <a:lnTo>
                    <a:pt x="1322" y="1715"/>
                  </a:lnTo>
                  <a:lnTo>
                    <a:pt x="1298" y="1655"/>
                  </a:lnTo>
                  <a:cubicBezTo>
                    <a:pt x="1277" y="1568"/>
                    <a:pt x="1195" y="1511"/>
                    <a:pt x="1117" y="1511"/>
                  </a:cubicBezTo>
                  <a:cubicBezTo>
                    <a:pt x="1110" y="1511"/>
                    <a:pt x="1103" y="1511"/>
                    <a:pt x="1096" y="1512"/>
                  </a:cubicBezTo>
                  <a:cubicBezTo>
                    <a:pt x="1001" y="1548"/>
                    <a:pt x="941" y="1631"/>
                    <a:pt x="965" y="1726"/>
                  </a:cubicBezTo>
                  <a:lnTo>
                    <a:pt x="1275" y="2929"/>
                  </a:lnTo>
                  <a:cubicBezTo>
                    <a:pt x="751" y="2750"/>
                    <a:pt x="370" y="2262"/>
                    <a:pt x="370" y="1679"/>
                  </a:cubicBezTo>
                  <a:cubicBezTo>
                    <a:pt x="370" y="953"/>
                    <a:pt x="965" y="357"/>
                    <a:pt x="1691" y="357"/>
                  </a:cubicBezTo>
                  <a:close/>
                  <a:moveTo>
                    <a:pt x="1989" y="2036"/>
                  </a:moveTo>
                  <a:lnTo>
                    <a:pt x="1751" y="3012"/>
                  </a:lnTo>
                  <a:lnTo>
                    <a:pt x="1656" y="3012"/>
                  </a:lnTo>
                  <a:lnTo>
                    <a:pt x="1406" y="2036"/>
                  </a:lnTo>
                  <a:close/>
                  <a:moveTo>
                    <a:pt x="2072" y="3310"/>
                  </a:moveTo>
                  <a:lnTo>
                    <a:pt x="2072" y="3739"/>
                  </a:lnTo>
                  <a:lnTo>
                    <a:pt x="1322" y="3751"/>
                  </a:lnTo>
                  <a:cubicBezTo>
                    <a:pt x="1322" y="3751"/>
                    <a:pt x="1298" y="3751"/>
                    <a:pt x="1298" y="3739"/>
                  </a:cubicBezTo>
                  <a:lnTo>
                    <a:pt x="1298" y="3310"/>
                  </a:lnTo>
                  <a:cubicBezTo>
                    <a:pt x="1417" y="3334"/>
                    <a:pt x="1560" y="3346"/>
                    <a:pt x="1691" y="3346"/>
                  </a:cubicBezTo>
                  <a:cubicBezTo>
                    <a:pt x="1822" y="3346"/>
                    <a:pt x="1953" y="3334"/>
                    <a:pt x="2072" y="3310"/>
                  </a:cubicBezTo>
                  <a:close/>
                  <a:moveTo>
                    <a:pt x="1691" y="0"/>
                  </a:moveTo>
                  <a:cubicBezTo>
                    <a:pt x="763" y="0"/>
                    <a:pt x="1" y="750"/>
                    <a:pt x="1" y="1679"/>
                  </a:cubicBezTo>
                  <a:cubicBezTo>
                    <a:pt x="1" y="2334"/>
                    <a:pt x="394" y="2917"/>
                    <a:pt x="941" y="3191"/>
                  </a:cubicBezTo>
                  <a:lnTo>
                    <a:pt x="941" y="3751"/>
                  </a:lnTo>
                  <a:cubicBezTo>
                    <a:pt x="941" y="3941"/>
                    <a:pt x="1108" y="4108"/>
                    <a:pt x="1298" y="4108"/>
                  </a:cubicBezTo>
                  <a:lnTo>
                    <a:pt x="1501" y="4108"/>
                  </a:lnTo>
                  <a:lnTo>
                    <a:pt x="1501" y="4120"/>
                  </a:lnTo>
                  <a:cubicBezTo>
                    <a:pt x="1501" y="4227"/>
                    <a:pt x="1572" y="4298"/>
                    <a:pt x="1679" y="4298"/>
                  </a:cubicBezTo>
                  <a:cubicBezTo>
                    <a:pt x="1775" y="4298"/>
                    <a:pt x="1858" y="4227"/>
                    <a:pt x="1858" y="4120"/>
                  </a:cubicBezTo>
                  <a:lnTo>
                    <a:pt x="1858" y="4108"/>
                  </a:lnTo>
                  <a:lnTo>
                    <a:pt x="2048" y="4108"/>
                  </a:lnTo>
                  <a:cubicBezTo>
                    <a:pt x="2239" y="4108"/>
                    <a:pt x="2406" y="3941"/>
                    <a:pt x="2406" y="3751"/>
                  </a:cubicBezTo>
                  <a:lnTo>
                    <a:pt x="2406" y="3191"/>
                  </a:lnTo>
                  <a:cubicBezTo>
                    <a:pt x="2953" y="2917"/>
                    <a:pt x="3346" y="2334"/>
                    <a:pt x="3346" y="1679"/>
                  </a:cubicBezTo>
                  <a:cubicBezTo>
                    <a:pt x="3370" y="750"/>
                    <a:pt x="2608" y="0"/>
                    <a:pt x="16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894;p70">
              <a:extLst>
                <a:ext uri="{FF2B5EF4-FFF2-40B4-BE49-F238E27FC236}">
                  <a16:creationId xmlns:a16="http://schemas.microsoft.com/office/drawing/2014/main" id="{33F4DAEB-5909-4359-8EF4-515E2688612E}"/>
                </a:ext>
              </a:extLst>
            </p:cNvPr>
            <p:cNvSpPr/>
            <p:nvPr/>
          </p:nvSpPr>
          <p:spPr>
            <a:xfrm>
              <a:off x="855096" y="1521896"/>
              <a:ext cx="214152" cy="322183"/>
            </a:xfrm>
            <a:custGeom>
              <a:avLst/>
              <a:gdLst/>
              <a:ahLst/>
              <a:cxnLst/>
              <a:rect l="l" t="t" r="r" b="b"/>
              <a:pathLst>
                <a:path w="6728" h="10122" extrusionOk="0">
                  <a:moveTo>
                    <a:pt x="3346" y="358"/>
                  </a:moveTo>
                  <a:cubicBezTo>
                    <a:pt x="3870" y="358"/>
                    <a:pt x="4299" y="703"/>
                    <a:pt x="4299" y="1120"/>
                  </a:cubicBezTo>
                  <a:cubicBezTo>
                    <a:pt x="4001" y="1001"/>
                    <a:pt x="3691" y="941"/>
                    <a:pt x="3346" y="941"/>
                  </a:cubicBezTo>
                  <a:cubicBezTo>
                    <a:pt x="3001" y="941"/>
                    <a:pt x="2691" y="1001"/>
                    <a:pt x="2394" y="1120"/>
                  </a:cubicBezTo>
                  <a:cubicBezTo>
                    <a:pt x="2394" y="703"/>
                    <a:pt x="2810" y="358"/>
                    <a:pt x="3346" y="358"/>
                  </a:cubicBezTo>
                  <a:close/>
                  <a:moveTo>
                    <a:pt x="3370" y="1299"/>
                  </a:moveTo>
                  <a:cubicBezTo>
                    <a:pt x="4620" y="1299"/>
                    <a:pt x="5620" y="2311"/>
                    <a:pt x="5620" y="3561"/>
                  </a:cubicBezTo>
                  <a:cubicBezTo>
                    <a:pt x="5620" y="3882"/>
                    <a:pt x="5549" y="4216"/>
                    <a:pt x="5418" y="4513"/>
                  </a:cubicBezTo>
                  <a:lnTo>
                    <a:pt x="5418" y="4347"/>
                  </a:lnTo>
                  <a:cubicBezTo>
                    <a:pt x="5418" y="4144"/>
                    <a:pt x="5322" y="3930"/>
                    <a:pt x="5168" y="3799"/>
                  </a:cubicBezTo>
                  <a:cubicBezTo>
                    <a:pt x="4811" y="3489"/>
                    <a:pt x="4025" y="2953"/>
                    <a:pt x="2632" y="2811"/>
                  </a:cubicBezTo>
                  <a:cubicBezTo>
                    <a:pt x="2626" y="2810"/>
                    <a:pt x="2619" y="2809"/>
                    <a:pt x="2613" y="2809"/>
                  </a:cubicBezTo>
                  <a:cubicBezTo>
                    <a:pt x="2535" y="2809"/>
                    <a:pt x="2452" y="2878"/>
                    <a:pt x="2441" y="2977"/>
                  </a:cubicBezTo>
                  <a:cubicBezTo>
                    <a:pt x="2429" y="3073"/>
                    <a:pt x="2501" y="3156"/>
                    <a:pt x="2608" y="3168"/>
                  </a:cubicBezTo>
                  <a:cubicBezTo>
                    <a:pt x="3882" y="3311"/>
                    <a:pt x="4632" y="3787"/>
                    <a:pt x="4941" y="4061"/>
                  </a:cubicBezTo>
                  <a:cubicBezTo>
                    <a:pt x="5013" y="4144"/>
                    <a:pt x="5072" y="4239"/>
                    <a:pt x="5072" y="4347"/>
                  </a:cubicBezTo>
                  <a:lnTo>
                    <a:pt x="5072" y="4680"/>
                  </a:lnTo>
                  <a:cubicBezTo>
                    <a:pt x="5072" y="5609"/>
                    <a:pt x="4310" y="6371"/>
                    <a:pt x="3382" y="6371"/>
                  </a:cubicBezTo>
                  <a:cubicBezTo>
                    <a:pt x="3374" y="6371"/>
                    <a:pt x="3367" y="6371"/>
                    <a:pt x="3359" y="6371"/>
                  </a:cubicBezTo>
                  <a:cubicBezTo>
                    <a:pt x="2405" y="6371"/>
                    <a:pt x="1643" y="5625"/>
                    <a:pt x="1643" y="4692"/>
                  </a:cubicBezTo>
                  <a:lnTo>
                    <a:pt x="1643" y="4549"/>
                  </a:lnTo>
                  <a:cubicBezTo>
                    <a:pt x="1643" y="4466"/>
                    <a:pt x="1679" y="4406"/>
                    <a:pt x="1739" y="4382"/>
                  </a:cubicBezTo>
                  <a:cubicBezTo>
                    <a:pt x="1965" y="4263"/>
                    <a:pt x="2251" y="4025"/>
                    <a:pt x="2382" y="3620"/>
                  </a:cubicBezTo>
                  <a:cubicBezTo>
                    <a:pt x="2405" y="3525"/>
                    <a:pt x="2370" y="3430"/>
                    <a:pt x="2274" y="3394"/>
                  </a:cubicBezTo>
                  <a:cubicBezTo>
                    <a:pt x="2258" y="3389"/>
                    <a:pt x="2240" y="3387"/>
                    <a:pt x="2222" y="3387"/>
                  </a:cubicBezTo>
                  <a:cubicBezTo>
                    <a:pt x="2152" y="3387"/>
                    <a:pt x="2079" y="3425"/>
                    <a:pt x="2060" y="3501"/>
                  </a:cubicBezTo>
                  <a:cubicBezTo>
                    <a:pt x="1953" y="3799"/>
                    <a:pt x="1739" y="3966"/>
                    <a:pt x="1584" y="4061"/>
                  </a:cubicBezTo>
                  <a:cubicBezTo>
                    <a:pt x="1417" y="4156"/>
                    <a:pt x="1310" y="4335"/>
                    <a:pt x="1310" y="4513"/>
                  </a:cubicBezTo>
                  <a:cubicBezTo>
                    <a:pt x="1179" y="4216"/>
                    <a:pt x="1108" y="3882"/>
                    <a:pt x="1108" y="3561"/>
                  </a:cubicBezTo>
                  <a:cubicBezTo>
                    <a:pt x="1108" y="2311"/>
                    <a:pt x="2120" y="1299"/>
                    <a:pt x="3370" y="1299"/>
                  </a:cubicBezTo>
                  <a:close/>
                  <a:moveTo>
                    <a:pt x="4108" y="6585"/>
                  </a:moveTo>
                  <a:lnTo>
                    <a:pt x="4108" y="7002"/>
                  </a:lnTo>
                  <a:cubicBezTo>
                    <a:pt x="4108" y="7228"/>
                    <a:pt x="4239" y="7418"/>
                    <a:pt x="4430" y="7502"/>
                  </a:cubicBezTo>
                  <a:lnTo>
                    <a:pt x="4691" y="7621"/>
                  </a:lnTo>
                  <a:cubicBezTo>
                    <a:pt x="4441" y="8133"/>
                    <a:pt x="3918" y="8442"/>
                    <a:pt x="3346" y="8442"/>
                  </a:cubicBezTo>
                  <a:cubicBezTo>
                    <a:pt x="2786" y="8442"/>
                    <a:pt x="2263" y="8133"/>
                    <a:pt x="2013" y="7621"/>
                  </a:cubicBezTo>
                  <a:lnTo>
                    <a:pt x="2263" y="7502"/>
                  </a:lnTo>
                  <a:cubicBezTo>
                    <a:pt x="2453" y="7418"/>
                    <a:pt x="2584" y="7228"/>
                    <a:pt x="2584" y="7002"/>
                  </a:cubicBezTo>
                  <a:lnTo>
                    <a:pt x="2584" y="6585"/>
                  </a:lnTo>
                  <a:cubicBezTo>
                    <a:pt x="2822" y="6668"/>
                    <a:pt x="3084" y="6728"/>
                    <a:pt x="3346" y="6728"/>
                  </a:cubicBezTo>
                  <a:cubicBezTo>
                    <a:pt x="3620" y="6728"/>
                    <a:pt x="3870" y="6668"/>
                    <a:pt x="4108" y="6585"/>
                  </a:cubicBezTo>
                  <a:close/>
                  <a:moveTo>
                    <a:pt x="3346" y="1"/>
                  </a:moveTo>
                  <a:cubicBezTo>
                    <a:pt x="2632" y="1"/>
                    <a:pt x="2060" y="513"/>
                    <a:pt x="2060" y="1120"/>
                  </a:cubicBezTo>
                  <a:cubicBezTo>
                    <a:pt x="2060" y="1179"/>
                    <a:pt x="2060" y="1227"/>
                    <a:pt x="2072" y="1287"/>
                  </a:cubicBezTo>
                  <a:cubicBezTo>
                    <a:pt x="1286" y="1727"/>
                    <a:pt x="750" y="2572"/>
                    <a:pt x="750" y="3561"/>
                  </a:cubicBezTo>
                  <a:cubicBezTo>
                    <a:pt x="750" y="4204"/>
                    <a:pt x="989" y="4811"/>
                    <a:pt x="1405" y="5287"/>
                  </a:cubicBezTo>
                  <a:cubicBezTo>
                    <a:pt x="1548" y="5751"/>
                    <a:pt x="1846" y="6156"/>
                    <a:pt x="2251" y="6406"/>
                  </a:cubicBezTo>
                  <a:lnTo>
                    <a:pt x="2251" y="7014"/>
                  </a:lnTo>
                  <a:cubicBezTo>
                    <a:pt x="2251" y="7085"/>
                    <a:pt x="2203" y="7168"/>
                    <a:pt x="2132" y="7192"/>
                  </a:cubicBezTo>
                  <a:lnTo>
                    <a:pt x="548" y="7895"/>
                  </a:lnTo>
                  <a:cubicBezTo>
                    <a:pt x="203" y="8037"/>
                    <a:pt x="0" y="8371"/>
                    <a:pt x="0" y="8740"/>
                  </a:cubicBezTo>
                  <a:lnTo>
                    <a:pt x="0" y="9942"/>
                  </a:lnTo>
                  <a:cubicBezTo>
                    <a:pt x="0" y="10050"/>
                    <a:pt x="72" y="10121"/>
                    <a:pt x="179" y="10121"/>
                  </a:cubicBezTo>
                  <a:cubicBezTo>
                    <a:pt x="286" y="10121"/>
                    <a:pt x="358" y="10050"/>
                    <a:pt x="358" y="9942"/>
                  </a:cubicBezTo>
                  <a:lnTo>
                    <a:pt x="358" y="8740"/>
                  </a:lnTo>
                  <a:cubicBezTo>
                    <a:pt x="358" y="8514"/>
                    <a:pt x="489" y="8311"/>
                    <a:pt x="703" y="8216"/>
                  </a:cubicBezTo>
                  <a:lnTo>
                    <a:pt x="1691" y="7776"/>
                  </a:lnTo>
                  <a:cubicBezTo>
                    <a:pt x="2013" y="8395"/>
                    <a:pt x="2644" y="8799"/>
                    <a:pt x="3358" y="8799"/>
                  </a:cubicBezTo>
                  <a:cubicBezTo>
                    <a:pt x="4072" y="8799"/>
                    <a:pt x="4715" y="8395"/>
                    <a:pt x="5025" y="7776"/>
                  </a:cubicBezTo>
                  <a:lnTo>
                    <a:pt x="6025" y="8216"/>
                  </a:lnTo>
                  <a:cubicBezTo>
                    <a:pt x="6239" y="8311"/>
                    <a:pt x="6370" y="8514"/>
                    <a:pt x="6370" y="8740"/>
                  </a:cubicBezTo>
                  <a:lnTo>
                    <a:pt x="6370" y="9942"/>
                  </a:lnTo>
                  <a:cubicBezTo>
                    <a:pt x="6370" y="10050"/>
                    <a:pt x="6442" y="10121"/>
                    <a:pt x="6549" y="10121"/>
                  </a:cubicBezTo>
                  <a:cubicBezTo>
                    <a:pt x="6656" y="10121"/>
                    <a:pt x="6727" y="10050"/>
                    <a:pt x="6727" y="9942"/>
                  </a:cubicBezTo>
                  <a:lnTo>
                    <a:pt x="6727" y="8740"/>
                  </a:lnTo>
                  <a:cubicBezTo>
                    <a:pt x="6704" y="8371"/>
                    <a:pt x="6489" y="8037"/>
                    <a:pt x="6144" y="7895"/>
                  </a:cubicBezTo>
                  <a:lnTo>
                    <a:pt x="4572" y="7192"/>
                  </a:lnTo>
                  <a:cubicBezTo>
                    <a:pt x="4501" y="7168"/>
                    <a:pt x="4453" y="7085"/>
                    <a:pt x="4453" y="7014"/>
                  </a:cubicBezTo>
                  <a:lnTo>
                    <a:pt x="4453" y="6406"/>
                  </a:lnTo>
                  <a:cubicBezTo>
                    <a:pt x="4858" y="6156"/>
                    <a:pt x="5156" y="5751"/>
                    <a:pt x="5299" y="5287"/>
                  </a:cubicBezTo>
                  <a:cubicBezTo>
                    <a:pt x="5715" y="4811"/>
                    <a:pt x="5954" y="4204"/>
                    <a:pt x="5954" y="3561"/>
                  </a:cubicBezTo>
                  <a:cubicBezTo>
                    <a:pt x="5954" y="2596"/>
                    <a:pt x="5418" y="1727"/>
                    <a:pt x="4632" y="1287"/>
                  </a:cubicBezTo>
                  <a:cubicBezTo>
                    <a:pt x="4644" y="1227"/>
                    <a:pt x="4644" y="1179"/>
                    <a:pt x="4644" y="1120"/>
                  </a:cubicBezTo>
                  <a:cubicBezTo>
                    <a:pt x="4644" y="513"/>
                    <a:pt x="4060" y="1"/>
                    <a:pt x="33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895;p70">
              <a:extLst>
                <a:ext uri="{FF2B5EF4-FFF2-40B4-BE49-F238E27FC236}">
                  <a16:creationId xmlns:a16="http://schemas.microsoft.com/office/drawing/2014/main" id="{3C3BBAB3-FB6D-49EF-BAF3-3EC93A55D896}"/>
                </a:ext>
              </a:extLst>
            </p:cNvPr>
            <p:cNvSpPr/>
            <p:nvPr/>
          </p:nvSpPr>
          <p:spPr>
            <a:xfrm>
              <a:off x="896411" y="1808780"/>
              <a:ext cx="11395" cy="34918"/>
            </a:xfrm>
            <a:custGeom>
              <a:avLst/>
              <a:gdLst/>
              <a:ahLst/>
              <a:cxnLst/>
              <a:rect l="l" t="t" r="r" b="b"/>
              <a:pathLst>
                <a:path w="358" h="1097" extrusionOk="0">
                  <a:moveTo>
                    <a:pt x="179" y="1"/>
                  </a:moveTo>
                  <a:cubicBezTo>
                    <a:pt x="72" y="1"/>
                    <a:pt x="0" y="72"/>
                    <a:pt x="0" y="179"/>
                  </a:cubicBezTo>
                  <a:lnTo>
                    <a:pt x="0" y="918"/>
                  </a:lnTo>
                  <a:cubicBezTo>
                    <a:pt x="0" y="1025"/>
                    <a:pt x="72" y="1096"/>
                    <a:pt x="179" y="1096"/>
                  </a:cubicBezTo>
                  <a:cubicBezTo>
                    <a:pt x="286" y="1096"/>
                    <a:pt x="357" y="1025"/>
                    <a:pt x="357" y="918"/>
                  </a:cubicBezTo>
                  <a:lnTo>
                    <a:pt x="357" y="179"/>
                  </a:lnTo>
                  <a:cubicBezTo>
                    <a:pt x="345" y="84"/>
                    <a:pt x="262" y="1"/>
                    <a:pt x="1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96;p70">
              <a:extLst>
                <a:ext uri="{FF2B5EF4-FFF2-40B4-BE49-F238E27FC236}">
                  <a16:creationId xmlns:a16="http://schemas.microsoft.com/office/drawing/2014/main" id="{95F084DA-22CA-48C4-838D-D2059F55C030}"/>
                </a:ext>
              </a:extLst>
            </p:cNvPr>
            <p:cNvSpPr/>
            <p:nvPr/>
          </p:nvSpPr>
          <p:spPr>
            <a:xfrm>
              <a:off x="1015391" y="1808780"/>
              <a:ext cx="11395" cy="34918"/>
            </a:xfrm>
            <a:custGeom>
              <a:avLst/>
              <a:gdLst/>
              <a:ahLst/>
              <a:cxnLst/>
              <a:rect l="l" t="t" r="r" b="b"/>
              <a:pathLst>
                <a:path w="358" h="1097" extrusionOk="0">
                  <a:moveTo>
                    <a:pt x="179" y="1"/>
                  </a:moveTo>
                  <a:cubicBezTo>
                    <a:pt x="72" y="1"/>
                    <a:pt x="1" y="72"/>
                    <a:pt x="1" y="179"/>
                  </a:cubicBezTo>
                  <a:lnTo>
                    <a:pt x="1" y="918"/>
                  </a:lnTo>
                  <a:cubicBezTo>
                    <a:pt x="1" y="1025"/>
                    <a:pt x="72" y="1096"/>
                    <a:pt x="179" y="1096"/>
                  </a:cubicBezTo>
                  <a:cubicBezTo>
                    <a:pt x="275" y="1096"/>
                    <a:pt x="346" y="1025"/>
                    <a:pt x="346" y="918"/>
                  </a:cubicBezTo>
                  <a:lnTo>
                    <a:pt x="346" y="179"/>
                  </a:lnTo>
                  <a:cubicBezTo>
                    <a:pt x="358" y="84"/>
                    <a:pt x="275" y="1"/>
                    <a:pt x="1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897;p70">
              <a:extLst>
                <a:ext uri="{FF2B5EF4-FFF2-40B4-BE49-F238E27FC236}">
                  <a16:creationId xmlns:a16="http://schemas.microsoft.com/office/drawing/2014/main" id="{D0E830DC-DB0D-4FC9-9AA8-02E25B45B0AE}"/>
                </a:ext>
              </a:extLst>
            </p:cNvPr>
            <p:cNvSpPr/>
            <p:nvPr/>
          </p:nvSpPr>
          <p:spPr>
            <a:xfrm>
              <a:off x="1057471" y="1522660"/>
              <a:ext cx="178534" cy="186110"/>
            </a:xfrm>
            <a:custGeom>
              <a:avLst/>
              <a:gdLst/>
              <a:ahLst/>
              <a:cxnLst/>
              <a:rect l="l" t="t" r="r" b="b"/>
              <a:pathLst>
                <a:path w="5609" h="5847" extrusionOk="0">
                  <a:moveTo>
                    <a:pt x="739" y="1"/>
                  </a:moveTo>
                  <a:cubicBezTo>
                    <a:pt x="346" y="1"/>
                    <a:pt x="0" y="322"/>
                    <a:pt x="0" y="739"/>
                  </a:cubicBezTo>
                  <a:lnTo>
                    <a:pt x="0" y="3751"/>
                  </a:lnTo>
                  <a:cubicBezTo>
                    <a:pt x="0" y="4144"/>
                    <a:pt x="322" y="4489"/>
                    <a:pt x="739" y="4489"/>
                  </a:cubicBezTo>
                  <a:lnTo>
                    <a:pt x="1084" y="4489"/>
                  </a:lnTo>
                  <a:lnTo>
                    <a:pt x="834" y="5513"/>
                  </a:lnTo>
                  <a:cubicBezTo>
                    <a:pt x="798" y="5620"/>
                    <a:pt x="846" y="5739"/>
                    <a:pt x="941" y="5799"/>
                  </a:cubicBezTo>
                  <a:cubicBezTo>
                    <a:pt x="977" y="5823"/>
                    <a:pt x="1036" y="5847"/>
                    <a:pt x="1084" y="5847"/>
                  </a:cubicBezTo>
                  <a:cubicBezTo>
                    <a:pt x="1143" y="5847"/>
                    <a:pt x="1191" y="5823"/>
                    <a:pt x="1250" y="5799"/>
                  </a:cubicBezTo>
                  <a:lnTo>
                    <a:pt x="3048" y="4489"/>
                  </a:lnTo>
                  <a:lnTo>
                    <a:pt x="4870" y="4489"/>
                  </a:lnTo>
                  <a:cubicBezTo>
                    <a:pt x="5263" y="4489"/>
                    <a:pt x="5608" y="4156"/>
                    <a:pt x="5608" y="3739"/>
                  </a:cubicBezTo>
                  <a:lnTo>
                    <a:pt x="5608" y="739"/>
                  </a:lnTo>
                  <a:cubicBezTo>
                    <a:pt x="5596" y="322"/>
                    <a:pt x="5263" y="1"/>
                    <a:pt x="4870" y="1"/>
                  </a:cubicBezTo>
                  <a:cubicBezTo>
                    <a:pt x="4763" y="1"/>
                    <a:pt x="4691" y="72"/>
                    <a:pt x="4691" y="179"/>
                  </a:cubicBezTo>
                  <a:cubicBezTo>
                    <a:pt x="4691" y="274"/>
                    <a:pt x="4763" y="346"/>
                    <a:pt x="4870" y="346"/>
                  </a:cubicBezTo>
                  <a:cubicBezTo>
                    <a:pt x="5072" y="346"/>
                    <a:pt x="5251" y="524"/>
                    <a:pt x="5251" y="739"/>
                  </a:cubicBezTo>
                  <a:lnTo>
                    <a:pt x="5251" y="3739"/>
                  </a:lnTo>
                  <a:cubicBezTo>
                    <a:pt x="5251" y="3953"/>
                    <a:pt x="5072" y="4132"/>
                    <a:pt x="4870" y="4132"/>
                  </a:cubicBezTo>
                  <a:lnTo>
                    <a:pt x="2989" y="4132"/>
                  </a:lnTo>
                  <a:cubicBezTo>
                    <a:pt x="2965" y="4132"/>
                    <a:pt x="2917" y="4144"/>
                    <a:pt x="2882" y="4156"/>
                  </a:cubicBezTo>
                  <a:lnTo>
                    <a:pt x="1215" y="5382"/>
                  </a:lnTo>
                  <a:lnTo>
                    <a:pt x="1477" y="4358"/>
                  </a:lnTo>
                  <a:cubicBezTo>
                    <a:pt x="1489" y="4299"/>
                    <a:pt x="1477" y="4251"/>
                    <a:pt x="1441" y="4203"/>
                  </a:cubicBezTo>
                  <a:cubicBezTo>
                    <a:pt x="1417" y="4156"/>
                    <a:pt x="1358" y="4132"/>
                    <a:pt x="1310" y="4132"/>
                  </a:cubicBezTo>
                  <a:lnTo>
                    <a:pt x="739" y="4132"/>
                  </a:lnTo>
                  <a:cubicBezTo>
                    <a:pt x="536" y="4132"/>
                    <a:pt x="358" y="3953"/>
                    <a:pt x="358" y="3739"/>
                  </a:cubicBezTo>
                  <a:lnTo>
                    <a:pt x="358" y="739"/>
                  </a:lnTo>
                  <a:cubicBezTo>
                    <a:pt x="358" y="524"/>
                    <a:pt x="536" y="346"/>
                    <a:pt x="739" y="346"/>
                  </a:cubicBezTo>
                  <a:cubicBezTo>
                    <a:pt x="846" y="346"/>
                    <a:pt x="917" y="274"/>
                    <a:pt x="917" y="179"/>
                  </a:cubicBezTo>
                  <a:cubicBezTo>
                    <a:pt x="917" y="72"/>
                    <a:pt x="846" y="1"/>
                    <a:pt x="7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26785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011681" y="467360"/>
            <a:ext cx="8675726" cy="1138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1.1. </a:t>
            </a:r>
            <a:r>
              <a:rPr lang="en-US" altLang="ko-KR" sz="3200" b="1" dirty="0" err="1">
                <a:solidFill>
                  <a:schemeClr val="accent1"/>
                </a:solidFill>
              </a:rPr>
              <a:t>Metodi</a:t>
            </a:r>
            <a:r>
              <a:rPr lang="en-US" altLang="ko-KR" sz="3200" b="1" dirty="0">
                <a:solidFill>
                  <a:schemeClr val="accent1"/>
                </a:solidFill>
              </a:rPr>
              <a:t> per </a:t>
            </a:r>
            <a:r>
              <a:rPr lang="en-US" altLang="ko-KR" sz="3200" b="1" dirty="0" err="1">
                <a:solidFill>
                  <a:schemeClr val="accent1"/>
                </a:solidFill>
              </a:rPr>
              <a:t>l’analisi</a:t>
            </a:r>
            <a:r>
              <a:rPr lang="en-US" altLang="ko-KR" sz="3200" b="1" dirty="0">
                <a:solidFill>
                  <a:schemeClr val="accent1"/>
                </a:solidFill>
              </a:rPr>
              <a:t> e la </a:t>
            </a:r>
            <a:r>
              <a:rPr lang="en-US" altLang="ko-KR" sz="3200" b="1" dirty="0" err="1">
                <a:solidFill>
                  <a:schemeClr val="accent1"/>
                </a:solidFill>
              </a:rPr>
              <a:t>valutazione</a:t>
            </a:r>
            <a:r>
              <a:rPr lang="en-US" altLang="ko-KR" sz="3200" b="1" dirty="0">
                <a:solidFill>
                  <a:schemeClr val="accent1"/>
                </a:solidFill>
              </a:rPr>
              <a:t> </a:t>
            </a:r>
            <a:r>
              <a:rPr lang="en-US" altLang="ko-KR" sz="3200" b="1" dirty="0" err="1">
                <a:solidFill>
                  <a:schemeClr val="accent1"/>
                </a:solidFill>
              </a:rPr>
              <a:t>critica</a:t>
            </a:r>
            <a:r>
              <a:rPr lang="en-US" altLang="ko-KR" sz="3200" b="1" dirty="0">
                <a:solidFill>
                  <a:schemeClr val="accent1"/>
                </a:solidFill>
              </a:rPr>
              <a:t> </a:t>
            </a:r>
            <a:r>
              <a:rPr lang="en-US" altLang="ko-KR" sz="3200" b="1" dirty="0" err="1">
                <a:solidFill>
                  <a:schemeClr val="accent1"/>
                </a:solidFill>
              </a:rPr>
              <a:t>dei</a:t>
            </a:r>
            <a:r>
              <a:rPr lang="en-US" altLang="ko-KR" sz="3200" b="1" dirty="0">
                <a:solidFill>
                  <a:schemeClr val="accent1"/>
                </a:solidFill>
              </a:rPr>
              <a:t> </a:t>
            </a:r>
            <a:r>
              <a:rPr lang="en-US" altLang="ko-KR" sz="3200" b="1" dirty="0" err="1">
                <a:solidFill>
                  <a:schemeClr val="accent1"/>
                </a:solidFill>
              </a:rPr>
              <a:t>dati</a:t>
            </a:r>
            <a:r>
              <a:rPr lang="en-US" altLang="ko-KR" sz="3200" b="1" dirty="0">
                <a:solidFill>
                  <a:schemeClr val="accent1"/>
                </a:solidFill>
              </a:rPr>
              <a:t>, </a:t>
            </a:r>
            <a:r>
              <a:rPr lang="en-US" altLang="ko-KR" sz="3200" b="1" dirty="0" err="1">
                <a:solidFill>
                  <a:schemeClr val="accent1"/>
                </a:solidFill>
              </a:rPr>
              <a:t>delle</a:t>
            </a:r>
            <a:r>
              <a:rPr lang="en-US" altLang="ko-KR" sz="3200" b="1" dirty="0">
                <a:solidFill>
                  <a:schemeClr val="accent1"/>
                </a:solidFill>
              </a:rPr>
              <a:t> </a:t>
            </a:r>
            <a:r>
              <a:rPr lang="en-US" altLang="ko-KR" sz="3200" b="1" dirty="0" err="1">
                <a:solidFill>
                  <a:schemeClr val="accent1"/>
                </a:solidFill>
              </a:rPr>
              <a:t>informazioni</a:t>
            </a:r>
            <a:r>
              <a:rPr lang="en-US" altLang="ko-KR" sz="3200" b="1" dirty="0">
                <a:solidFill>
                  <a:schemeClr val="accent1"/>
                </a:solidFill>
              </a:rPr>
              <a:t> e </a:t>
            </a:r>
            <a:r>
              <a:rPr lang="en-US" altLang="ko-KR" sz="3200" b="1" dirty="0" err="1">
                <a:solidFill>
                  <a:schemeClr val="accent1"/>
                </a:solidFill>
              </a:rPr>
              <a:t>dei</a:t>
            </a:r>
            <a:r>
              <a:rPr lang="en-US" altLang="ko-KR" sz="3200" b="1" dirty="0">
                <a:solidFill>
                  <a:schemeClr val="accent1"/>
                </a:solidFill>
              </a:rPr>
              <a:t> </a:t>
            </a:r>
            <a:r>
              <a:rPr lang="en-US" altLang="ko-KR" sz="3200" b="1" dirty="0" err="1">
                <a:solidFill>
                  <a:schemeClr val="accent1"/>
                </a:solidFill>
              </a:rPr>
              <a:t>contenuti</a:t>
            </a:r>
            <a:r>
              <a:rPr lang="en-US" altLang="ko-KR" sz="3200" b="1" dirty="0">
                <a:solidFill>
                  <a:schemeClr val="accent1"/>
                </a:solidFill>
              </a:rPr>
              <a:t> </a:t>
            </a:r>
            <a:r>
              <a:rPr lang="en-US" altLang="ko-KR" sz="3200" b="1" dirty="0" err="1">
                <a:solidFill>
                  <a:schemeClr val="accent1"/>
                </a:solidFill>
              </a:rPr>
              <a:t>digitali</a:t>
            </a:r>
            <a:endParaRPr lang="en-US" altLang="ko-KR" sz="3200" b="1" dirty="0">
              <a:solidFill>
                <a:schemeClr val="accent1"/>
              </a:solidFill>
            </a:endParaRPr>
          </a:p>
          <a:p>
            <a:pPr marL="0" indent="0" algn="ctr">
              <a:buNone/>
            </a:pP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4012053" y="1673605"/>
            <a:ext cx="6675354" cy="5386090"/>
          </a:xfrm>
          <a:prstGeom prst="rect">
            <a:avLst/>
          </a:prstGeom>
          <a:noFill/>
        </p:spPr>
        <p:txBody>
          <a:bodyPr wrap="square" rtlCol="0">
            <a:spAutoFit/>
          </a:bodyPr>
          <a:lstStyle/>
          <a:p>
            <a:r>
              <a:rPr lang="en-US" sz="3200" b="1" dirty="0">
                <a:solidFill>
                  <a:schemeClr val="accent6">
                    <a:lumMod val="75000"/>
                  </a:schemeClr>
                </a:solidFill>
              </a:rPr>
              <a:t>Dove </a:t>
            </a:r>
            <a:r>
              <a:rPr lang="en-US" sz="3200" b="1" dirty="0" err="1">
                <a:solidFill>
                  <a:schemeClr val="accent6">
                    <a:lumMod val="75000"/>
                  </a:schemeClr>
                </a:solidFill>
              </a:rPr>
              <a:t>cercare</a:t>
            </a:r>
            <a:r>
              <a:rPr lang="en-US" sz="3200" b="1" dirty="0">
                <a:solidFill>
                  <a:schemeClr val="accent6">
                    <a:lumMod val="75000"/>
                  </a:schemeClr>
                </a:solidFill>
              </a:rPr>
              <a:t> </a:t>
            </a:r>
            <a:r>
              <a:rPr lang="en-US" sz="3200" b="1" dirty="0" err="1">
                <a:solidFill>
                  <a:schemeClr val="accent6">
                    <a:lumMod val="75000"/>
                  </a:schemeClr>
                </a:solidFill>
              </a:rPr>
              <a:t>contenuti</a:t>
            </a:r>
            <a:r>
              <a:rPr lang="en-US" sz="3200" b="1" dirty="0">
                <a:solidFill>
                  <a:schemeClr val="accent6">
                    <a:lumMod val="75000"/>
                  </a:schemeClr>
                </a:solidFill>
              </a:rPr>
              <a:t> </a:t>
            </a:r>
            <a:r>
              <a:rPr lang="en-US" sz="3200" b="1" dirty="0" err="1">
                <a:solidFill>
                  <a:schemeClr val="accent6">
                    <a:lumMod val="75000"/>
                  </a:schemeClr>
                </a:solidFill>
              </a:rPr>
              <a:t>digitali</a:t>
            </a:r>
            <a:endParaRPr lang="en-US" sz="3200" b="1" dirty="0">
              <a:solidFill>
                <a:schemeClr val="accent6">
                  <a:lumMod val="75000"/>
                </a:schemeClr>
              </a:solidFill>
            </a:endParaRPr>
          </a:p>
          <a:p>
            <a:endParaRPr lang="en-US" sz="3200" b="1" dirty="0">
              <a:solidFill>
                <a:schemeClr val="accent6">
                  <a:lumMod val="75000"/>
                </a:schemeClr>
              </a:solidFill>
            </a:endParaRPr>
          </a:p>
          <a:p>
            <a:r>
              <a:rPr lang="en-US" altLang="ko-KR" dirty="0" err="1">
                <a:solidFill>
                  <a:schemeClr val="tx1">
                    <a:lumMod val="75000"/>
                    <a:lumOff val="25000"/>
                  </a:schemeClr>
                </a:solidFill>
              </a:rPr>
              <a:t>Esistono</a:t>
            </a:r>
            <a:r>
              <a:rPr lang="en-US" altLang="ko-KR" dirty="0">
                <a:solidFill>
                  <a:schemeClr val="tx1">
                    <a:lumMod val="75000"/>
                    <a:lumOff val="25000"/>
                  </a:schemeClr>
                </a:solidFill>
              </a:rPr>
              <a:t> </a:t>
            </a:r>
            <a:r>
              <a:rPr lang="en-US" altLang="ko-KR" dirty="0" err="1">
                <a:solidFill>
                  <a:schemeClr val="tx1">
                    <a:lumMod val="75000"/>
                    <a:lumOff val="25000"/>
                  </a:schemeClr>
                </a:solidFill>
              </a:rPr>
              <a:t>svariate</a:t>
            </a:r>
            <a:r>
              <a:rPr lang="en-US" altLang="ko-KR" dirty="0">
                <a:solidFill>
                  <a:schemeClr val="tx1">
                    <a:lumMod val="75000"/>
                    <a:lumOff val="25000"/>
                  </a:schemeClr>
                </a:solidFill>
              </a:rPr>
              <a:t> </a:t>
            </a:r>
            <a:r>
              <a:rPr lang="en-US" altLang="ko-KR" dirty="0" err="1">
                <a:solidFill>
                  <a:schemeClr val="tx1">
                    <a:lumMod val="75000"/>
                    <a:lumOff val="25000"/>
                  </a:schemeClr>
                </a:solidFill>
              </a:rPr>
              <a:t>fonti</a:t>
            </a:r>
            <a:r>
              <a:rPr lang="en-US" altLang="ko-KR" dirty="0">
                <a:solidFill>
                  <a:schemeClr val="tx1">
                    <a:lumMod val="75000"/>
                    <a:lumOff val="25000"/>
                  </a:schemeClr>
                </a:solidFill>
              </a:rPr>
              <a:t>: </a:t>
            </a:r>
          </a:p>
          <a:p>
            <a:pPr marL="285750" indent="-285750">
              <a:buFont typeface="Arial" panose="020B0604020202020204" pitchFamily="34" charset="0"/>
              <a:buChar char="•"/>
            </a:pPr>
            <a:r>
              <a:rPr lang="en-US" dirty="0" err="1"/>
              <a:t>Librerie</a:t>
            </a:r>
            <a:r>
              <a:rPr lang="en-US" dirty="0"/>
              <a:t> </a:t>
            </a:r>
            <a:r>
              <a:rPr lang="en-US" dirty="0" err="1"/>
              <a:t>Nazionali</a:t>
            </a:r>
            <a:endParaRPr lang="en-US" dirty="0"/>
          </a:p>
          <a:p>
            <a:pPr marL="285750" indent="-285750">
              <a:buFont typeface="Arial" panose="020B0604020202020204" pitchFamily="34" charset="0"/>
              <a:buChar char="•"/>
            </a:pPr>
            <a:r>
              <a:rPr lang="en-US" dirty="0"/>
              <a:t>Open Educational Resources (OERs), </a:t>
            </a:r>
            <a:r>
              <a:rPr lang="en-US" dirty="0" err="1"/>
              <a:t>fonti</a:t>
            </a:r>
            <a:r>
              <a:rPr lang="en-US" dirty="0"/>
              <a:t> </a:t>
            </a:r>
            <a:r>
              <a:rPr lang="en-US" dirty="0" err="1"/>
              <a:t>aperte</a:t>
            </a:r>
            <a:r>
              <a:rPr lang="en-US" dirty="0"/>
              <a:t> di </a:t>
            </a:r>
            <a:r>
              <a:rPr lang="en-US" dirty="0" err="1"/>
              <a:t>informazione</a:t>
            </a:r>
            <a:r>
              <a:rPr lang="en-US" dirty="0"/>
              <a:t>: </a:t>
            </a:r>
          </a:p>
          <a:p>
            <a:endParaRPr lang="en-US" dirty="0"/>
          </a:p>
          <a:p>
            <a:pPr marL="742950" lvl="1" indent="-285750">
              <a:buFont typeface="Arial" panose="020B0604020202020204" pitchFamily="34" charset="0"/>
              <a:buChar char="•"/>
            </a:pPr>
            <a:r>
              <a:rPr lang="en-US" dirty="0" err="1"/>
              <a:t>Folksemantic</a:t>
            </a:r>
            <a:r>
              <a:rPr lang="en-US" dirty="0"/>
              <a:t>: </a:t>
            </a:r>
            <a:r>
              <a:rPr lang="en-US" dirty="0">
                <a:hlinkClick r:id="rId2"/>
              </a:rPr>
              <a:t>https://www.oerafrica.org/creators/folksemantic</a:t>
            </a:r>
            <a:r>
              <a:rPr lang="en-US" dirty="0"/>
              <a:t> </a:t>
            </a:r>
          </a:p>
          <a:p>
            <a:pPr marL="742950" lvl="1" indent="-285750">
              <a:buFont typeface="Arial" panose="020B0604020202020204" pitchFamily="34" charset="0"/>
              <a:buChar char="•"/>
            </a:pPr>
            <a:r>
              <a:rPr lang="en-US" dirty="0" err="1"/>
              <a:t>DiscoverEd</a:t>
            </a:r>
            <a:r>
              <a:rPr lang="en-US" dirty="0"/>
              <a:t>: </a:t>
            </a:r>
            <a:r>
              <a:rPr lang="en-US" dirty="0">
                <a:hlinkClick r:id="rId3"/>
              </a:rPr>
              <a:t>https://discovered.ed.ac.uk/</a:t>
            </a:r>
            <a:r>
              <a:rPr lang="en-US" dirty="0"/>
              <a:t>  </a:t>
            </a:r>
          </a:p>
          <a:p>
            <a:pPr marL="742950" lvl="1" indent="-285750">
              <a:buFont typeface="Arial" panose="020B0604020202020204" pitchFamily="34" charset="0"/>
              <a:buChar char="•"/>
            </a:pPr>
            <a:r>
              <a:rPr lang="en-US" dirty="0"/>
              <a:t>Open Courseware Consortium: </a:t>
            </a:r>
            <a:r>
              <a:rPr lang="en-US" dirty="0">
                <a:hlinkClick r:id="rId4"/>
              </a:rPr>
              <a:t>http://www.oeconsortium.org/courses/search/</a:t>
            </a:r>
            <a:endParaRPr lang="en-US" dirty="0"/>
          </a:p>
          <a:p>
            <a:pPr marL="742950" lvl="1" indent="-285750">
              <a:buFont typeface="Arial" panose="020B0604020202020204" pitchFamily="34" charset="0"/>
              <a:buChar char="•"/>
            </a:pPr>
            <a:r>
              <a:rPr lang="de-DE" dirty="0" err="1"/>
              <a:t>OpenLearn</a:t>
            </a:r>
            <a:r>
              <a:rPr lang="de-DE" dirty="0"/>
              <a:t>: </a:t>
            </a:r>
            <a:r>
              <a:rPr lang="de-DE" dirty="0">
                <a:hlinkClick r:id="rId5"/>
              </a:rPr>
              <a:t>http://www.open.edu/openlearn/</a:t>
            </a:r>
            <a:r>
              <a:rPr lang="de-DE" dirty="0"/>
              <a:t> </a:t>
            </a:r>
          </a:p>
          <a:p>
            <a:pPr marL="742950" lvl="1" indent="-285750">
              <a:buFont typeface="Arial" panose="020B0604020202020204" pitchFamily="34" charset="0"/>
              <a:buChar char="•"/>
            </a:pPr>
            <a:r>
              <a:rPr lang="de-DE" dirty="0"/>
              <a:t>MIT OCW: </a:t>
            </a:r>
            <a:r>
              <a:rPr lang="de-DE" dirty="0">
                <a:hlinkClick r:id="rId6"/>
              </a:rPr>
              <a:t>https://ocw.mit.edu/index.htm</a:t>
            </a:r>
            <a:r>
              <a:rPr lang="de-DE" dirty="0"/>
              <a:t> </a:t>
            </a:r>
          </a:p>
          <a:p>
            <a:endParaRPr lang="en-US" sz="3200" b="1" dirty="0">
              <a:solidFill>
                <a:schemeClr val="accent6">
                  <a:lumMod val="75000"/>
                </a:schemeClr>
              </a:solidFill>
            </a:endParaRPr>
          </a:p>
          <a:p>
            <a:endParaRPr lang="en-US" sz="3200" b="1" dirty="0">
              <a:solidFill>
                <a:schemeClr val="accent6">
                  <a:lumMod val="75000"/>
                </a:schemeClr>
              </a:solidFill>
            </a:endParaRPr>
          </a:p>
          <a:p>
            <a:endParaRPr lang="is-IS" dirty="0"/>
          </a:p>
        </p:txBody>
      </p:sp>
      <p:pic>
        <p:nvPicPr>
          <p:cNvPr id="4" name="Picture 3" descr="Stacks of barrels">
            <a:extLst>
              <a:ext uri="{FF2B5EF4-FFF2-40B4-BE49-F238E27FC236}">
                <a16:creationId xmlns:a16="http://schemas.microsoft.com/office/drawing/2014/main" id="{EB6F6C9F-154E-7940-93BF-06D9D31101F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9670" y="1819373"/>
            <a:ext cx="3004794" cy="2003196"/>
          </a:xfrm>
          <a:prstGeom prst="rect">
            <a:avLst/>
          </a:prstGeom>
        </p:spPr>
      </p:pic>
    </p:spTree>
    <p:extLst>
      <p:ext uri="{BB962C8B-B14F-4D97-AF65-F5344CB8AC3E}">
        <p14:creationId xmlns:p14="http://schemas.microsoft.com/office/powerpoint/2010/main" val="131187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052321" y="386080"/>
            <a:ext cx="8635086" cy="195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1.1. </a:t>
            </a:r>
            <a:r>
              <a:rPr lang="en-US" altLang="ko-KR" sz="3200" b="1" dirty="0" err="1">
                <a:solidFill>
                  <a:schemeClr val="accent1"/>
                </a:solidFill>
              </a:rPr>
              <a:t>Metodi</a:t>
            </a:r>
            <a:r>
              <a:rPr lang="en-US" altLang="ko-KR" sz="3200" b="1" dirty="0">
                <a:solidFill>
                  <a:schemeClr val="accent1"/>
                </a:solidFill>
              </a:rPr>
              <a:t> per </a:t>
            </a:r>
            <a:r>
              <a:rPr lang="en-US" altLang="ko-KR" sz="3200" b="1" dirty="0" err="1">
                <a:solidFill>
                  <a:schemeClr val="accent1"/>
                </a:solidFill>
              </a:rPr>
              <a:t>l’analisi</a:t>
            </a:r>
            <a:r>
              <a:rPr lang="en-US" altLang="ko-KR" sz="3200" b="1" dirty="0">
                <a:solidFill>
                  <a:schemeClr val="accent1"/>
                </a:solidFill>
              </a:rPr>
              <a:t> e la </a:t>
            </a:r>
            <a:r>
              <a:rPr lang="en-US" altLang="ko-KR" sz="3200" b="1" dirty="0" err="1">
                <a:solidFill>
                  <a:schemeClr val="accent1"/>
                </a:solidFill>
              </a:rPr>
              <a:t>valutazione</a:t>
            </a:r>
            <a:r>
              <a:rPr lang="en-US" altLang="ko-KR" sz="3200" b="1" dirty="0">
                <a:solidFill>
                  <a:schemeClr val="accent1"/>
                </a:solidFill>
              </a:rPr>
              <a:t> </a:t>
            </a:r>
            <a:r>
              <a:rPr lang="en-US" altLang="ko-KR" sz="3200" b="1" dirty="0" err="1">
                <a:solidFill>
                  <a:schemeClr val="accent1"/>
                </a:solidFill>
              </a:rPr>
              <a:t>critica</a:t>
            </a:r>
            <a:r>
              <a:rPr lang="en-US" altLang="ko-KR" sz="3200" b="1" dirty="0">
                <a:solidFill>
                  <a:schemeClr val="accent1"/>
                </a:solidFill>
              </a:rPr>
              <a:t> </a:t>
            </a:r>
            <a:r>
              <a:rPr lang="en-US" altLang="ko-KR" sz="3200" b="1" dirty="0" err="1">
                <a:solidFill>
                  <a:schemeClr val="accent1"/>
                </a:solidFill>
              </a:rPr>
              <a:t>dei</a:t>
            </a:r>
            <a:r>
              <a:rPr lang="en-US" altLang="ko-KR" sz="3200" b="1" dirty="0">
                <a:solidFill>
                  <a:schemeClr val="accent1"/>
                </a:solidFill>
              </a:rPr>
              <a:t> </a:t>
            </a:r>
            <a:r>
              <a:rPr lang="en-US" altLang="ko-KR" sz="3200" b="1" dirty="0" err="1">
                <a:solidFill>
                  <a:schemeClr val="accent1"/>
                </a:solidFill>
              </a:rPr>
              <a:t>dati</a:t>
            </a:r>
            <a:r>
              <a:rPr lang="en-US" altLang="ko-KR" sz="3200" b="1" dirty="0">
                <a:solidFill>
                  <a:schemeClr val="accent1"/>
                </a:solidFill>
              </a:rPr>
              <a:t>, </a:t>
            </a:r>
            <a:r>
              <a:rPr lang="en-US" altLang="ko-KR" sz="3200" b="1" dirty="0" err="1">
                <a:solidFill>
                  <a:schemeClr val="accent1"/>
                </a:solidFill>
              </a:rPr>
              <a:t>delle</a:t>
            </a:r>
            <a:r>
              <a:rPr lang="en-US" altLang="ko-KR" sz="3200" b="1" dirty="0">
                <a:solidFill>
                  <a:schemeClr val="accent1"/>
                </a:solidFill>
              </a:rPr>
              <a:t> </a:t>
            </a:r>
            <a:r>
              <a:rPr lang="en-US" altLang="ko-KR" sz="3200" b="1" dirty="0" err="1">
                <a:solidFill>
                  <a:schemeClr val="accent1"/>
                </a:solidFill>
              </a:rPr>
              <a:t>informazioni</a:t>
            </a:r>
            <a:r>
              <a:rPr lang="en-US" altLang="ko-KR" sz="3200" b="1" dirty="0">
                <a:solidFill>
                  <a:schemeClr val="accent1"/>
                </a:solidFill>
              </a:rPr>
              <a:t> e </a:t>
            </a:r>
            <a:r>
              <a:rPr lang="en-US" altLang="ko-KR" sz="3200" b="1" dirty="0" err="1">
                <a:solidFill>
                  <a:schemeClr val="accent1"/>
                </a:solidFill>
              </a:rPr>
              <a:t>dei</a:t>
            </a:r>
            <a:r>
              <a:rPr lang="en-US" altLang="ko-KR" sz="3200" b="1" dirty="0">
                <a:solidFill>
                  <a:schemeClr val="accent1"/>
                </a:solidFill>
              </a:rPr>
              <a:t> </a:t>
            </a:r>
            <a:r>
              <a:rPr lang="en-US" altLang="ko-KR" sz="3200" b="1" dirty="0" err="1">
                <a:solidFill>
                  <a:schemeClr val="accent1"/>
                </a:solidFill>
              </a:rPr>
              <a:t>contenuti</a:t>
            </a:r>
            <a:r>
              <a:rPr lang="en-US" altLang="ko-KR" sz="3200" b="1" dirty="0">
                <a:solidFill>
                  <a:schemeClr val="accent1"/>
                </a:solidFill>
              </a:rPr>
              <a:t> </a:t>
            </a:r>
            <a:r>
              <a:rPr lang="en-US" altLang="ko-KR" sz="3200" b="1" dirty="0" err="1">
                <a:solidFill>
                  <a:schemeClr val="accent1"/>
                </a:solidFill>
              </a:rPr>
              <a:t>digitali</a:t>
            </a:r>
            <a:endParaRPr lang="en-US" altLang="ko-KR" sz="3200" b="1" dirty="0">
              <a:solidFill>
                <a:schemeClr val="accent1"/>
              </a:solidFill>
            </a:endParaRPr>
          </a:p>
          <a:p>
            <a:pPr marL="0" indent="0" algn="ctr">
              <a:buNone/>
            </a:pP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3636085" y="1748909"/>
            <a:ext cx="7051321" cy="3293209"/>
          </a:xfrm>
          <a:prstGeom prst="rect">
            <a:avLst/>
          </a:prstGeom>
          <a:noFill/>
        </p:spPr>
        <p:txBody>
          <a:bodyPr wrap="square" rtlCol="0">
            <a:spAutoFit/>
          </a:bodyPr>
          <a:lstStyle/>
          <a:p>
            <a:r>
              <a:rPr lang="it-IT" sz="3200" b="1" dirty="0">
                <a:solidFill>
                  <a:schemeClr val="accent6">
                    <a:lumMod val="75000"/>
                  </a:schemeClr>
                </a:solidFill>
              </a:rPr>
              <a:t>Valutazione</a:t>
            </a:r>
          </a:p>
          <a:p>
            <a:endParaRPr lang="it-IT" sz="3200" b="1" dirty="0">
              <a:solidFill>
                <a:schemeClr val="accent6">
                  <a:lumMod val="75000"/>
                </a:schemeClr>
              </a:solidFill>
            </a:endParaRPr>
          </a:p>
          <a:p>
            <a:r>
              <a:rPr lang="it-IT" altLang="ko-KR" dirty="0">
                <a:solidFill>
                  <a:schemeClr val="tx1">
                    <a:lumMod val="75000"/>
                    <a:lumOff val="25000"/>
                  </a:schemeClr>
                </a:solidFill>
              </a:rPr>
              <a:t>Come accertarsi che il contenuto digitale di riferimento sia di valore: </a:t>
            </a:r>
          </a:p>
          <a:p>
            <a:endParaRPr lang="it-IT" altLang="ko-KR" dirty="0">
              <a:solidFill>
                <a:schemeClr val="tx1">
                  <a:lumMod val="75000"/>
                  <a:lumOff val="25000"/>
                </a:schemeClr>
              </a:solidFill>
            </a:endParaRPr>
          </a:p>
          <a:p>
            <a:pPr marL="285750" indent="-285750">
              <a:buFont typeface="Arial" panose="020B0604020202020204" pitchFamily="34" charset="0"/>
              <a:buChar char="•"/>
            </a:pPr>
            <a:r>
              <a:rPr lang="it-IT" dirty="0"/>
              <a:t>Analizzare le informazioni in maniera critica, per determinare la loro rilevanza, affidabilità e conformità alla ricerca.</a:t>
            </a:r>
          </a:p>
          <a:p>
            <a:pPr marL="285750" indent="-285750">
              <a:buFont typeface="Arial" panose="020B0604020202020204" pitchFamily="34" charset="0"/>
              <a:buChar char="•"/>
            </a:pPr>
            <a:r>
              <a:rPr lang="it-IT" dirty="0"/>
              <a:t>Essere critici e scettici sulla veridicità delle informazioni e sull’affidabilità delle fonti, per accertarsi della loro veridicità.</a:t>
            </a:r>
          </a:p>
          <a:p>
            <a:pPr marL="285750" indent="-285750">
              <a:buFont typeface="Arial" panose="020B0604020202020204" pitchFamily="34" charset="0"/>
              <a:buChar char="•"/>
            </a:pPr>
            <a:r>
              <a:rPr lang="it-IT" dirty="0"/>
              <a:t>Assicurarsi che tutte le informazioni e le risorse sono adatte alla ricerca che si sta effettuando. </a:t>
            </a:r>
          </a:p>
        </p:txBody>
      </p:sp>
      <p:pic>
        <p:nvPicPr>
          <p:cNvPr id="6" name="Imagen 8">
            <a:extLst>
              <a:ext uri="{FF2B5EF4-FFF2-40B4-BE49-F238E27FC236}">
                <a16:creationId xmlns:a16="http://schemas.microsoft.com/office/drawing/2014/main" id="{36C527B8-C9BD-4D72-9294-1C7D56D4CE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6143" y="1748909"/>
            <a:ext cx="2630966" cy="3716205"/>
          </a:xfrm>
          <a:prstGeom prst="rect">
            <a:avLst/>
          </a:prstGeom>
        </p:spPr>
      </p:pic>
    </p:spTree>
    <p:extLst>
      <p:ext uri="{BB962C8B-B14F-4D97-AF65-F5344CB8AC3E}">
        <p14:creationId xmlns:p14="http://schemas.microsoft.com/office/powerpoint/2010/main" val="339736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153920" y="286037"/>
            <a:ext cx="8533486" cy="2763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1.2. Il Sistema AAOCC (Authority, Accuracy, Objectivity, Currency and Coverage)</a:t>
            </a:r>
          </a:p>
          <a:p>
            <a:pPr marL="0" indent="0" algn="ctr">
              <a:buNone/>
            </a:pP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2419172" y="1591462"/>
            <a:ext cx="7353656" cy="584775"/>
          </a:xfrm>
          <a:prstGeom prst="rect">
            <a:avLst/>
          </a:prstGeom>
          <a:noFill/>
        </p:spPr>
        <p:txBody>
          <a:bodyPr wrap="square" rtlCol="0">
            <a:spAutoFit/>
          </a:bodyPr>
          <a:lstStyle/>
          <a:p>
            <a:r>
              <a:rPr lang="en-US" sz="3200" b="1" dirty="0" err="1">
                <a:solidFill>
                  <a:schemeClr val="accent6">
                    <a:lumMod val="75000"/>
                  </a:schemeClr>
                </a:solidFill>
              </a:rPr>
              <a:t>Criteri</a:t>
            </a:r>
            <a:r>
              <a:rPr lang="en-US" sz="3200" b="1" dirty="0">
                <a:solidFill>
                  <a:schemeClr val="accent6">
                    <a:lumMod val="75000"/>
                  </a:schemeClr>
                </a:solidFill>
              </a:rPr>
              <a:t> per </a:t>
            </a:r>
            <a:r>
              <a:rPr lang="en-US" sz="3200" b="1" dirty="0" err="1">
                <a:solidFill>
                  <a:schemeClr val="accent6">
                    <a:lumMod val="75000"/>
                  </a:schemeClr>
                </a:solidFill>
              </a:rPr>
              <a:t>valutare</a:t>
            </a:r>
            <a:r>
              <a:rPr lang="en-US" sz="3200" b="1" dirty="0">
                <a:solidFill>
                  <a:schemeClr val="accent6">
                    <a:lumMod val="75000"/>
                  </a:schemeClr>
                </a:solidFill>
              </a:rPr>
              <a:t> </a:t>
            </a:r>
            <a:r>
              <a:rPr lang="en-US" sz="3200" b="1" dirty="0" err="1">
                <a:solidFill>
                  <a:schemeClr val="accent6">
                    <a:lumMod val="75000"/>
                  </a:schemeClr>
                </a:solidFill>
              </a:rPr>
              <a:t>i</a:t>
            </a:r>
            <a:r>
              <a:rPr lang="en-US" sz="3200" b="1" dirty="0">
                <a:solidFill>
                  <a:schemeClr val="accent6">
                    <a:lumMod val="75000"/>
                  </a:schemeClr>
                </a:solidFill>
              </a:rPr>
              <a:t> </a:t>
            </a:r>
            <a:r>
              <a:rPr lang="en-US" sz="3200" b="1" dirty="0" err="1">
                <a:solidFill>
                  <a:schemeClr val="accent6">
                    <a:lumMod val="75000"/>
                  </a:schemeClr>
                </a:solidFill>
              </a:rPr>
              <a:t>contenuti</a:t>
            </a:r>
            <a:r>
              <a:rPr lang="en-US" sz="3200" b="1" dirty="0">
                <a:solidFill>
                  <a:schemeClr val="accent6">
                    <a:lumMod val="75000"/>
                  </a:schemeClr>
                </a:solidFill>
              </a:rPr>
              <a:t> </a:t>
            </a:r>
            <a:r>
              <a:rPr lang="en-US" sz="3200" b="1" dirty="0" err="1">
                <a:solidFill>
                  <a:schemeClr val="accent6">
                    <a:lumMod val="75000"/>
                  </a:schemeClr>
                </a:solidFill>
              </a:rPr>
              <a:t>digitali</a:t>
            </a:r>
            <a:endParaRPr lang="is-IS" dirty="0"/>
          </a:p>
        </p:txBody>
      </p:sp>
      <p:graphicFrame>
        <p:nvGraphicFramePr>
          <p:cNvPr id="8" name="Πίνακας 4">
            <a:extLst>
              <a:ext uri="{FF2B5EF4-FFF2-40B4-BE49-F238E27FC236}">
                <a16:creationId xmlns:a16="http://schemas.microsoft.com/office/drawing/2014/main" id="{935FA23B-6EDF-F540-AA79-49F24759298F}"/>
              </a:ext>
            </a:extLst>
          </p:cNvPr>
          <p:cNvGraphicFramePr>
            <a:graphicFrameLocks noGrp="1"/>
          </p:cNvGraphicFramePr>
          <p:nvPr>
            <p:extLst>
              <p:ext uri="{D42A27DB-BD31-4B8C-83A1-F6EECF244321}">
                <p14:modId xmlns:p14="http://schemas.microsoft.com/office/powerpoint/2010/main" val="2391572317"/>
              </p:ext>
            </p:extLst>
          </p:nvPr>
        </p:nvGraphicFramePr>
        <p:xfrm>
          <a:off x="256021" y="2362200"/>
          <a:ext cx="10431385" cy="3965661"/>
        </p:xfrm>
        <a:graphic>
          <a:graphicData uri="http://schemas.openxmlformats.org/drawingml/2006/table">
            <a:tbl>
              <a:tblPr>
                <a:tableStyleId>{5C22544A-7EE6-4342-B048-85BDC9FD1C3A}</a:tableStyleId>
              </a:tblPr>
              <a:tblGrid>
                <a:gridCol w="6079279">
                  <a:extLst>
                    <a:ext uri="{9D8B030D-6E8A-4147-A177-3AD203B41FA5}">
                      <a16:colId xmlns:a16="http://schemas.microsoft.com/office/drawing/2014/main" val="3786570537"/>
                    </a:ext>
                  </a:extLst>
                </a:gridCol>
                <a:gridCol w="4352106">
                  <a:extLst>
                    <a:ext uri="{9D8B030D-6E8A-4147-A177-3AD203B41FA5}">
                      <a16:colId xmlns:a16="http://schemas.microsoft.com/office/drawing/2014/main" val="1042908560"/>
                    </a:ext>
                  </a:extLst>
                </a:gridCol>
              </a:tblGrid>
              <a:tr h="524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0" dirty="0">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effectLst/>
                        </a:rPr>
                        <a:t>1. </a:t>
                      </a:r>
                      <a:r>
                        <a:rPr lang="en-US" sz="1600" b="1" kern="0" dirty="0" err="1">
                          <a:effectLst/>
                        </a:rPr>
                        <a:t>Autorità</a:t>
                      </a:r>
                      <a:r>
                        <a:rPr lang="en-US" sz="1600" b="1" kern="0" dirty="0">
                          <a:effectLst/>
                        </a:rPr>
                        <a:t> e </a:t>
                      </a:r>
                      <a:r>
                        <a:rPr lang="en-US" sz="1600" b="1" kern="0" dirty="0" err="1">
                          <a:effectLst/>
                        </a:rPr>
                        <a:t>Affidabilità</a:t>
                      </a:r>
                      <a:r>
                        <a:rPr lang="en-US" sz="1600" b="1" kern="0" dirty="0">
                          <a:effectLst/>
                        </a:rPr>
                        <a:t> </a:t>
                      </a:r>
                      <a:r>
                        <a:rPr lang="en-US" sz="1600" b="1" kern="0" dirty="0" err="1">
                          <a:effectLst/>
                        </a:rPr>
                        <a:t>dei</a:t>
                      </a:r>
                      <a:r>
                        <a:rPr lang="en-US" sz="1600" b="1" kern="0" dirty="0">
                          <a:effectLst/>
                        </a:rPr>
                        <a:t> </a:t>
                      </a:r>
                      <a:r>
                        <a:rPr lang="en-US" sz="1600" b="1" kern="0" dirty="0" err="1">
                          <a:effectLst/>
                        </a:rPr>
                        <a:t>documenti</a:t>
                      </a:r>
                      <a:r>
                        <a:rPr lang="en-US" sz="1600" b="1" kern="0" dirty="0">
                          <a:effectLst/>
                        </a:rPr>
                        <a:t> online </a:t>
                      </a:r>
                      <a:r>
                        <a:rPr lang="el-GR" sz="1600" b="1" kern="0" dirty="0">
                          <a:effectLst/>
                        </a:rPr>
                        <a:t>(1/2)</a:t>
                      </a:r>
                      <a:endParaRPr lang="en-US" sz="1600" b="1" kern="0" dirty="0">
                        <a:effectLst/>
                      </a:endParaRPr>
                    </a:p>
                  </a:txBody>
                  <a:tcPr marL="42813" marR="42813" marT="0" marB="0">
                    <a:solidFill>
                      <a:schemeClr val="tx2">
                        <a:lumMod val="20000"/>
                        <a:lumOff val="80000"/>
                      </a:schemeClr>
                    </a:solidFill>
                  </a:tcPr>
                </a:tc>
                <a:tc>
                  <a:txBody>
                    <a:bodyPr/>
                    <a:lstStyle/>
                    <a:p>
                      <a:pPr algn="l">
                        <a:spcAft>
                          <a:spcPts val="0"/>
                        </a:spcAft>
                      </a:pPr>
                      <a:endParaRPr lang="it-IT" sz="1600" b="1" noProof="0">
                        <a:effectLst/>
                      </a:endParaRPr>
                    </a:p>
                    <a:p>
                      <a:pPr algn="ctr">
                        <a:spcAft>
                          <a:spcPts val="0"/>
                        </a:spcAft>
                      </a:pPr>
                      <a:r>
                        <a:rPr lang="it-IT" sz="1600" b="1" noProof="0">
                          <a:effectLst/>
                        </a:rPr>
                        <a:t>Domande da porsi</a:t>
                      </a:r>
                      <a:endParaRPr lang="it-IT" sz="1600" b="1" noProof="0">
                        <a:effectLst/>
                        <a:latin typeface="Times New Roman" panose="02020603050405020304" pitchFamily="18" charset="0"/>
                      </a:endParaRPr>
                    </a:p>
                  </a:txBody>
                  <a:tcPr marL="42813" marR="42813" marT="0" marB="0">
                    <a:solidFill>
                      <a:schemeClr val="tx2">
                        <a:lumMod val="20000"/>
                        <a:lumOff val="80000"/>
                      </a:schemeClr>
                    </a:solidFill>
                  </a:tcPr>
                </a:tc>
                <a:extLst>
                  <a:ext uri="{0D108BD9-81ED-4DB2-BD59-A6C34878D82A}">
                    <a16:rowId xmlns:a16="http://schemas.microsoft.com/office/drawing/2014/main" val="2861279199"/>
                  </a:ext>
                </a:extLst>
              </a:tr>
              <a:tr h="3441276">
                <a:tc>
                  <a:txBody>
                    <a:bodyPr/>
                    <a:lstStyle/>
                    <a:p>
                      <a:pPr marL="0" indent="0" algn="l">
                        <a:spcAft>
                          <a:spcPts val="0"/>
                        </a:spcAft>
                        <a:buFont typeface="Arial" panose="020B0604020202020204" pitchFamily="34" charset="0"/>
                        <a:buNone/>
                      </a:pPr>
                      <a:r>
                        <a:rPr lang="en-US" sz="1500" dirty="0">
                          <a:effectLst/>
                        </a:rPr>
                        <a:t> </a:t>
                      </a:r>
                    </a:p>
                    <a:p>
                      <a:pPr marL="285750" lvl="0" indent="-285750" algn="l">
                        <a:spcAft>
                          <a:spcPts val="0"/>
                        </a:spcAft>
                        <a:buFont typeface="Arial" panose="020B0604020202020204" pitchFamily="34" charset="0"/>
                        <a:buChar char="•"/>
                        <a:tabLst>
                          <a:tab pos="457200" algn="l"/>
                        </a:tabLst>
                      </a:pPr>
                      <a:r>
                        <a:rPr lang="it-IT" sz="1500" noProof="0" dirty="0">
                          <a:effectLst/>
                        </a:rPr>
                        <a:t>L’affidabilità è data dal fatto che l’autore o colui che pubblica l’informazione se ne prende la responsabilità; se vengono pubblicati i riferimenti dell’autore come ad esempio contatto e-mail, indirizzo o numero di telefono, vuol dire che si sta assumendo la responsabilità di ciò che ha scritto. </a:t>
                      </a:r>
                    </a:p>
                    <a:p>
                      <a:pPr marL="285750" lvl="0" indent="-285750" algn="l">
                        <a:spcAft>
                          <a:spcPts val="0"/>
                        </a:spcAft>
                        <a:buFont typeface="Arial" panose="020B0604020202020204" pitchFamily="34" charset="0"/>
                        <a:buChar char="•"/>
                        <a:tabLst>
                          <a:tab pos="457200" algn="l"/>
                        </a:tabLst>
                      </a:pPr>
                      <a:endParaRPr lang="it-IT" sz="1500" noProof="0" dirty="0">
                        <a:effectLst/>
                      </a:endParaRPr>
                    </a:p>
                    <a:p>
                      <a:pPr marL="285750" lvl="0" indent="-285750" algn="l">
                        <a:spcAft>
                          <a:spcPts val="0"/>
                        </a:spcAft>
                        <a:buFont typeface="Arial" panose="020B0604020202020204" pitchFamily="34" charset="0"/>
                        <a:buChar char="•"/>
                        <a:tabLst>
                          <a:tab pos="457200" algn="l"/>
                        </a:tabLst>
                      </a:pPr>
                      <a:r>
                        <a:rPr lang="it-IT" sz="1500" noProof="0" dirty="0">
                          <a:effectLst/>
                        </a:rPr>
                        <a:t>Se il documento è uno studio, l’autore deve fornire una bibliografia di riferimento a supporto di ciò che afferma; questo aiuta anche il lettore a determinare l’autorità del documento. </a:t>
                      </a:r>
                    </a:p>
                    <a:p>
                      <a:pPr marL="285750" lvl="0" indent="-285750" algn="l">
                        <a:spcAft>
                          <a:spcPts val="0"/>
                        </a:spcAft>
                        <a:buFont typeface="Arial" panose="020B0604020202020204" pitchFamily="34" charset="0"/>
                        <a:buChar char="•"/>
                        <a:tabLst>
                          <a:tab pos="457200" algn="l"/>
                        </a:tabLst>
                      </a:pPr>
                      <a:endParaRPr lang="it-IT" sz="1500" noProof="0" dirty="0">
                        <a:effectLst/>
                      </a:endParaRPr>
                    </a:p>
                    <a:p>
                      <a:pPr marL="285750" lvl="0" indent="-285750" algn="l">
                        <a:spcAft>
                          <a:spcPts val="0"/>
                        </a:spcAft>
                        <a:buFont typeface="Arial" panose="020B0604020202020204" pitchFamily="34" charset="0"/>
                        <a:buChar char="•"/>
                        <a:tabLst>
                          <a:tab pos="457200" algn="l"/>
                        </a:tabLst>
                      </a:pPr>
                      <a:r>
                        <a:rPr lang="it-IT" sz="1500" noProof="0" dirty="0">
                          <a:effectLst/>
                        </a:rPr>
                        <a:t>Se non si hanno informazioni su chi è l’autore del documento, bisogna capire se la pagina è associata o pubblicata da un gruppo/organizzazione che se ne assume la responsabilità. Il dominio del sito web dovrebbe aiutare a capirlo. </a:t>
                      </a:r>
                    </a:p>
                  </a:txBody>
                  <a:tcPr marL="42813" marR="42813" marT="0" marB="0">
                    <a:solidFill>
                      <a:schemeClr val="bg1">
                        <a:lumMod val="95000"/>
                      </a:schemeClr>
                    </a:solidFill>
                  </a:tcPr>
                </a:tc>
                <a:tc>
                  <a:txBody>
                    <a:bodyPr/>
                    <a:lstStyle/>
                    <a:p>
                      <a:pPr marL="285750" lvl="0" indent="-285750" algn="l">
                        <a:spcAft>
                          <a:spcPts val="0"/>
                        </a:spcAft>
                        <a:buFont typeface="Arial" panose="020B0604020202020204" pitchFamily="34" charset="0"/>
                        <a:buChar char="•"/>
                        <a:tabLst>
                          <a:tab pos="457200" algn="l"/>
                        </a:tabLst>
                      </a:pPr>
                      <a:endParaRPr lang="it-IT" sz="1500" noProof="0" dirty="0">
                        <a:effectLst/>
                      </a:endParaRPr>
                    </a:p>
                    <a:p>
                      <a:pPr marL="285750" lvl="0" indent="-285750" algn="l">
                        <a:spcAft>
                          <a:spcPts val="0"/>
                        </a:spcAft>
                        <a:buFont typeface="Arial" panose="020B0604020202020204" pitchFamily="34" charset="0"/>
                        <a:buChar char="•"/>
                        <a:tabLst>
                          <a:tab pos="457200" algn="l"/>
                        </a:tabLst>
                      </a:pPr>
                      <a:r>
                        <a:rPr lang="it-IT" sz="1500" noProof="0" dirty="0">
                          <a:effectLst/>
                        </a:rPr>
                        <a:t>Chi è l’autore?</a:t>
                      </a:r>
                    </a:p>
                    <a:p>
                      <a:pPr marL="228600" indent="0" algn="l">
                        <a:spcAft>
                          <a:spcPts val="0"/>
                        </a:spcAft>
                        <a:buFont typeface="Arial" panose="020B0604020202020204" pitchFamily="34" charset="0"/>
                        <a:buNone/>
                      </a:pPr>
                      <a:r>
                        <a:rPr lang="it-IT" sz="1500" noProof="0" dirty="0">
                          <a:effectLst/>
                        </a:rPr>
                        <a:t> </a:t>
                      </a:r>
                    </a:p>
                    <a:p>
                      <a:pPr marL="285750" lvl="0" indent="-285750" algn="l">
                        <a:spcAft>
                          <a:spcPts val="0"/>
                        </a:spcAft>
                        <a:buFont typeface="Arial" panose="020B0604020202020204" pitchFamily="34" charset="0"/>
                        <a:buChar char="•"/>
                        <a:tabLst>
                          <a:tab pos="457200" algn="l"/>
                        </a:tabLst>
                      </a:pPr>
                      <a:r>
                        <a:rPr lang="it-IT" sz="1500" noProof="0" dirty="0">
                          <a:effectLst/>
                        </a:rPr>
                        <a:t>C’è un indirizzo, un numero di telefono o un </a:t>
                      </a:r>
                      <a:r>
                        <a:rPr lang="it-IT" sz="1500" noProof="0" dirty="0" err="1">
                          <a:effectLst/>
                        </a:rPr>
                        <a:t>idirizzo</a:t>
                      </a:r>
                      <a:r>
                        <a:rPr lang="it-IT" sz="1500" noProof="0" dirty="0">
                          <a:effectLst/>
                        </a:rPr>
                        <a:t> e-mail? (Un metodo per contattare l’autore)  </a:t>
                      </a:r>
                    </a:p>
                    <a:p>
                      <a:pPr marL="285750" lvl="0" indent="-285750" algn="l">
                        <a:spcAft>
                          <a:spcPts val="0"/>
                        </a:spcAft>
                        <a:buFont typeface="Arial" panose="020B0604020202020204" pitchFamily="34" charset="0"/>
                        <a:buChar char="•"/>
                        <a:tabLst>
                          <a:tab pos="457200" algn="l"/>
                        </a:tabLst>
                      </a:pPr>
                      <a:endParaRPr lang="it-IT" sz="1500" noProof="0" dirty="0">
                        <a:effectLst/>
                      </a:endParaRPr>
                    </a:p>
                    <a:p>
                      <a:pPr marL="285750" lvl="0" indent="-285750" algn="l">
                        <a:spcAft>
                          <a:spcPts val="0"/>
                        </a:spcAft>
                        <a:buFont typeface="Arial" panose="020B0604020202020204" pitchFamily="34" charset="0"/>
                        <a:buChar char="•"/>
                        <a:tabLst>
                          <a:tab pos="457200" algn="l"/>
                        </a:tabLst>
                      </a:pPr>
                      <a:r>
                        <a:rPr lang="it-IT" sz="1500" noProof="0" dirty="0">
                          <a:effectLst/>
                        </a:rPr>
                        <a:t>Chi gestisce il sito web? Un organizzazione, un Gruppo con un punto di vista condiviso, un editore? </a:t>
                      </a:r>
                    </a:p>
                    <a:p>
                      <a:pPr marL="285750" lvl="0" indent="-285750" algn="l">
                        <a:spcAft>
                          <a:spcPts val="0"/>
                        </a:spcAft>
                        <a:buFont typeface="Arial" panose="020B0604020202020204" pitchFamily="34" charset="0"/>
                        <a:buChar char="•"/>
                        <a:tabLst>
                          <a:tab pos="457200" algn="l"/>
                        </a:tabLst>
                      </a:pPr>
                      <a:endParaRPr lang="it-IT" sz="1500" noProof="0" dirty="0">
                        <a:effectLst/>
                      </a:endParaRPr>
                    </a:p>
                    <a:p>
                      <a:pPr marL="285750" lvl="0" indent="-285750" algn="l">
                        <a:spcAft>
                          <a:spcPts val="0"/>
                        </a:spcAft>
                        <a:buFont typeface="Arial" panose="020B0604020202020204" pitchFamily="34" charset="0"/>
                        <a:buChar char="•"/>
                        <a:tabLst>
                          <a:tab pos="457200" algn="l"/>
                        </a:tabLst>
                      </a:pPr>
                      <a:r>
                        <a:rPr lang="it-IT" sz="1500" noProof="0" dirty="0">
                          <a:effectLst/>
                        </a:rPr>
                        <a:t>Qual è l’URL e che informazioni può fornire in merito al gestore del sito? .</a:t>
                      </a:r>
                      <a:r>
                        <a:rPr lang="it-IT" sz="1500" noProof="0" dirty="0" err="1">
                          <a:effectLst/>
                        </a:rPr>
                        <a:t>gov</a:t>
                      </a:r>
                      <a:r>
                        <a:rPr lang="it-IT" sz="1500" noProof="0" dirty="0">
                          <a:effectLst/>
                        </a:rPr>
                        <a:t>? .</a:t>
                      </a:r>
                      <a:r>
                        <a:rPr lang="it-IT" sz="1500" noProof="0" dirty="0" err="1">
                          <a:effectLst/>
                        </a:rPr>
                        <a:t>org</a:t>
                      </a:r>
                      <a:r>
                        <a:rPr lang="it-IT" sz="1500" noProof="0" dirty="0">
                          <a:effectLst/>
                        </a:rPr>
                        <a:t>? </a:t>
                      </a:r>
                      <a:r>
                        <a:rPr lang="it-IT" sz="1500" noProof="0" dirty="0" err="1">
                          <a:effectLst/>
                        </a:rPr>
                        <a:t>.net</a:t>
                      </a:r>
                      <a:r>
                        <a:rPr lang="it-IT" sz="1500" noProof="0" dirty="0">
                          <a:effectLst/>
                        </a:rPr>
                        <a:t>? .</a:t>
                      </a:r>
                      <a:r>
                        <a:rPr lang="it-IT" sz="1500" noProof="0" dirty="0" err="1">
                          <a:effectLst/>
                        </a:rPr>
                        <a:t>edu</a:t>
                      </a:r>
                      <a:r>
                        <a:rPr lang="it-IT" sz="1500" noProof="0" dirty="0">
                          <a:effectLst/>
                        </a:rPr>
                        <a:t>? </a:t>
                      </a:r>
                    </a:p>
                  </a:txBody>
                  <a:tcPr marL="42813" marR="42813" marT="0" marB="0">
                    <a:solidFill>
                      <a:schemeClr val="bg1">
                        <a:lumMod val="95000"/>
                      </a:schemeClr>
                    </a:solidFill>
                  </a:tcPr>
                </a:tc>
                <a:extLst>
                  <a:ext uri="{0D108BD9-81ED-4DB2-BD59-A6C34878D82A}">
                    <a16:rowId xmlns:a16="http://schemas.microsoft.com/office/drawing/2014/main" val="1348954272"/>
                  </a:ext>
                </a:extLst>
              </a:tr>
            </a:tbl>
          </a:graphicData>
        </a:graphic>
      </p:graphicFrame>
    </p:spTree>
    <p:extLst>
      <p:ext uri="{BB962C8B-B14F-4D97-AF65-F5344CB8AC3E}">
        <p14:creationId xmlns:p14="http://schemas.microsoft.com/office/powerpoint/2010/main" val="683253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64E5A1-6011-424F-9A30-A42653992253}">
  <ds:schemaRefs>
    <ds:schemaRef ds:uri="http://schemas.microsoft.com/sharepoint/v3/contenttype/forms"/>
  </ds:schemaRefs>
</ds:datastoreItem>
</file>

<file path=customXml/itemProps2.xml><?xml version="1.0" encoding="utf-8"?>
<ds:datastoreItem xmlns:ds="http://schemas.openxmlformats.org/officeDocument/2006/customXml" ds:itemID="{A9169B46-439E-4B3C-BD07-5FA640A1793D}">
  <ds:schemaRefs>
    <ds:schemaRef ds:uri="http://purl.org/dc/dcmitype/"/>
    <ds:schemaRef ds:uri="3c0ea9e4-dde0-4b4d-b657-195ec27ec70d"/>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55154662-676a-405c-a9b6-a5b814f17753"/>
    <ds:schemaRef ds:uri="http://www.w3.org/XML/1998/namespace"/>
  </ds:schemaRefs>
</ds:datastoreItem>
</file>

<file path=customXml/itemProps3.xml><?xml version="1.0" encoding="utf-8"?>
<ds:datastoreItem xmlns:ds="http://schemas.openxmlformats.org/officeDocument/2006/customXml" ds:itemID="{22019145-D0B8-4495-8B27-D9F60ABF81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TM02900688[[fn=Faceta]]</Template>
  <TotalTime>0</TotalTime>
  <Words>4081</Words>
  <Application>Microsoft Office PowerPoint</Application>
  <PresentationFormat>Panorámica</PresentationFormat>
  <Paragraphs>442</Paragraphs>
  <Slides>40</Slides>
  <Notes>2</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40</vt:i4>
      </vt:variant>
    </vt:vector>
  </HeadingPairs>
  <TitlesOfParts>
    <vt:vector size="46" baseType="lpstr">
      <vt:lpstr>Arial</vt:lpstr>
      <vt:lpstr>Calibri</vt:lpstr>
      <vt:lpstr>Calibri Light</vt:lpstr>
      <vt:lpstr>Times New Roman</vt:lpstr>
      <vt:lpstr>Wingdings</vt:lpstr>
      <vt:lpstr>Tema de Office</vt:lpstr>
      <vt:lpstr>Alfabetizzazione digitale e protezione dei dati per professionisti dell’ICH  PARTNER: HOU</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GRAZIE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 Rodriguez Ortiz</dc:creator>
  <cp:lastModifiedBy>Miriam Internet Web Solutions</cp:lastModifiedBy>
  <cp:revision>250</cp:revision>
  <dcterms:created xsi:type="dcterms:W3CDTF">2021-01-21T12:20:00Z</dcterms:created>
  <dcterms:modified xsi:type="dcterms:W3CDTF">2022-01-26T08:58:34Z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